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9" r:id="rId3"/>
    <p:sldId id="262" r:id="rId4"/>
    <p:sldId id="267" r:id="rId5"/>
    <p:sldId id="268" r:id="rId6"/>
    <p:sldId id="263" r:id="rId7"/>
    <p:sldId id="269" r:id="rId8"/>
    <p:sldId id="270" r:id="rId9"/>
    <p:sldId id="271" r:id="rId10"/>
    <p:sldId id="272" r:id="rId11"/>
    <p:sldId id="273" r:id="rId12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2B7DC9D-2807-45FE-B5C5-FE5EF1C65522}" type="datetimeFigureOut">
              <a:rPr lang="ko-KR" altLang="en-US"/>
              <a:pPr>
                <a:defRPr/>
              </a:pPr>
              <a:t>2008-07-18</a:t>
            </a:fld>
            <a:endParaRPr lang="en-US" altLang="ko-KR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40B200D1-8E4E-4123-927A-63C64107E5D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D44FCB8-56E7-42EB-A968-EFCC6FBD385D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3984CF2-9236-48C4-8C44-08AC4FDCCF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5363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8BB6CB-851E-4C0D-AB58-F89FFCF1A7E7}" type="slidenum">
              <a:rPr lang="ko-KR" altLang="en-US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ko-KR">
              <a:cs typeface="맑은 고딕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741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FDA3FD-CADA-4712-8D8F-462F122D205D}" type="slidenum">
              <a:rPr lang="ko-KR" altLang="en-US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ko-KR">
              <a:cs typeface="맑은 고딕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945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D98DEF-0669-41FE-8737-976244431C84}" type="slidenum">
              <a:rPr lang="ko-KR" altLang="en-US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ko-KR">
              <a:cs typeface="맑은 고딕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1507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E41B28-03FD-420A-AC02-8823B2B95EA2}" type="slidenum">
              <a:rPr lang="ko-KR" altLang="en-US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ko-KR">
              <a:cs typeface="맑은 고딕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3555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E7C4DF-98BD-4670-BCB1-D3A71749114D}" type="slidenum">
              <a:rPr lang="ko-KR" altLang="en-US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ko-KR">
              <a:cs typeface="맑은 고딕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3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277314-D03A-4156-9484-7AB2050A7545}" type="slidenum">
              <a:rPr lang="ko-KR" altLang="en-US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ko-KR">
              <a:cs typeface="맑은 고딕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344988"/>
            <a:ext cx="5486400" cy="411321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344988"/>
            <a:ext cx="5486400" cy="411321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57188" y="62865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8DEB51A-922E-403D-84EE-84B3296689B7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214813" y="4714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DE777-D9EE-4B44-BBC6-6E7B38AD78E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icrosoft Sans Serif" pitchFamily="34" charset="0"/>
                <a:cs typeface="Microsoft Sans Serif" pitchFamily="34" charset="0"/>
              </a:defRPr>
            </a:lvl1pPr>
            <a:lvl2pPr>
              <a:defRPr>
                <a:latin typeface="Microsoft Sans Serif" pitchFamily="34" charset="0"/>
                <a:cs typeface="Microsoft Sans Serif" pitchFamily="34" charset="0"/>
              </a:defRPr>
            </a:lvl2pPr>
            <a:lvl3pPr>
              <a:defRPr>
                <a:latin typeface="Microsoft Sans Serif" pitchFamily="34" charset="0"/>
                <a:cs typeface="Microsoft Sans Serif" pitchFamily="34" charset="0"/>
              </a:defRPr>
            </a:lvl3pPr>
            <a:lvl4pPr>
              <a:defRPr>
                <a:latin typeface="Microsoft Sans Serif" pitchFamily="34" charset="0"/>
                <a:cs typeface="Microsoft Sans Serif" pitchFamily="34" charset="0"/>
              </a:defRPr>
            </a:lvl4pPr>
            <a:lvl5pPr>
              <a:defRPr>
                <a:latin typeface="Microsoft Sans Serif" pitchFamily="34" charset="0"/>
                <a:cs typeface="Microsoft Sans Serif" pitchFamily="34" charset="0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301B1-AEA7-4440-8C1B-6AC4A76C71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5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6F017B-BF1C-464E-B723-FBE10B2BE2EF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730AE-37A0-46BD-8FB9-F48A0124E25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B8580E-5266-4474-A460-DE499A356792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EA40C-1170-49CB-8AC0-9D3136400B7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FF6E609-8836-4F40-A8FF-A70665B8A99F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47782-2671-4BA9-AD7F-46BCDCB7F61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8CED8DF-0998-4D80-ABAF-82482F6D27C1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67041-65DF-4A7A-8271-2434C8BB69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2EA5E7B-9C93-48C1-AE6A-1628E98041A3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DD6C3-4AC1-43A4-885B-957031A7FF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43238D-EC97-434D-B292-2BCBF37A00D4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C9EF-383B-4AAE-BDF6-CA02653821A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C264627-422B-421D-834F-40EE54CB82CB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A6CB1-E74A-4F95-B86E-AA0F942E99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6DE2CCD-3094-4809-B233-66C3638271A1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D0D2C-4FBB-4523-A8DC-5BA92EC8D4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C188967-6D25-4A6D-B023-CDBF88268469}" type="datetimeFigureOut">
              <a:rPr lang="ko-KR" altLang="en-US"/>
              <a:pPr>
                <a:defRPr/>
              </a:pPr>
              <a:t>2008-07-18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24708-1064-41EE-9E33-1CF451349D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50018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latin typeface="Candara" pitchFamily="34" charset="0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027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8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90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786188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366E282-D789-4430-90FE-24048F49DD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Microsoft Sans Serif" pitchFamily="34" charset="0"/>
          <a:ea typeface="+mj-ea"/>
          <a:cs typeface="Microsoft Sans Serif" pitchFamily="34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  <a:ea typeface="맑은 고딕"/>
          <a:cs typeface="Microsoft Sans Serif" pitchFamily="34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  <a:ea typeface="맑은 고딕"/>
          <a:cs typeface="Microsoft Sans Serif" pitchFamily="34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  <a:ea typeface="맑은 고딕"/>
          <a:cs typeface="Microsoft Sans Serif" pitchFamily="34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  <a:ea typeface="맑은 고딕"/>
          <a:cs typeface="Microsoft Sans Serif" pitchFamily="34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  <a:ea typeface="맑은 고딕"/>
          <a:cs typeface="Microsoft Sans Serif" pitchFamily="34" charset="0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  <a:ea typeface="맑은 고딕"/>
          <a:cs typeface="Microsoft Sans Serif" pitchFamily="34" charset="0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  <a:ea typeface="맑은 고딕"/>
          <a:cs typeface="Microsoft Sans Serif" pitchFamily="34" charset="0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  <a:ea typeface="맑은 고딕"/>
          <a:cs typeface="Microsoft Sans Serif" pitchFamily="34" charset="0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rgbClr val="000066"/>
        </a:buClr>
        <a:buSzPct val="120000"/>
        <a:buFont typeface="Wingdings" pitchFamily="2" charset="2"/>
        <a:buChar char="§"/>
        <a:defRPr sz="32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rgbClr val="33CC33"/>
        </a:buClr>
        <a:buSzPct val="80000"/>
        <a:buFont typeface="Wingdings" pitchFamily="2" charset="2"/>
        <a:buChar char="l"/>
        <a:defRPr sz="28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FFFF00"/>
        </a:buClr>
        <a:buSzPct val="70000"/>
        <a:buFont typeface="Wingdings" pitchFamily="2" charset="2"/>
        <a:buChar char="u"/>
        <a:defRPr sz="24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oleObject" Target="../embeddings/oleObject1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oleObject" Target="../embeddings/oleObject4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27.wmf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oleObject" Target="../embeddings/oleObject3.bin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26.emf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oleObject" Target="../embeddings/oleObject2.bin"/><Relationship Id="rId30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oleObject" Target="../embeddings/oleObject6.bin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oleObject" Target="../embeddings/oleObject9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27.wmf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oleObject" Target="../embeddings/oleObject8.bin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26.emf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oleObject" Target="../embeddings/oleObject7.bin"/><Relationship Id="rId30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</a:rPr>
              <a:t>PlanetLab Korea and Beyond</a:t>
            </a:r>
            <a:endParaRPr lang="ko-KR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Future Internet </a:t>
            </a:r>
            <a:r>
              <a:rPr lang="en-US" altLang="ko-KR" dirty="0" err="1" smtClean="0"/>
              <a:t>Testbed</a:t>
            </a:r>
            <a:r>
              <a:rPr lang="en-US" altLang="ko-KR" dirty="0" smtClean="0"/>
              <a:t> Design Group Meeting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2008.7.18. Friday 4-6:30pm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dirty="0" err="1" smtClean="0"/>
              <a:t>한국정보과학회</a:t>
            </a:r>
            <a:r>
              <a:rPr lang="ko-KR" altLang="en-US" dirty="0" smtClean="0"/>
              <a:t> 방배동 사무소</a:t>
            </a:r>
            <a:endParaRPr lang="en-US" altLang="ko-KR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ko-K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err="1" smtClean="0">
                <a:solidFill>
                  <a:srgbClr val="002060"/>
                </a:solidFill>
              </a:rPr>
              <a:t>Sunmoo</a:t>
            </a:r>
            <a:r>
              <a:rPr lang="en-US" altLang="ko-KR" dirty="0" smtClean="0">
                <a:solidFill>
                  <a:srgbClr val="002060"/>
                </a:solidFill>
              </a:rPr>
              <a:t> Kang                  Sue Moon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15363" name="그림 3" descr="nia-logo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5545138"/>
            <a:ext cx="15716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 descr="D:\talk\로고모음\~SYMBOL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5857875"/>
            <a:ext cx="21050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Goals of PlanetLab Korea</a:t>
            </a:r>
            <a:endParaRPr lang="ko-KR" altLang="en-US" smtClean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Why do we want yet another PlanetLab?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ko-KR" altLang="en-US" dirty="0" smtClean="0"/>
              <a:t>국내 요구 소화</a:t>
            </a:r>
            <a:endParaRPr lang="en-US" altLang="ko-KR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PlanetLab Consortium</a:t>
            </a:r>
            <a:r>
              <a:rPr lang="ko-KR" altLang="en-US" dirty="0" smtClean="0"/>
              <a:t>의 가입조건을 만족하지 못하는 중소기업 및 연구소 수요 소화</a:t>
            </a:r>
            <a:endParaRPr lang="en-US" altLang="ko-KR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altLang="ko-KR" dirty="0" err="1" smtClean="0"/>
              <a:t>MyPLC</a:t>
            </a:r>
            <a:r>
              <a:rPr lang="en-US" altLang="ko-KR" dirty="0" smtClean="0"/>
              <a:t> </a:t>
            </a:r>
            <a:r>
              <a:rPr lang="ko-KR" altLang="en-US" dirty="0" smtClean="0"/>
              <a:t>관리를 통한 기술력 축적</a:t>
            </a:r>
            <a:endParaRPr lang="en-US" altLang="ko-K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ko-KR" altLang="en-US" dirty="0" smtClean="0"/>
              <a:t>일본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중국과 연계할 </a:t>
            </a:r>
            <a:r>
              <a:rPr lang="ko-KR" altLang="en-US" dirty="0" err="1" smtClean="0"/>
              <a:t>테스트베드</a:t>
            </a:r>
            <a:r>
              <a:rPr lang="ko-KR" altLang="en-US" dirty="0" smtClean="0"/>
              <a:t> 필요 </a:t>
            </a:r>
            <a:endParaRPr lang="en-US" altLang="ko-KR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PlanetLab Japan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6PlanetLab (</a:t>
            </a:r>
            <a:r>
              <a:rPr lang="ko-KR" altLang="en-US" dirty="0" smtClean="0"/>
              <a:t>중국</a:t>
            </a:r>
            <a:r>
              <a:rPr lang="en-US" altLang="ko-KR" dirty="0" smtClean="0"/>
              <a:t>) </a:t>
            </a:r>
            <a:r>
              <a:rPr lang="ko-KR" altLang="en-US" dirty="0" smtClean="0"/>
              <a:t>이미 </a:t>
            </a:r>
            <a:r>
              <a:rPr lang="en-US" altLang="ko-KR" dirty="0" smtClean="0"/>
              <a:t>private PlanetLab</a:t>
            </a:r>
            <a:r>
              <a:rPr lang="ko-KR" altLang="en-US" dirty="0" smtClean="0"/>
              <a:t>의 형태로 운영중</a:t>
            </a:r>
            <a:endParaRPr lang="en-US" altLang="ko-K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ko-KR" altLang="en-US" dirty="0" smtClean="0"/>
              <a:t>미래 인터넷 실험 </a:t>
            </a:r>
            <a:r>
              <a:rPr lang="ko-KR" altLang="en-US" dirty="0" err="1" smtClean="0"/>
              <a:t>테스트베드</a:t>
            </a:r>
            <a:endParaRPr lang="en-US" altLang="ko-KR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ko-KR" altLang="en-US" dirty="0" smtClean="0"/>
              <a:t>신개념의 </a:t>
            </a:r>
            <a:r>
              <a:rPr lang="en-US" altLang="ko-KR" dirty="0" smtClean="0"/>
              <a:t>slice/sliver</a:t>
            </a:r>
            <a:r>
              <a:rPr lang="ko-KR" altLang="en-US" dirty="0" smtClean="0"/>
              <a:t>를 지원하는 </a:t>
            </a:r>
            <a:r>
              <a:rPr lang="ko-KR" altLang="en-US" dirty="0" err="1" smtClean="0"/>
              <a:t>테스트베드</a:t>
            </a:r>
            <a:endParaRPr lang="en-US" altLang="ko-KR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GENI-wrapper</a:t>
            </a:r>
            <a:r>
              <a:rPr lang="ko-KR" altLang="en-US" dirty="0" smtClean="0"/>
              <a:t>를 통한 </a:t>
            </a:r>
            <a:r>
              <a:rPr lang="en-US" altLang="ko-KR" dirty="0" smtClean="0"/>
              <a:t>GENI</a:t>
            </a:r>
            <a:r>
              <a:rPr lang="ko-KR" altLang="en-US" dirty="0" smtClean="0"/>
              <a:t>와의 연계도 가능</a:t>
            </a:r>
            <a:endParaRPr lang="en-US" altLang="ko-KR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endParaRPr lang="en-US" altLang="ko-KR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endParaRPr lang="en-US" altLang="ko-KR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endParaRPr lang="en-US" altLang="ko-KR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PlanetLab Korea</a:t>
            </a:r>
            <a:br>
              <a:rPr lang="en-US" altLang="ko-KR" dirty="0" smtClean="0"/>
            </a:br>
            <a:r>
              <a:rPr lang="en-US" altLang="ko-KR" dirty="0" smtClean="0"/>
              <a:t>Basic Design Decisions</a:t>
            </a:r>
            <a:endParaRPr lang="ko-KR" altLang="en-US" dirty="0"/>
          </a:p>
        </p:txBody>
      </p:sp>
      <p:sp>
        <p:nvSpPr>
          <p:cNvPr id="19458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Private</a:t>
            </a:r>
          </a:p>
          <a:p>
            <a:pPr lvl="1" eaLnBrk="1" hangingPunct="1"/>
            <a:r>
              <a:rPr lang="en-US" altLang="ko-KR" smtClean="0"/>
              <a:t>Control center</a:t>
            </a:r>
            <a:r>
              <a:rPr lang="ko-KR" altLang="en-US" smtClean="0"/>
              <a:t>를 </a:t>
            </a:r>
            <a:r>
              <a:rPr lang="en-US" altLang="ko-KR" smtClean="0"/>
              <a:t>PLC</a:t>
            </a:r>
            <a:r>
              <a:rPr lang="ko-KR" altLang="en-US" smtClean="0"/>
              <a:t>와 독립적으로 운용</a:t>
            </a:r>
            <a:endParaRPr lang="en-US" altLang="ko-KR" smtClean="0"/>
          </a:p>
          <a:p>
            <a:pPr eaLnBrk="1" hangingPunct="1"/>
            <a:r>
              <a:rPr lang="en-US" altLang="ko-KR" smtClean="0"/>
              <a:t>Policy (to be decided)</a:t>
            </a:r>
          </a:p>
          <a:p>
            <a:pPr lvl="1" eaLnBrk="1" hangingPunct="1"/>
            <a:r>
              <a:rPr lang="en-US" altLang="ko-KR" smtClean="0"/>
              <a:t>Types of users</a:t>
            </a:r>
          </a:p>
          <a:p>
            <a:pPr lvl="2" eaLnBrk="1" hangingPunct="1"/>
            <a:r>
              <a:rPr lang="en-US" altLang="ko-KR" smtClean="0"/>
              <a:t>NIA-sponsored or own node?</a:t>
            </a:r>
          </a:p>
          <a:p>
            <a:pPr lvl="1" eaLnBrk="1" hangingPunct="1"/>
            <a:r>
              <a:rPr lang="en-US" altLang="ko-KR" smtClean="0"/>
              <a:t>Number of slices/site</a:t>
            </a:r>
          </a:p>
          <a:p>
            <a:pPr lvl="1" eaLnBrk="1" hangingPunct="1"/>
            <a:r>
              <a:rPr lang="en-US" altLang="ko-KR" smtClean="0"/>
              <a:t>PI/site or not</a:t>
            </a:r>
          </a:p>
          <a:p>
            <a:pPr lvl="1" eaLnBrk="1" hangingPunct="1"/>
            <a:endParaRPr lang="en-US" altLang="ko-KR" smtClean="0"/>
          </a:p>
          <a:p>
            <a:pPr lvl="1"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  <a:p>
            <a:pPr eaLnBrk="1" hangingPunct="1"/>
            <a:endParaRPr lang="ko-KR" altLang="en-U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PlanetLab Korea Roll-Out Plan</a:t>
            </a:r>
            <a:endParaRPr lang="ko-KR" altLang="en-US" smtClean="0"/>
          </a:p>
        </p:txBody>
      </p:sp>
      <p:sp>
        <p:nvSpPr>
          <p:cNvPr id="21506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2008</a:t>
            </a:r>
            <a:r>
              <a:rPr lang="ko-KR" altLang="en-US" smtClean="0"/>
              <a:t>년 </a:t>
            </a:r>
            <a:r>
              <a:rPr lang="en-US" altLang="ko-KR" smtClean="0"/>
              <a:t>3/4</a:t>
            </a:r>
            <a:r>
              <a:rPr lang="ko-KR" altLang="en-US" smtClean="0"/>
              <a:t>분기</a:t>
            </a:r>
          </a:p>
          <a:p>
            <a:pPr lvl="1" eaLnBrk="1" hangingPunct="1"/>
            <a:r>
              <a:rPr lang="en-US" altLang="ko-KR" smtClean="0"/>
              <a:t>NIA </a:t>
            </a:r>
            <a:r>
              <a:rPr lang="ko-KR" altLang="en-US" smtClean="0"/>
              <a:t>지원으로 </a:t>
            </a:r>
            <a:r>
              <a:rPr lang="en-US" altLang="ko-KR" smtClean="0"/>
              <a:t>5~10</a:t>
            </a:r>
            <a:r>
              <a:rPr lang="ko-KR" altLang="en-US" smtClean="0"/>
              <a:t>개 </a:t>
            </a:r>
            <a:r>
              <a:rPr lang="en-US" altLang="ko-KR" smtClean="0"/>
              <a:t>KOREN </a:t>
            </a:r>
            <a:r>
              <a:rPr lang="ko-KR" altLang="en-US" smtClean="0"/>
              <a:t>사이트 설치</a:t>
            </a:r>
            <a:endParaRPr lang="en-US" altLang="ko-KR" smtClean="0"/>
          </a:p>
          <a:p>
            <a:pPr lvl="1" eaLnBrk="1" hangingPunct="1"/>
            <a:r>
              <a:rPr lang="en-US" altLang="ko-KR" smtClean="0"/>
              <a:t>MyPLC</a:t>
            </a:r>
            <a:r>
              <a:rPr lang="ko-KR" altLang="en-US" smtClean="0"/>
              <a:t>는 </a:t>
            </a:r>
            <a:r>
              <a:rPr lang="en-US" altLang="ko-KR" smtClean="0"/>
              <a:t>KAIST/KOREN NOC</a:t>
            </a:r>
            <a:r>
              <a:rPr lang="ko-KR" altLang="en-US" smtClean="0"/>
              <a:t> 운용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ko-KR" sz="1800" b="1" smtClean="0"/>
              <a:t>     </a:t>
            </a:r>
            <a:r>
              <a:rPr lang="en-US" altLang="ko-KR" sz="1800" b="1" smtClean="0">
                <a:latin typeface="맑은 고딕"/>
              </a:rPr>
              <a:t>※ 8</a:t>
            </a:r>
            <a:r>
              <a:rPr lang="ko-KR" altLang="en-US" sz="1800" b="1" smtClean="0">
                <a:latin typeface="맑은 고딕"/>
              </a:rPr>
              <a:t>월 </a:t>
            </a:r>
            <a:r>
              <a:rPr lang="en-US" altLang="ko-KR" sz="1800" b="1" smtClean="0">
                <a:latin typeface="맑은 고딕"/>
              </a:rPr>
              <a:t>: </a:t>
            </a:r>
            <a:r>
              <a:rPr lang="ko-KR" altLang="en-US" sz="1800" b="1" smtClean="0">
                <a:latin typeface="맑은 고딕"/>
              </a:rPr>
              <a:t>사업계획 및 시범사이트 확정 </a:t>
            </a:r>
            <a:r>
              <a:rPr lang="en-US" altLang="ko-KR" sz="1800" b="1" smtClean="0">
                <a:latin typeface="맑은 고딕"/>
              </a:rPr>
              <a:t>(KOREN </a:t>
            </a:r>
            <a:r>
              <a:rPr lang="ko-KR" altLang="en-US" sz="1800" b="1" smtClean="0">
                <a:latin typeface="맑은 고딕"/>
              </a:rPr>
              <a:t>이용기관</a:t>
            </a:r>
            <a:r>
              <a:rPr lang="en-US" altLang="ko-KR" sz="1800" b="1" smtClean="0">
                <a:latin typeface="맑은 고딕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ko-KR" sz="1800" b="1" smtClean="0">
                <a:latin typeface="맑은 고딕"/>
              </a:rPr>
              <a:t>    ※ 9</a:t>
            </a:r>
            <a:r>
              <a:rPr lang="ko-KR" altLang="en-US" sz="1800" b="1" smtClean="0">
                <a:latin typeface="맑은 고딕"/>
              </a:rPr>
              <a:t>월 </a:t>
            </a:r>
            <a:r>
              <a:rPr lang="en-US" altLang="ko-KR" sz="1800" b="1" smtClean="0">
                <a:latin typeface="맑은 고딕"/>
              </a:rPr>
              <a:t>: PlanetLab KOREA </a:t>
            </a:r>
            <a:r>
              <a:rPr lang="ko-KR" altLang="en-US" sz="1800" b="1" smtClean="0">
                <a:latin typeface="맑은 고딕"/>
              </a:rPr>
              <a:t>구축</a:t>
            </a:r>
          </a:p>
          <a:p>
            <a:pPr eaLnBrk="1" hangingPunct="1"/>
            <a:r>
              <a:rPr lang="en-US" altLang="ko-KR" smtClean="0"/>
              <a:t>2008</a:t>
            </a:r>
            <a:r>
              <a:rPr lang="ko-KR" altLang="en-US" smtClean="0"/>
              <a:t>년 </a:t>
            </a:r>
            <a:r>
              <a:rPr lang="en-US" altLang="ko-KR" smtClean="0"/>
              <a:t>4/4</a:t>
            </a:r>
            <a:r>
              <a:rPr lang="ko-KR" altLang="en-US" smtClean="0"/>
              <a:t>분기</a:t>
            </a:r>
          </a:p>
          <a:p>
            <a:pPr lvl="1" eaLnBrk="1" hangingPunct="1"/>
            <a:r>
              <a:rPr lang="ko-KR" altLang="en-US" smtClean="0"/>
              <a:t>설치 사이트 이외 사용자 접수 및 운용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ko-KR" sz="1800" b="1" smtClean="0">
                <a:latin typeface="맑은 고딕"/>
              </a:rPr>
              <a:t>    ※ 11</a:t>
            </a:r>
            <a:r>
              <a:rPr lang="ko-KR" altLang="en-US" sz="1800" b="1" smtClean="0">
                <a:latin typeface="맑은 고딕"/>
              </a:rPr>
              <a:t>월 </a:t>
            </a:r>
            <a:r>
              <a:rPr lang="en-US" altLang="ko-KR" sz="1800" b="1" smtClean="0">
                <a:latin typeface="맑은 고딕"/>
              </a:rPr>
              <a:t>: </a:t>
            </a:r>
            <a:r>
              <a:rPr lang="ko-KR" altLang="en-US" sz="1800" b="1" smtClean="0">
                <a:latin typeface="맑은 고딕"/>
              </a:rPr>
              <a:t>이용규정 등 운영정책 확정 및 가입자 확대</a:t>
            </a:r>
            <a:endParaRPr lang="en-US" altLang="ko-KR" sz="1800" b="1" smtClean="0">
              <a:latin typeface="맑은 고딕"/>
            </a:endParaRPr>
          </a:p>
          <a:p>
            <a:pPr eaLnBrk="1" hangingPunct="1"/>
            <a:r>
              <a:rPr lang="en-US" altLang="ko-KR" smtClean="0"/>
              <a:t>2009</a:t>
            </a:r>
            <a:r>
              <a:rPr lang="ko-KR" altLang="en-US" smtClean="0"/>
              <a:t>년 이후 </a:t>
            </a:r>
            <a:endParaRPr lang="en-US" altLang="ko-KR" smtClean="0"/>
          </a:p>
          <a:p>
            <a:pPr lvl="1" eaLnBrk="1" hangingPunct="1"/>
            <a:r>
              <a:rPr lang="ko-KR" altLang="en-US" smtClean="0"/>
              <a:t>지속적인 노드 관리 및 </a:t>
            </a:r>
            <a:r>
              <a:rPr lang="en-US" altLang="ko-KR" smtClean="0"/>
              <a:t>MyPLC </a:t>
            </a:r>
            <a:r>
              <a:rPr lang="ko-KR" altLang="en-US" smtClean="0"/>
              <a:t>운영 예산 필요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PlanetLab Asia</a:t>
            </a:r>
            <a:endParaRPr lang="ko-KR" altLang="en-US" smtClean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Federation of private PlanetLab </a:t>
            </a:r>
            <a:r>
              <a:rPr lang="en-US" altLang="ko-KR" dirty="0" err="1" smtClean="0"/>
              <a:t>testbeds</a:t>
            </a:r>
            <a:endParaRPr lang="en-US" altLang="ko-K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ko-KR" altLang="en-US" dirty="0" smtClean="0"/>
              <a:t>유럽과는 달리 </a:t>
            </a:r>
            <a:r>
              <a:rPr lang="en-US" altLang="ko-KR" dirty="0" smtClean="0"/>
              <a:t>CJK/Asia </a:t>
            </a:r>
            <a:r>
              <a:rPr lang="ko-KR" altLang="en-US" dirty="0" smtClean="0"/>
              <a:t>공동의 </a:t>
            </a:r>
            <a:r>
              <a:rPr lang="en-US" altLang="ko-KR" dirty="0" smtClean="0"/>
              <a:t>funding source</a:t>
            </a:r>
            <a:r>
              <a:rPr lang="ko-KR" altLang="en-US" dirty="0" smtClean="0"/>
              <a:t>가 없는 현실에서 </a:t>
            </a:r>
            <a:r>
              <a:rPr lang="en-US" altLang="ko-KR" dirty="0" err="1" smtClean="0"/>
              <a:t>OneLab</a:t>
            </a:r>
            <a:r>
              <a:rPr lang="en-US" altLang="ko-KR" dirty="0" smtClean="0"/>
              <a:t> </a:t>
            </a:r>
            <a:r>
              <a:rPr lang="ko-KR" altLang="en-US" dirty="0" smtClean="0"/>
              <a:t>같은 형태는 </a:t>
            </a:r>
            <a:r>
              <a:rPr lang="ko-KR" altLang="en-US" dirty="0" err="1" smtClean="0"/>
              <a:t>단시일내</a:t>
            </a:r>
            <a:r>
              <a:rPr lang="ko-KR" altLang="en-US" dirty="0" smtClean="0"/>
              <a:t> 구축 어렵다</a:t>
            </a:r>
            <a:endParaRPr lang="en-US" altLang="ko-K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Federation</a:t>
            </a:r>
            <a:r>
              <a:rPr lang="ko-KR" altLang="en-US" dirty="0" smtClean="0"/>
              <a:t>이 되면 </a:t>
            </a:r>
            <a:r>
              <a:rPr lang="en-US" altLang="ko-KR" dirty="0" smtClean="0"/>
              <a:t>control center</a:t>
            </a:r>
            <a:r>
              <a:rPr lang="ko-KR" altLang="en-US" dirty="0" smtClean="0"/>
              <a:t>를 만들 </a:t>
            </a:r>
            <a:r>
              <a:rPr lang="ko-KR" altLang="en-US" dirty="0" err="1" smtClean="0"/>
              <a:t>필요없이</a:t>
            </a:r>
            <a:r>
              <a:rPr lang="ko-KR" altLang="en-US" dirty="0" smtClean="0"/>
              <a:t> </a:t>
            </a:r>
            <a:r>
              <a:rPr lang="en-US" altLang="ko-KR" dirty="0" smtClean="0"/>
              <a:t>distributed</a:t>
            </a:r>
            <a:r>
              <a:rPr lang="ko-KR" altLang="en-US" dirty="0" smtClean="0"/>
              <a:t>로 운영 가능</a:t>
            </a:r>
            <a:endParaRPr lang="en-US" altLang="ko-K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Federation</a:t>
            </a:r>
            <a:r>
              <a:rPr lang="ko-KR" altLang="en-US" dirty="0" smtClean="0"/>
              <a:t>의 장점</a:t>
            </a:r>
            <a:endParaRPr lang="en-US" altLang="ko-K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CJK </a:t>
            </a:r>
            <a:r>
              <a:rPr lang="ko-KR" altLang="en-US" dirty="0" smtClean="0"/>
              <a:t>연구자들이 확장된 영역에서의 실험 가능</a:t>
            </a:r>
            <a:endParaRPr lang="en-US" altLang="ko-K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JK</a:t>
            </a:r>
            <a:r>
              <a:rPr lang="ko-KR" altLang="en-US" dirty="0" smtClean="0"/>
              <a:t>는 초고속망으로 연결되어 </a:t>
            </a:r>
            <a:r>
              <a:rPr lang="en-US" altLang="ko-KR" dirty="0" smtClean="0"/>
              <a:t>PLC</a:t>
            </a:r>
            <a:r>
              <a:rPr lang="ko-KR" altLang="en-US" dirty="0" smtClean="0"/>
              <a:t>보다 나은 환경에서 실험 가능</a:t>
            </a:r>
            <a:endParaRPr lang="en-US" altLang="ko-K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ko-K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Announcements</a:t>
            </a:r>
            <a:endParaRPr lang="ko-KR" altLang="en-US" smtClean="0"/>
          </a:p>
        </p:txBody>
      </p:sp>
      <p:sp>
        <p:nvSpPr>
          <p:cNvPr id="25602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PAM 2009</a:t>
            </a:r>
          </a:p>
          <a:p>
            <a:pPr lvl="1" eaLnBrk="1" hangingPunct="1"/>
            <a:r>
              <a:rPr lang="en-US" altLang="ko-KR" smtClean="0"/>
              <a:t>Wed, 4/1 to Fri, 4/3 at SNU Hoam Faculty Club</a:t>
            </a:r>
          </a:p>
          <a:p>
            <a:pPr lvl="1" eaLnBrk="1" hangingPunct="1"/>
            <a:r>
              <a:rPr lang="en-US" altLang="ko-KR" smtClean="0"/>
              <a:t>Abstract/paper deadline: 9/24, &amp; 10/1</a:t>
            </a:r>
          </a:p>
          <a:p>
            <a:pPr eaLnBrk="1" hangingPunct="1"/>
            <a:r>
              <a:rPr lang="en-US" altLang="ko-KR" smtClean="0"/>
              <a:t>ROADS 2008 and 2009</a:t>
            </a:r>
          </a:p>
          <a:p>
            <a:pPr lvl="1" eaLnBrk="1" hangingPunct="1"/>
            <a:r>
              <a:rPr lang="en-US" altLang="ko-KR" smtClean="0"/>
              <a:t>Co-located with Co-NEXT 2008 in Madrid</a:t>
            </a:r>
          </a:p>
          <a:p>
            <a:pPr lvl="1" eaLnBrk="1" hangingPunct="1"/>
            <a:r>
              <a:rPr lang="en-US" altLang="ko-KR" smtClean="0"/>
              <a:t>Submission deadline: TBA</a:t>
            </a:r>
          </a:p>
          <a:p>
            <a:pPr lvl="1" eaLnBrk="1" hangingPunct="1"/>
            <a:r>
              <a:rPr lang="en-US" altLang="ko-KR" smtClean="0"/>
              <a:t>ROADS 2009 to come to Japan in June 2009</a:t>
            </a:r>
          </a:p>
          <a:p>
            <a:pPr lvl="1" eaLnBrk="1" hangingPunct="1"/>
            <a:endParaRPr lang="ko-KR" alt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31188" cy="1127125"/>
          </a:xfrm>
          <a:noFill/>
        </p:spPr>
        <p:txBody>
          <a:bodyPr/>
          <a:lstStyle/>
          <a:p>
            <a:r>
              <a:rPr lang="en-US" altLang="ko-KR" sz="3200" smtClean="0">
                <a:latin typeface="HY헤드라인M" pitchFamily="18" charset="-127"/>
                <a:ea typeface="HY헤드라인M" pitchFamily="18" charset="-127"/>
              </a:rPr>
              <a:t>K-TEC with PlanetLab</a:t>
            </a: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403225" y="1762125"/>
            <a:ext cx="8308975" cy="4924425"/>
            <a:chOff x="262" y="675"/>
            <a:chExt cx="5256" cy="3485"/>
          </a:xfrm>
        </p:grpSpPr>
        <p:sp>
          <p:nvSpPr>
            <p:cNvPr id="38916" name="Line 4"/>
            <p:cNvSpPr>
              <a:spLocks noChangeShapeType="1"/>
            </p:cNvSpPr>
            <p:nvPr/>
          </p:nvSpPr>
          <p:spPr bwMode="auto">
            <a:xfrm>
              <a:off x="4072" y="2262"/>
              <a:ext cx="453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917" name="Line 5"/>
            <p:cNvSpPr>
              <a:spLocks noChangeShapeType="1"/>
            </p:cNvSpPr>
            <p:nvPr/>
          </p:nvSpPr>
          <p:spPr bwMode="auto">
            <a:xfrm>
              <a:off x="4389" y="3305"/>
              <a:ext cx="408" cy="273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918" name="Line 6"/>
            <p:cNvSpPr>
              <a:spLocks noChangeShapeType="1"/>
            </p:cNvSpPr>
            <p:nvPr/>
          </p:nvSpPr>
          <p:spPr bwMode="auto">
            <a:xfrm flipV="1">
              <a:off x="799" y="3347"/>
              <a:ext cx="479" cy="15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919" name="Line 7"/>
            <p:cNvSpPr>
              <a:spLocks noChangeShapeType="1"/>
            </p:cNvSpPr>
            <p:nvPr/>
          </p:nvSpPr>
          <p:spPr bwMode="auto">
            <a:xfrm flipV="1">
              <a:off x="1398" y="2035"/>
              <a:ext cx="769" cy="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8920" name="AutoShape 8"/>
            <p:cNvCxnSpPr>
              <a:cxnSpLocks noChangeShapeType="1"/>
              <a:stCxn id="38931" idx="2"/>
              <a:endCxn id="38929" idx="0"/>
            </p:cNvCxnSpPr>
            <p:nvPr/>
          </p:nvCxnSpPr>
          <p:spPr bwMode="auto">
            <a:xfrm rot="5400000">
              <a:off x="2315" y="1530"/>
              <a:ext cx="570" cy="3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</p:cxnSp>
        <p:sp>
          <p:nvSpPr>
            <p:cNvPr id="38921" name="Rectangle 9"/>
            <p:cNvSpPr>
              <a:spLocks noChangeArrowheads="1"/>
            </p:cNvSpPr>
            <p:nvPr/>
          </p:nvSpPr>
          <p:spPr bwMode="auto">
            <a:xfrm>
              <a:off x="874" y="787"/>
              <a:ext cx="463" cy="449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22" name="Rectangle 10"/>
            <p:cNvSpPr>
              <a:spLocks noChangeArrowheads="1"/>
            </p:cNvSpPr>
            <p:nvPr/>
          </p:nvSpPr>
          <p:spPr bwMode="auto">
            <a:xfrm>
              <a:off x="877" y="787"/>
              <a:ext cx="460" cy="122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Yongin</a:t>
              </a:r>
            </a:p>
          </p:txBody>
        </p:sp>
        <p:sp>
          <p:nvSpPr>
            <p:cNvPr id="38923" name="Rectangle 11"/>
            <p:cNvSpPr>
              <a:spLocks noChangeArrowheads="1"/>
            </p:cNvSpPr>
            <p:nvPr/>
          </p:nvSpPr>
          <p:spPr bwMode="auto">
            <a:xfrm>
              <a:off x="3623" y="1954"/>
              <a:ext cx="462" cy="536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24" name="Rectangle 12"/>
            <p:cNvSpPr>
              <a:spLocks noChangeArrowheads="1"/>
            </p:cNvSpPr>
            <p:nvPr/>
          </p:nvSpPr>
          <p:spPr bwMode="auto">
            <a:xfrm>
              <a:off x="3624" y="1954"/>
              <a:ext cx="461" cy="123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Daegu</a:t>
              </a:r>
            </a:p>
          </p:txBody>
        </p:sp>
        <p:sp>
          <p:nvSpPr>
            <p:cNvPr id="38925" name="Rectangle 13"/>
            <p:cNvSpPr>
              <a:spLocks noChangeArrowheads="1"/>
            </p:cNvSpPr>
            <p:nvPr/>
          </p:nvSpPr>
          <p:spPr bwMode="auto">
            <a:xfrm>
              <a:off x="3647" y="3130"/>
              <a:ext cx="738" cy="369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26" name="Rectangle 14"/>
            <p:cNvSpPr>
              <a:spLocks noChangeArrowheads="1"/>
            </p:cNvSpPr>
            <p:nvPr/>
          </p:nvSpPr>
          <p:spPr bwMode="auto">
            <a:xfrm>
              <a:off x="4247" y="3130"/>
              <a:ext cx="138" cy="369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PS</a:t>
              </a:r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>
              <a:off x="1233" y="3172"/>
              <a:ext cx="583" cy="327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1233" y="3172"/>
              <a:ext cx="138" cy="327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KJ</a:t>
              </a:r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2303" y="1817"/>
              <a:ext cx="589" cy="398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2076" y="1808"/>
              <a:ext cx="227" cy="409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DJ</a:t>
              </a:r>
            </a:p>
          </p:txBody>
        </p:sp>
        <p:sp>
          <p:nvSpPr>
            <p:cNvPr id="38931" name="Rectangle 19"/>
            <p:cNvSpPr>
              <a:spLocks noChangeArrowheads="1"/>
            </p:cNvSpPr>
            <p:nvPr/>
          </p:nvSpPr>
          <p:spPr bwMode="auto">
            <a:xfrm>
              <a:off x="2346" y="675"/>
              <a:ext cx="510" cy="572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32" name="Rectangle 20"/>
            <p:cNvSpPr>
              <a:spLocks noChangeArrowheads="1"/>
            </p:cNvSpPr>
            <p:nvPr/>
          </p:nvSpPr>
          <p:spPr bwMode="auto">
            <a:xfrm>
              <a:off x="2347" y="675"/>
              <a:ext cx="509" cy="157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Seoul</a:t>
              </a:r>
            </a:p>
          </p:txBody>
        </p:sp>
        <p:cxnSp>
          <p:nvCxnSpPr>
            <p:cNvPr id="38933" name="AutoShape 21"/>
            <p:cNvCxnSpPr>
              <a:cxnSpLocks noChangeShapeType="1"/>
              <a:stCxn id="38927" idx="0"/>
              <a:endCxn id="38929" idx="2"/>
            </p:cNvCxnSpPr>
            <p:nvPr/>
          </p:nvCxnSpPr>
          <p:spPr bwMode="auto">
            <a:xfrm flipV="1">
              <a:off x="1525" y="2215"/>
              <a:ext cx="1073" cy="957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8934" name="AutoShape 22"/>
            <p:cNvCxnSpPr>
              <a:cxnSpLocks noChangeShapeType="1"/>
              <a:stCxn id="38929" idx="2"/>
              <a:endCxn id="38925" idx="1"/>
            </p:cNvCxnSpPr>
            <p:nvPr/>
          </p:nvCxnSpPr>
          <p:spPr bwMode="auto">
            <a:xfrm>
              <a:off x="2598" y="2215"/>
              <a:ext cx="1049" cy="1100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8935" name="AutoShape 23"/>
            <p:cNvCxnSpPr>
              <a:cxnSpLocks noChangeShapeType="1"/>
              <a:stCxn id="38929" idx="3"/>
              <a:endCxn id="38923" idx="1"/>
            </p:cNvCxnSpPr>
            <p:nvPr/>
          </p:nvCxnSpPr>
          <p:spPr bwMode="auto">
            <a:xfrm>
              <a:off x="2892" y="2016"/>
              <a:ext cx="731" cy="206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</p:cxnSp>
        <p:grpSp>
          <p:nvGrpSpPr>
            <p:cNvPr id="38936" name="Group 24"/>
            <p:cNvGrpSpPr>
              <a:grpSpLocks/>
            </p:cNvGrpSpPr>
            <p:nvPr/>
          </p:nvGrpSpPr>
          <p:grpSpPr bwMode="auto">
            <a:xfrm>
              <a:off x="2557" y="1482"/>
              <a:ext cx="91" cy="82"/>
              <a:chOff x="2549" y="3933"/>
              <a:chExt cx="121" cy="103"/>
            </a:xfrm>
          </p:grpSpPr>
          <p:sp>
            <p:nvSpPr>
              <p:cNvPr id="38937" name="Oval 25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38" name="Line 26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39" name="Line 27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38940" name="Group 28"/>
            <p:cNvGrpSpPr>
              <a:grpSpLocks/>
            </p:cNvGrpSpPr>
            <p:nvPr/>
          </p:nvGrpSpPr>
          <p:grpSpPr bwMode="auto">
            <a:xfrm>
              <a:off x="2089" y="2586"/>
              <a:ext cx="94" cy="82"/>
              <a:chOff x="2549" y="3933"/>
              <a:chExt cx="121" cy="103"/>
            </a:xfrm>
          </p:grpSpPr>
          <p:sp>
            <p:nvSpPr>
              <p:cNvPr id="38941" name="Oval 29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42" name="Line 30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43" name="Line 31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38944" name="Group 32"/>
            <p:cNvGrpSpPr>
              <a:grpSpLocks/>
            </p:cNvGrpSpPr>
            <p:nvPr/>
          </p:nvGrpSpPr>
          <p:grpSpPr bwMode="auto">
            <a:xfrm>
              <a:off x="3104" y="2763"/>
              <a:ext cx="93" cy="81"/>
              <a:chOff x="2549" y="3933"/>
              <a:chExt cx="121" cy="103"/>
            </a:xfrm>
          </p:grpSpPr>
          <p:sp>
            <p:nvSpPr>
              <p:cNvPr id="38945" name="Oval 33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46" name="Line 34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47" name="Line 35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38948" name="Group 36"/>
            <p:cNvGrpSpPr>
              <a:grpSpLocks/>
            </p:cNvGrpSpPr>
            <p:nvPr/>
          </p:nvGrpSpPr>
          <p:grpSpPr bwMode="auto">
            <a:xfrm>
              <a:off x="3210" y="2071"/>
              <a:ext cx="92" cy="82"/>
              <a:chOff x="2549" y="3933"/>
              <a:chExt cx="121" cy="103"/>
            </a:xfrm>
          </p:grpSpPr>
          <p:sp>
            <p:nvSpPr>
              <p:cNvPr id="38949" name="Oval 37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50" name="Line 38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51" name="Line 39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8952" name="Text Box 40"/>
            <p:cNvSpPr txBox="1">
              <a:spLocks noChangeArrowheads="1"/>
            </p:cNvSpPr>
            <p:nvPr/>
          </p:nvSpPr>
          <p:spPr bwMode="auto">
            <a:xfrm>
              <a:off x="2647" y="1427"/>
              <a:ext cx="277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20G</a:t>
              </a:r>
            </a:p>
          </p:txBody>
        </p:sp>
        <p:sp>
          <p:nvSpPr>
            <p:cNvPr id="38953" name="Text Box 41"/>
            <p:cNvSpPr txBox="1">
              <a:spLocks noChangeArrowheads="1"/>
            </p:cNvSpPr>
            <p:nvPr/>
          </p:nvSpPr>
          <p:spPr bwMode="auto">
            <a:xfrm>
              <a:off x="3074" y="2218"/>
              <a:ext cx="326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10G</a:t>
              </a:r>
            </a:p>
          </p:txBody>
        </p:sp>
        <p:sp>
          <p:nvSpPr>
            <p:cNvPr id="38954" name="Text Box 42"/>
            <p:cNvSpPr txBox="1">
              <a:spLocks noChangeArrowheads="1"/>
            </p:cNvSpPr>
            <p:nvPr/>
          </p:nvSpPr>
          <p:spPr bwMode="auto">
            <a:xfrm>
              <a:off x="2121" y="2670"/>
              <a:ext cx="326" cy="1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10G</a:t>
              </a:r>
            </a:p>
          </p:txBody>
        </p:sp>
        <p:sp>
          <p:nvSpPr>
            <p:cNvPr id="38955" name="Text Box 43"/>
            <p:cNvSpPr txBox="1">
              <a:spLocks noChangeArrowheads="1"/>
            </p:cNvSpPr>
            <p:nvPr/>
          </p:nvSpPr>
          <p:spPr bwMode="auto">
            <a:xfrm>
              <a:off x="2952" y="2878"/>
              <a:ext cx="361" cy="1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10G</a:t>
              </a:r>
            </a:p>
          </p:txBody>
        </p:sp>
        <p:sp>
          <p:nvSpPr>
            <p:cNvPr id="38956" name="Line 44"/>
            <p:cNvSpPr>
              <a:spLocks noChangeShapeType="1"/>
            </p:cNvSpPr>
            <p:nvPr/>
          </p:nvSpPr>
          <p:spPr bwMode="auto">
            <a:xfrm>
              <a:off x="1345" y="1035"/>
              <a:ext cx="1003" cy="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957" name="Text Box 45"/>
            <p:cNvSpPr txBox="1">
              <a:spLocks noChangeArrowheads="1"/>
            </p:cNvSpPr>
            <p:nvPr/>
          </p:nvSpPr>
          <p:spPr bwMode="auto">
            <a:xfrm>
              <a:off x="1692" y="803"/>
              <a:ext cx="326" cy="1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10G</a:t>
              </a:r>
            </a:p>
          </p:txBody>
        </p:sp>
        <p:grpSp>
          <p:nvGrpSpPr>
            <p:cNvPr id="38958" name="Group 46"/>
            <p:cNvGrpSpPr>
              <a:grpSpLocks/>
            </p:cNvGrpSpPr>
            <p:nvPr/>
          </p:nvGrpSpPr>
          <p:grpSpPr bwMode="auto">
            <a:xfrm>
              <a:off x="1801" y="995"/>
              <a:ext cx="91" cy="82"/>
              <a:chOff x="2549" y="3933"/>
              <a:chExt cx="121" cy="103"/>
            </a:xfrm>
          </p:grpSpPr>
          <p:sp>
            <p:nvSpPr>
              <p:cNvPr id="38959" name="Oval 47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60" name="Line 48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961" name="Line 49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8962" name="Text Box 50"/>
            <p:cNvSpPr txBox="1">
              <a:spLocks noChangeArrowheads="1"/>
            </p:cNvSpPr>
            <p:nvPr/>
          </p:nvSpPr>
          <p:spPr bwMode="auto">
            <a:xfrm>
              <a:off x="3119" y="1368"/>
              <a:ext cx="1347" cy="61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(NIA)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BcN QoS Measurement, (VoIP), BcN Pilot Service Internetworking</a:t>
              </a:r>
            </a:p>
          </p:txBody>
        </p:sp>
        <p:grpSp>
          <p:nvGrpSpPr>
            <p:cNvPr id="38963" name="Group 51"/>
            <p:cNvGrpSpPr>
              <a:grpSpLocks/>
            </p:cNvGrpSpPr>
            <p:nvPr/>
          </p:nvGrpSpPr>
          <p:grpSpPr bwMode="auto">
            <a:xfrm>
              <a:off x="3465" y="754"/>
              <a:ext cx="712" cy="504"/>
              <a:chOff x="3600" y="1008"/>
              <a:chExt cx="572" cy="480"/>
            </a:xfrm>
          </p:grpSpPr>
          <p:sp>
            <p:nvSpPr>
              <p:cNvPr id="38964" name="AutoShape 52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8965" name="Group 53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38966" name="Group 54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38967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8968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8969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8970" name="Rectangle 58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71" name="Oval 59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72" name="Oval 60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38973" name="Group 61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38974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38975" name="Freeform 63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8976" name="Freeform 64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8977" name="Freeform 65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8978" name="Freeform 66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38979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38980" name="Freeform 68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8981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8982" name="Freeform 70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8983" name="Freeform 71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38984" name="Line 72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985" name="Line 73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986" name="Line 74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987" name="Line 75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38988" name="Picture 7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89" name="Picture 77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8990" name="Group 78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38991" name="Picture 79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8992" name="Rectangle 80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93" name="Freeform 81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94" name="Line 82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95" name="Rectangle 83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96" name="Freeform 84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97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98" name="Rectangle 86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8999" name="Freeform 87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00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01" name="Rectangle 89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02" name="Freeform 90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03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04" name="Rectangle 92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05" name="Freeform 93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06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007" name="Picture 95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008" name="Freeform 96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09" name="Freeform 97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0" name="Freeform 98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1" name="Freeform 99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012" name="Picture 100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013" name="Freeform 101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4" name="Rectangle 102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" name="Rectangle 103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6" name="Rectangle 104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7" name="Freeform 105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8" name="Line 106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" name="Freeform 107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0" name="Line 108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1" name="Freeform 10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2" name="Line 11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" name="Freeform 11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4" name="Line 11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5" name="Freeform 11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6" name="Line 11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7" name="Freeform 11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8" name="Line 11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9" name="Freeform 11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0" name="Line 11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1" name="Rectangle 119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2" name="Rectangle 120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3" name="Rectangle 121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4" name="Freeform 122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5" name="Line 123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6" name="Freeform 124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7" name="Line 125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8" name="Freeform 12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39" name="Line 12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0" name="Freeform 12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1" name="Line 12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2" name="Freeform 13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3" name="Line 13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4" name="Freeform 13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5" name="Line 13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6" name="Freeform 13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7" name="Line 13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48" name="Freeform 136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049" name="Picture 137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050" name="Freeform 138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51" name="Freeform 139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52" name="Freeform 140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53" name="Freeform 141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054" name="Picture 142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055" name="Freeform 143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56" name="Rectangle 144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57" name="Rectangle 145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58" name="Rectangle 146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59" name="Freeform 147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0" name="Line 148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1" name="Freeform 149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2" name="Line 150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3" name="Freeform 151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4" name="Line 152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5" name="Freeform 153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6" name="Line 154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7" name="Freeform 155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8" name="Line 156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69" name="Freeform 157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0" name="Line 158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1" name="Freeform 159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2" name="Line 160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3" name="Rectangle 161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4" name="Rectangle 162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5" name="Rectangle 163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6" name="Freeform 164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7" name="Line 165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8" name="Freeform 166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79" name="Line 167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0" name="Freeform 168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1" name="Line 169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2" name="Freeform 170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3" name="Line 171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4" name="Freeform 172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5" name="Line 173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6" name="Freeform 174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7" name="Line 175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8" name="Freeform 176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89" name="Line 177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90" name="Freeform 178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091" name="Picture 179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092" name="Freeform 180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93" name="Freeform 181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94" name="Freeform 182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95" name="Freeform 183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096" name="Picture 184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097" name="Freeform 185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98" name="Rectangle 186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99" name="Rectangle 187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0" name="Rectangle 188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1" name="Freeform 189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2" name="Line 190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3" name="Freeform 191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4" name="Line 192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5" name="Freeform 193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6" name="Line 194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7" name="Freeform 195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8" name="Line 196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09" name="Freeform 197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0" name="Line 198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1" name="Freeform 199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2" name="Line 200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3" name="Freeform 201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4" name="Line 202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5" name="Rectangle 203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6" name="Rectangle 204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7" name="Rectangle 205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8" name="Freeform 206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19" name="Line 207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0" name="Freeform 208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1" name="Line 209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2" name="Freeform 210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3" name="Line 211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4" name="Freeform 212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5" name="Line 213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6" name="Freeform 214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7" name="Line 215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8" name="Freeform 216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29" name="Line 217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0" name="Freeform 218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1" name="Line 219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2" name="Freeform 220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3" name="Rectangle 221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4" name="Rectangle 222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5" name="Rectangle 223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6" name="Freeform 224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7" name="Line 225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8" name="Freeform 226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39" name="Line 227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0" name="Freeform 22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1" name="Line 22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2" name="Freeform 23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3" name="Line 23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4" name="Freeform 23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5" name="Line 23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6" name="Freeform 23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7" name="Line 23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8" name="Freeform 23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49" name="Line 23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150" name="Picture 238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151" name="Freeform 239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52" name="Freeform 240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53" name="Freeform 241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54" name="Freeform 242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155" name="Picture 243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156" name="Freeform 244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57" name="Rectangle 245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58" name="Rectangle 246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59" name="Rectangle 247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0" name="Freeform 248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1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2" name="Freeform 250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3" name="Line 251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4" name="Freeform 252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5" name="Line 253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6" name="Freeform 254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7" name="Line 255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8" name="Freeform 256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69" name="Line 257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70" name="Freeform 258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71" name="Line 259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72" name="Freeform 260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73" name="Line 261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74" name="Freeform 262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175" name="Picture 263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176" name="Freeform 264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77" name="Freeform 265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78" name="Freeform 266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79" name="Freeform 267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180" name="Picture 268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181" name="Freeform 269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82" name="Rectangle 270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83" name="Rectangle 271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84" name="Rectangle 272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85" name="Freeform 273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86" name="Line 274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87" name="Freeform 275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88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89" name="Freeform 277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1" name="Freeform 279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3" name="Freeform 281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5" name="Freeform 283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6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7" name="Freeform 285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8" name="Line 286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199" name="Rectangle 287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0" name="Rectangle 288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1" name="Rectangle 289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2" name="Freeform 290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3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4" name="Freeform 292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5" name="Line 293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6" name="Freeform 294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7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8" name="Freeform 296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09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10" name="Freeform 298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11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12" name="Freeform 300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13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14" name="Freeform 302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15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16" name="Freeform 304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217" name="Picture 305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218" name="Freeform 306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19" name="Freeform 307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20" name="Freeform 308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21" name="Freeform 309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222" name="Picture 310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223" name="Freeform 311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24" name="Rectangle 312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25" name="Rectangle 313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26" name="Rectangle 314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27" name="Freeform 315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28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29" name="Freeform 317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0" name="Line 318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1" name="Freeform 319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2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3" name="Freeform 321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4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5" name="Freeform 323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6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7" name="Freeform 325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8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39" name="Freeform 327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0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1" name="Rectangle 329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2" name="Rectangle 330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3" name="Rectangle 331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4" name="Freeform 332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5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6" name="Freeform 334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7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8" name="Freeform 336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49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0" name="Freeform 338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1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2" name="Freeform 340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3" name="Line 341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4" name="Freeform 342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5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6" name="Freeform 344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7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8" name="Freeform 346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259" name="Rectangle 347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39260" name="Group 348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39261" name="Freeform 349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62" name="Freeform 350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263" name="Picture 351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264" name="Freeform 352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65" name="Freeform 353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66" name="Freeform 354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67" name="Freeform 355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68" name="Freeform 356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69" name="Freeform 357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270" name="Picture 358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271" name="Freeform 359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72" name="Freeform 360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73" name="Freeform 361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74" name="Freeform 362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75" name="Freeform 363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76" name="Freeform 364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277" name="Picture 365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278" name="Freeform 366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79" name="Freeform 367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80" name="Freeform 368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81" name="Freeform 369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82" name="Freeform 370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83" name="Freeform 371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284" name="Picture 372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285" name="Freeform 373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86" name="Freeform 374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87" name="Freeform 375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88" name="Freeform 376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89" name="Freeform 377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90" name="Freeform 378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291" name="Picture 379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292" name="Freeform 380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93" name="Freeform 381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94" name="Freeform 382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95" name="Freeform 383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96" name="Freeform 384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297" name="Freeform 385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298" name="Picture 386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299" name="Freeform 387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300" name="Freeform 388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301" name="Freeform 389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302" name="Freeform 390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303" name="Picture 391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304" name="Freeform 392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305" name="Text Box 3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39306" name="Object 394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39306" name="비트맵 이미지" r:id="rId26" imgW="533474" imgH="523810" progId="Paint.Picture">
                  <p:embed/>
                </p:oleObj>
              </a:graphicData>
            </a:graphic>
          </p:graphicFrame>
        </p:grpSp>
        <p:grpSp>
          <p:nvGrpSpPr>
            <p:cNvPr id="39307" name="Group 395"/>
            <p:cNvGrpSpPr>
              <a:grpSpLocks/>
            </p:cNvGrpSpPr>
            <p:nvPr/>
          </p:nvGrpSpPr>
          <p:grpSpPr bwMode="auto">
            <a:xfrm>
              <a:off x="739" y="1781"/>
              <a:ext cx="712" cy="504"/>
              <a:chOff x="3600" y="1008"/>
              <a:chExt cx="572" cy="480"/>
            </a:xfrm>
          </p:grpSpPr>
          <p:sp>
            <p:nvSpPr>
              <p:cNvPr id="39308" name="AutoShape 396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9309" name="Group 397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39310" name="Group 398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39311" name="Rectangle 399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312" name="Oval 400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313" name="Oval 401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9314" name="Rectangle 402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15" name="Oval 403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16" name="Oval 404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39317" name="Group 405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39318" name="Group 406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39319" name="Freeform 407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320" name="Freeform 408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321" name="Freeform 409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322" name="Freeform 410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39323" name="Group 411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39324" name="Freeform 412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325" name="Freeform 413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326" name="Freeform 414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327" name="Freeform 415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39328" name="Line 416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329" name="Line 417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330" name="Line 418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331" name="Line 419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39332" name="Picture 42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33" name="Picture 421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9334" name="Group 422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39335" name="Picture 423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336" name="Rectangle 424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37" name="Freeform 425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38" name="Line 426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39" name="Rectangle 427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0" name="Freeform 428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1" name="Line 429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2" name="Rectangle 430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3" name="Freeform 431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4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5" name="Rectangle 433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6" name="Freeform 434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7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8" name="Rectangle 436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49" name="Freeform 437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50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351" name="Picture 439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352" name="Freeform 440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53" name="Freeform 441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54" name="Freeform 442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55" name="Freeform 443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356" name="Picture 444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357" name="Freeform 445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58" name="Rectangle 446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59" name="Rectangle 447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0" name="Rectangle 448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1" name="Freeform 449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2" name="Line 450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3" name="Freeform 451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4" name="Line 452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5" name="Freeform 45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6" name="Line 45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7" name="Freeform 45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8" name="Line 45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69" name="Freeform 45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0" name="Line 45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1" name="Freeform 45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2" name="Line 46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3" name="Freeform 46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4" name="Line 46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5" name="Rectangle 463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6" name="Rectangle 464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7" name="Rectangle 465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8" name="Freeform 466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79" name="Line 467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0" name="Freeform 468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1" name="Line 469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2" name="Freeform 47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3" name="Line 47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4" name="Freeform 47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5" name="Line 47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6" name="Freeform 47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7" name="Line 47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8" name="Freeform 47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89" name="Line 47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90" name="Freeform 47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91" name="Line 47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92" name="Freeform 480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393" name="Picture 481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394" name="Freeform 482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95" name="Freeform 483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96" name="Freeform 484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397" name="Freeform 485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398" name="Picture 486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399" name="Freeform 487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0" name="Rectangle 488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1" name="Rectangle 489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2" name="Rectangle 490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3" name="Freeform 491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4" name="Line 492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5" name="Freeform 493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6" name="Line 494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7" name="Freeform 495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8" name="Line 496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09" name="Freeform 497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0" name="Line 498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1" name="Freeform 499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2" name="Line 500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3" name="Freeform 501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4" name="Line 502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5" name="Freeform 503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6" name="Line 504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7" name="Rectangle 505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8" name="Rectangle 506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19" name="Rectangle 507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0" name="Freeform 508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1" name="Line 509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2" name="Freeform 510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3" name="Line 511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4" name="Freeform 512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5" name="Line 513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6" name="Freeform 514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7" name="Line 515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8" name="Freeform 516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29" name="Line 517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30" name="Freeform 518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31" name="Line 519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32" name="Freeform 520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33" name="Line 521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34" name="Freeform 522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435" name="Picture 523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436" name="Freeform 524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37" name="Freeform 525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38" name="Freeform 526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39" name="Freeform 527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440" name="Picture 528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441" name="Freeform 529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42" name="Rectangle 530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43" name="Rectangle 531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44" name="Rectangle 532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45" name="Freeform 533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46" name="Line 534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47" name="Freeform 535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48" name="Line 536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49" name="Freeform 537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0" name="Line 538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1" name="Freeform 539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2" name="Line 540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3" name="Freeform 541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4" name="Line 542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5" name="Freeform 543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6" name="Line 544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7" name="Freeform 545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8" name="Line 546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59" name="Rectangle 547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0" name="Rectangle 548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1" name="Rectangle 549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2" name="Freeform 550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3" name="Line 551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4" name="Freeform 552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5" name="Line 553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6" name="Freeform 554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7" name="Line 555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8" name="Freeform 556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69" name="Line 557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0" name="Freeform 558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1" name="Line 559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2" name="Freeform 560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3" name="Line 561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4" name="Freeform 562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5" name="Line 563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6" name="Freeform 564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7" name="Rectangle 565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8" name="Rectangle 566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79" name="Rectangle 567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0" name="Freeform 568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1" name="Line 569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2" name="Freeform 570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3" name="Line 571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4" name="Freeform 57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5" name="Line 57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6" name="Freeform 57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7" name="Line 57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8" name="Freeform 57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89" name="Line 57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90" name="Freeform 57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91" name="Line 57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92" name="Freeform 58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93" name="Line 58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494" name="Picture 582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495" name="Freeform 583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96" name="Freeform 584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97" name="Freeform 585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98" name="Freeform 586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499" name="Picture 587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500" name="Freeform 588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1" name="Rectangle 589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2" name="Rectangle 590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3" name="Rectangle 591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4" name="Freeform 592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5" name="Line 593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6" name="Freeform 594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7" name="Line 595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8" name="Freeform 596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09" name="Line 597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0" name="Freeform 598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1" name="Line 599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2" name="Freeform 600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3" name="Line 601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4" name="Freeform 602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5" name="Line 603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6" name="Freeform 604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7" name="Line 605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18" name="Freeform 606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519" name="Picture 607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520" name="Freeform 608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21" name="Freeform 609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22" name="Freeform 610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23" name="Freeform 611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524" name="Picture 612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525" name="Freeform 613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26" name="Rectangle 614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27" name="Rectangle 615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28" name="Rectangle 616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29" name="Freeform 617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0" name="Line 618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1" name="Freeform 619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2" name="Line 620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3" name="Freeform 621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4" name="Line 622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5" name="Freeform 623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6" name="Line 624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7" name="Freeform 625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8" name="Line 626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39" name="Freeform 627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0" name="Line 628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1" name="Freeform 629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2" name="Line 630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3" name="Rectangle 631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4" name="Rectangle 632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5" name="Rectangle 633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6" name="Freeform 634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7" name="Line 635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8" name="Freeform 636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49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0" name="Freeform 638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1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2" name="Freeform 640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3" name="Line 641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4" name="Freeform 642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5" name="Line 643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6" name="Freeform 644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7" name="Line 645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8" name="Freeform 646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59" name="Line 647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60" name="Freeform 648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561" name="Picture 649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562" name="Freeform 650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63" name="Freeform 651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64" name="Freeform 652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65" name="Freeform 653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566" name="Picture 654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567" name="Freeform 655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68" name="Rectangle 656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69" name="Rectangle 657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0" name="Rectangle 658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1" name="Freeform 659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2" name="Line 660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3" name="Freeform 661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4" name="Line 662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5" name="Freeform 663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6" name="Line 664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7" name="Freeform 665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8" name="Line 666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79" name="Freeform 667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0" name="Line 668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1" name="Freeform 669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2" name="Line 670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3" name="Freeform 671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4" name="Line 672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5" name="Rectangle 673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6" name="Rectangle 674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7" name="Rectangle 675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8" name="Freeform 676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89" name="Line 677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0" name="Freeform 678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1" name="Line 679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2" name="Freeform 680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3" name="Line 681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4" name="Freeform 682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5" name="Line 683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6" name="Freeform 684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7" name="Line 685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8" name="Freeform 686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599" name="Line 687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00" name="Freeform 688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01" name="Line 689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02" name="Freeform 690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03" name="Rectangle 691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39604" name="Group 692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39605" name="Freeform 693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06" name="Freeform 694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607" name="Picture 695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608" name="Freeform 696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09" name="Freeform 697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10" name="Freeform 698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11" name="Freeform 699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12" name="Freeform 700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13" name="Freeform 701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614" name="Picture 702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615" name="Freeform 703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16" name="Freeform 704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17" name="Freeform 705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18" name="Freeform 706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19" name="Freeform 707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20" name="Freeform 708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621" name="Picture 709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622" name="Freeform 710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23" name="Freeform 711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24" name="Freeform 712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25" name="Freeform 713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26" name="Freeform 714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27" name="Freeform 715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628" name="Picture 716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629" name="Freeform 717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30" name="Freeform 718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31" name="Freeform 719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32" name="Freeform 720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33" name="Freeform 721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34" name="Freeform 722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635" name="Picture 723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636" name="Freeform 724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37" name="Freeform 725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38" name="Freeform 726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39" name="Freeform 727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40" name="Freeform 728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41" name="Freeform 729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642" name="Picture 730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643" name="Freeform 731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44" name="Freeform 732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45" name="Freeform 733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46" name="Freeform 734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647" name="Picture 735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648" name="Freeform 736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49" name="Text Box 7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39650" name="Object 738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39650" name="비트맵 이미지" r:id="rId27" imgW="533474" imgH="523810" progId="Paint.Picture">
                  <p:embed/>
                </p:oleObj>
              </a:graphicData>
            </a:graphic>
          </p:graphicFrame>
        </p:grpSp>
        <p:grpSp>
          <p:nvGrpSpPr>
            <p:cNvPr id="39651" name="Group 739"/>
            <p:cNvGrpSpPr>
              <a:grpSpLocks/>
            </p:cNvGrpSpPr>
            <p:nvPr/>
          </p:nvGrpSpPr>
          <p:grpSpPr bwMode="auto">
            <a:xfrm>
              <a:off x="262" y="3174"/>
              <a:ext cx="712" cy="504"/>
              <a:chOff x="3600" y="1008"/>
              <a:chExt cx="572" cy="480"/>
            </a:xfrm>
          </p:grpSpPr>
          <p:sp>
            <p:nvSpPr>
              <p:cNvPr id="39652" name="AutoShape 740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9653" name="Group 741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39654" name="Group 742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39655" name="Rectangle 743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56" name="Oval 744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657" name="Oval 745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9658" name="Rectangle 746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59" name="Oval 747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60" name="Oval 748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39661" name="Group 749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39662" name="Group 750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39663" name="Freeform 751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664" name="Freeform 752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665" name="Freeform 753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666" name="Freeform 754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39667" name="Group 755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39668" name="Freeform 756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669" name="Freeform 757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670" name="Freeform 758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39671" name="Freeform 759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39672" name="Line 760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673" name="Line 761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674" name="Line 762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675" name="Line 763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39676" name="Picture 76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77" name="Picture 765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9678" name="Group 766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39679" name="Picture 767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680" name="Rectangle 768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1" name="Freeform 769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2" name="Line 770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3" name="Rectangle 771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4" name="Freeform 772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5" name="Line 773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6" name="Rectangle 774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7" name="Freeform 775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8" name="Line 776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89" name="Rectangle 777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90" name="Freeform 778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91" name="Line 779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92" name="Rectangle 780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93" name="Freeform 781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94" name="Line 782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695" name="Picture 783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696" name="Freeform 784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97" name="Freeform 785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98" name="Freeform 786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699" name="Freeform 787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700" name="Picture 788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701" name="Freeform 789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02" name="Rectangle 790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03" name="Rectangle 791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04" name="Rectangle 792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05" name="Freeform 793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06" name="Line 794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07" name="Freeform 795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08" name="Line 796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09" name="Freeform 79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0" name="Line 79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1" name="Freeform 79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2" name="Line 80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3" name="Freeform 80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4" name="Line 80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5" name="Freeform 80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6" name="Line 80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7" name="Freeform 80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8" name="Line 80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19" name="Rectangle 807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0" name="Rectangle 808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1" name="Rectangle 809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2" name="Freeform 810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3" name="Line 811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4" name="Freeform 812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5" name="Line 813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6" name="Freeform 81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7" name="Line 81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8" name="Freeform 81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29" name="Line 81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30" name="Freeform 81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31" name="Line 81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32" name="Freeform 82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33" name="Line 82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34" name="Freeform 82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35" name="Line 82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36" name="Freeform 824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737" name="Picture 825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738" name="Freeform 826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39" name="Freeform 827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40" name="Freeform 828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41" name="Freeform 829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742" name="Picture 830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743" name="Freeform 831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44" name="Rectangle 832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45" name="Rectangle 833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46" name="Rectangle 834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47" name="Freeform 835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48" name="Line 836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49" name="Freeform 837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0" name="Line 838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1" name="Freeform 839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2" name="Line 840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3" name="Freeform 841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4" name="Line 842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5" name="Freeform 843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6" name="Line 844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7" name="Freeform 845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8" name="Line 846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59" name="Freeform 847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0" name="Line 848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1" name="Rectangle 849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2" name="Rectangle 850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3" name="Rectangle 851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4" name="Freeform 852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5" name="Line 853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6" name="Freeform 854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7" name="Line 855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8" name="Freeform 856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69" name="Line 857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0" name="Freeform 858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1" name="Line 859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2" name="Freeform 860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3" name="Line 861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4" name="Freeform 862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5" name="Line 863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6" name="Freeform 864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7" name="Line 865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78" name="Freeform 866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779" name="Picture 867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780" name="Freeform 868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81" name="Freeform 869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82" name="Freeform 870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83" name="Freeform 871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784" name="Picture 872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785" name="Freeform 873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86" name="Rectangle 874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87" name="Rectangle 875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88" name="Rectangle 876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89" name="Freeform 877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0" name="Line 878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1" name="Freeform 879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2" name="Line 880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3" name="Freeform 881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4" name="Line 882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5" name="Freeform 883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6" name="Line 884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7" name="Freeform 885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8" name="Line 886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799" name="Freeform 887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0" name="Line 888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1" name="Freeform 889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2" name="Line 890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3" name="Rectangle 891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4" name="Rectangle 892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5" name="Rectangle 893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6" name="Freeform 894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7" name="Line 895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8" name="Freeform 896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09" name="Line 897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0" name="Freeform 898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1" name="Line 899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2" name="Freeform 900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3" name="Line 901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4" name="Freeform 902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5" name="Line 903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6" name="Freeform 904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7" name="Line 905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8" name="Freeform 906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19" name="Line 907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0" name="Freeform 908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1" name="Rectangle 909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2" name="Rectangle 910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3" name="Rectangle 911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4" name="Freeform 912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5" name="Line 913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6" name="Freeform 914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7" name="Line 915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8" name="Freeform 91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29" name="Line 91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30" name="Freeform 91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31" name="Line 91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32" name="Freeform 92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33" name="Line 92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34" name="Freeform 92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35" name="Line 92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36" name="Freeform 92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37" name="Line 92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838" name="Picture 926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839" name="Freeform 927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40" name="Freeform 928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41" name="Freeform 929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42" name="Freeform 930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843" name="Picture 931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844" name="Freeform 932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45" name="Rectangle 933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46" name="Rectangle 934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47" name="Rectangle 935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48" name="Freeform 936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49" name="Line 937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0" name="Freeform 938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1" name="Line 939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2" name="Freeform 940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3" name="Line 941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4" name="Freeform 942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5" name="Line 943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6" name="Freeform 944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7" name="Line 945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8" name="Freeform 946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59" name="Line 947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60" name="Freeform 948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61" name="Line 949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62" name="Freeform 950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863" name="Picture 951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864" name="Freeform 952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65" name="Freeform 953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66" name="Freeform 954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67" name="Freeform 955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868" name="Picture 956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869" name="Freeform 957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0" name="Rectangle 958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1" name="Rectangle 959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2" name="Rectangle 960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3" name="Freeform 961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4" name="Line 962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5" name="Freeform 963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6" name="Line 964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7" name="Freeform 965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8" name="Line 966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79" name="Freeform 967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0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1" name="Freeform 969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2" name="Line 970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3" name="Freeform 971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4" name="Line 972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5" name="Freeform 973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6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7" name="Rectangle 975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8" name="Rectangle 976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89" name="Rectangle 977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0" name="Freeform 978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1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2" name="Freeform 980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3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4" name="Freeform 982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5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6" name="Freeform 984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7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8" name="Freeform 986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899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00" name="Freeform 988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01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02" name="Freeform 990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03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04" name="Freeform 992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905" name="Picture 993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906" name="Freeform 994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07" name="Freeform 995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08" name="Freeform 996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09" name="Freeform 997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39910" name="Picture 998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911" name="Freeform 999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12" name="Rectangle 1000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13" name="Rectangle 1001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14" name="Rectangle 1002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15" name="Freeform 1003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16" name="Line 1004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17" name="Freeform 1005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18" name="Line 1006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19" name="Freeform 1007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0" name="Line 1008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1" name="Freeform 1009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2" name="Line 1010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3" name="Freeform 1011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4" name="Line 1012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5" name="Freeform 1013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6" name="Line 1014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7" name="Freeform 1015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8" name="Line 1016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29" name="Rectangle 1017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0" name="Rectangle 1018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1" name="Rectangle 1019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2" name="Freeform 1020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3" name="Line 1021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4" name="Freeform 1022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5" name="Line 1023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6" name="Freeform 1024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7" name="Line 1025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8" name="Freeform 1026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39" name="Line 1027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40" name="Freeform 1028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41" name="Line 1029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42" name="Freeform 1030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43" name="Line 1031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44" name="Freeform 1032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45" name="Line 1033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46" name="Freeform 1034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947" name="Rectangle 1035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39948" name="Group 1036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39949" name="Freeform 1037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50" name="Freeform 1038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951" name="Picture 1039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952" name="Freeform 1040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53" name="Freeform 1041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54" name="Freeform 1042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55" name="Freeform 1043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56" name="Freeform 1044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57" name="Freeform 1045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958" name="Picture 1046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959" name="Freeform 1047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60" name="Freeform 1048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61" name="Freeform 1049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62" name="Freeform 1050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63" name="Freeform 1051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64" name="Freeform 1052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965" name="Picture 1053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966" name="Freeform 1054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67" name="Freeform 1055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68" name="Freeform 1056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69" name="Freeform 1057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70" name="Freeform 1058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71" name="Freeform 1059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972" name="Picture 1060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973" name="Freeform 1061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74" name="Freeform 1062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75" name="Freeform 1063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76" name="Freeform 1064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77" name="Freeform 1065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78" name="Freeform 1066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979" name="Picture 1067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980" name="Freeform 1068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81" name="Freeform 1069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82" name="Freeform 1070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83" name="Freeform 1071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84" name="Freeform 1072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85" name="Freeform 1073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986" name="Picture 1074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987" name="Freeform 1075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88" name="Freeform 1076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89" name="Freeform 1077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90" name="Freeform 1078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39991" name="Picture 1079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992" name="Freeform 1080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9993" name="Text Box 10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39994" name="Object 1082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39994" name="비트맵 이미지" r:id="rId28" imgW="533474" imgH="523810" progId="Paint.Picture">
                  <p:embed/>
                </p:oleObj>
              </a:graphicData>
            </a:graphic>
          </p:graphicFrame>
        </p:grpSp>
        <p:grpSp>
          <p:nvGrpSpPr>
            <p:cNvPr id="39995" name="Group 1083"/>
            <p:cNvGrpSpPr>
              <a:grpSpLocks/>
            </p:cNvGrpSpPr>
            <p:nvPr/>
          </p:nvGrpSpPr>
          <p:grpSpPr bwMode="auto">
            <a:xfrm>
              <a:off x="4803" y="3398"/>
              <a:ext cx="712" cy="504"/>
              <a:chOff x="3600" y="1008"/>
              <a:chExt cx="572" cy="480"/>
            </a:xfrm>
          </p:grpSpPr>
          <p:sp>
            <p:nvSpPr>
              <p:cNvPr id="39996" name="AutoShape 1084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9997" name="Group 1085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39998" name="Group 1086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39999" name="Rectangle 1087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000" name="Oval 1088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001" name="Oval 1089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0002" name="Rectangle 1090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03" name="Oval 1091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04" name="Oval 1092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0005" name="Group 1093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40006" name="Group 1094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40007" name="Freeform 1095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008" name="Freeform 1096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009" name="Freeform 1097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010" name="Freeform 1098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40011" name="Group 1099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40012" name="Freeform 1100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013" name="Freeform 1101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014" name="Freeform 1102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015" name="Freeform 1103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40016" name="Line 1104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017" name="Line 1105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018" name="Line 1106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019" name="Line 1107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40020" name="Picture 110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21" name="Picture 1109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0022" name="Group 1110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40023" name="Picture 1111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024" name="Rectangle 1112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25" name="Freeform 1113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26" name="Line 1114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27" name="Rectangle 1115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28" name="Freeform 1116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29" name="Line 1117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0" name="Rectangle 1118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1" name="Freeform 1119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2" name="Line 1120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3" name="Rectangle 1121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4" name="Freeform 1122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5" name="Line 1123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6" name="Rectangle 1124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7" name="Freeform 1125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38" name="Line 1126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039" name="Picture 1127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040" name="Freeform 1128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41" name="Freeform 1129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42" name="Freeform 1130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43" name="Freeform 1131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044" name="Picture 1132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045" name="Freeform 1133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46" name="Rectangle 1134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47" name="Rectangle 1135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48" name="Rectangle 1136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49" name="Freeform 1137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0" name="Line 1138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1" name="Freeform 1139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2" name="Line 1140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3" name="Freeform 114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4" name="Line 114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5" name="Freeform 114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6" name="Line 114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7" name="Freeform 114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8" name="Line 114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59" name="Freeform 114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0" name="Line 114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1" name="Freeform 114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2" name="Line 115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3" name="Rectangle 1151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4" name="Rectangle 1152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5" name="Rectangle 1153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6" name="Freeform 1154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7" name="Line 1155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8" name="Freeform 1156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69" name="Line 1157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0" name="Freeform 115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1" name="Line 115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2" name="Freeform 116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3" name="Line 116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4" name="Freeform 116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5" name="Line 116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6" name="Freeform 116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7" name="Line 116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8" name="Freeform 116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79" name="Line 116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80" name="Freeform 1168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081" name="Picture 1169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082" name="Freeform 1170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83" name="Freeform 1171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84" name="Freeform 1172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85" name="Freeform 1173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086" name="Picture 1174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087" name="Freeform 1175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88" name="Rectangle 1176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89" name="Rectangle 1177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0" name="Rectangle 1178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1" name="Freeform 1179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2" name="Line 1180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3" name="Freeform 1181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4" name="Line 1182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5" name="Freeform 1183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6" name="Line 1184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7" name="Freeform 1185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8" name="Line 1186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099" name="Freeform 1187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0" name="Line 1188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1" name="Freeform 1189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2" name="Line 1190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3" name="Freeform 1191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4" name="Line 1192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5" name="Rectangle 1193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6" name="Rectangle 1194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7" name="Rectangle 1195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8" name="Freeform 1196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09" name="Line 1197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0" name="Freeform 1198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1" name="Line 1199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2" name="Freeform 1200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3" name="Line 1201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4" name="Freeform 1202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5" name="Line 1203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6" name="Freeform 1204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7" name="Line 1205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8" name="Freeform 1206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19" name="Line 1207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20" name="Freeform 1208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21" name="Line 1209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22" name="Freeform 1210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123" name="Picture 1211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124" name="Freeform 1212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25" name="Freeform 1213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26" name="Freeform 1214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27" name="Freeform 1215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128" name="Picture 1216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129" name="Freeform 1217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0" name="Rectangle 1218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1" name="Rectangle 1219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2" name="Rectangle 1220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3" name="Freeform 1221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4" name="Line 1222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5" name="Freeform 1223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6" name="Line 1224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7" name="Freeform 1225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8" name="Line 1226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39" name="Freeform 1227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0" name="Line 1228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1" name="Freeform 1229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2" name="Line 1230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3" name="Freeform 1231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4" name="Line 1232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5" name="Freeform 1233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6" name="Line 1234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7" name="Rectangle 1235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8" name="Rectangle 1236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49" name="Rectangle 1237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0" name="Freeform 1238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1" name="Line 1239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2" name="Freeform 1240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3" name="Line 1241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4" name="Freeform 1242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5" name="Line 1243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6" name="Freeform 1244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7" name="Line 1245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8" name="Freeform 1246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59" name="Line 1247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0" name="Freeform 1248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1" name="Line 1249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2" name="Freeform 1250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3" name="Line 1251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4" name="Freeform 1252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5" name="Rectangle 1253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6" name="Rectangle 1254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7" name="Rectangle 1255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8" name="Freeform 1256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69" name="Line 1257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0" name="Freeform 1258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1" name="Line 1259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2" name="Freeform 126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3" name="Line 126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4" name="Freeform 126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5" name="Line 126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6" name="Freeform 126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7" name="Line 126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8" name="Freeform 126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79" name="Line 126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80" name="Freeform 126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81" name="Line 126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182" name="Picture 1270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183" name="Freeform 1271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84" name="Freeform 1272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85" name="Freeform 1273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86" name="Freeform 1274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187" name="Picture 1275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188" name="Freeform 1276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89" name="Rectangle 1277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0" name="Rectangle 1278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1" name="Rectangle 1279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2" name="Freeform 1280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3" name="Line 1281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4" name="Freeform 1282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5" name="Line 1283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6" name="Freeform 1284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7" name="Line 1285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8" name="Freeform 1286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199" name="Line 1287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00" name="Freeform 1288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01" name="Line 1289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02" name="Freeform 1290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03" name="Line 1291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04" name="Freeform 1292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05" name="Line 1293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06" name="Freeform 1294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207" name="Picture 1295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208" name="Freeform 1296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09" name="Freeform 1297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10" name="Freeform 1298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11" name="Freeform 1299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212" name="Picture 1300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213" name="Freeform 1301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14" name="Rectangle 1302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15" name="Rectangle 1303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16" name="Rectangle 1304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17" name="Freeform 1305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18" name="Line 1306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19" name="Freeform 1307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0" name="Line 1308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1" name="Freeform 1309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2" name="Line 1310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3" name="Freeform 1311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4" name="Line 1312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5" name="Freeform 1313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6" name="Line 1314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7" name="Freeform 1315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8" name="Line 1316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29" name="Freeform 1317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0" name="Line 1318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1" name="Rectangle 1319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2" name="Rectangle 1320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3" name="Rectangle 1321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4" name="Freeform 1322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5" name="Line 1323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6" name="Freeform 1324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7" name="Line 1325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8" name="Freeform 1326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39" name="Line 1327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0" name="Freeform 1328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1" name="Line 1329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2" name="Freeform 1330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3" name="Line 1331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4" name="Freeform 1332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5" name="Line 1333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6" name="Freeform 1334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7" name="Line 1335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48" name="Freeform 1336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249" name="Picture 1337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250" name="Freeform 1338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51" name="Freeform 1339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52" name="Freeform 1340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53" name="Freeform 1341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254" name="Picture 1342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255" name="Freeform 1343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56" name="Rectangle 1344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57" name="Rectangle 1345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58" name="Rectangle 1346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59" name="Freeform 1347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0" name="Line 1348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1" name="Freeform 1349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2" name="Line 1350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3" name="Freeform 1351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4" name="Line 1352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5" name="Freeform 1353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6" name="Line 1354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7" name="Freeform 1355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8" name="Line 1356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69" name="Freeform 1357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0" name="Line 1358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1" name="Freeform 1359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2" name="Line 1360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3" name="Rectangle 1361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4" name="Rectangle 1362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5" name="Rectangle 1363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6" name="Freeform 1364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7" name="Line 1365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8" name="Freeform 1366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79" name="Line 1367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0" name="Freeform 1368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1" name="Line 1369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2" name="Freeform 1370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3" name="Line 1371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4" name="Freeform 1372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5" name="Line 1373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6" name="Freeform 1374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7" name="Line 1375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8" name="Freeform 1376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89" name="Line 1377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90" name="Freeform 1378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291" name="Rectangle 1379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0292" name="Group 1380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40293" name="Freeform 1381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294" name="Freeform 1382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295" name="Picture 1383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296" name="Freeform 1384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297" name="Freeform 1385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298" name="Freeform 1386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299" name="Freeform 1387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00" name="Freeform 1388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01" name="Freeform 1389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302" name="Picture 1390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303" name="Freeform 1391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04" name="Freeform 1392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05" name="Freeform 1393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06" name="Freeform 1394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07" name="Freeform 1395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08" name="Freeform 1396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309" name="Picture 1397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310" name="Freeform 1398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11" name="Freeform 1399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12" name="Freeform 1400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13" name="Freeform 1401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14" name="Freeform 1402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15" name="Freeform 1403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316" name="Picture 1404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317" name="Freeform 1405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18" name="Freeform 1406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19" name="Freeform 1407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20" name="Freeform 1408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21" name="Freeform 1409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22" name="Freeform 1410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323" name="Picture 1411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324" name="Freeform 1412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25" name="Freeform 1413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26" name="Freeform 1414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27" name="Freeform 1415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28" name="Freeform 1416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29" name="Freeform 1417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330" name="Picture 1418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331" name="Freeform 1419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32" name="Freeform 1420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33" name="Freeform 1421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34" name="Freeform 1422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335" name="Picture 1423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336" name="Freeform 1424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37" name="Text Box 14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40338" name="Object 1426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40338" name="비트맵 이미지" r:id="rId29" imgW="533474" imgH="523810" progId="Paint.Picture">
                  <p:embed/>
                </p:oleObj>
              </a:graphicData>
            </a:graphic>
          </p:graphicFrame>
        </p:grpSp>
        <p:grpSp>
          <p:nvGrpSpPr>
            <p:cNvPr id="40339" name="Group 1427"/>
            <p:cNvGrpSpPr>
              <a:grpSpLocks/>
            </p:cNvGrpSpPr>
            <p:nvPr/>
          </p:nvGrpSpPr>
          <p:grpSpPr bwMode="auto">
            <a:xfrm>
              <a:off x="4505" y="2036"/>
              <a:ext cx="712" cy="505"/>
              <a:chOff x="3600" y="1008"/>
              <a:chExt cx="572" cy="480"/>
            </a:xfrm>
          </p:grpSpPr>
          <p:sp>
            <p:nvSpPr>
              <p:cNvPr id="40340" name="AutoShape 1428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0341" name="Group 1429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40342" name="Group 1430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40343" name="Rectangle 1431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44" name="Oval 1432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345" name="Oval 1433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0346" name="Rectangle 1434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47" name="Oval 1435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48" name="Oval 1436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0349" name="Group 1437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40350" name="Group 1438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40351" name="Freeform 1439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352" name="Freeform 1440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353" name="Freeform 1441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354" name="Freeform 1442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40355" name="Group 1443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40356" name="Freeform 1444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357" name="Freeform 1445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358" name="Freeform 1446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0359" name="Freeform 1447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40360" name="Line 1448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361" name="Line 1449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362" name="Line 1450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363" name="Line 1451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40364" name="Picture 145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65" name="Picture 1453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0366" name="Group 1454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40367" name="Picture 1455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368" name="Rectangle 1456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69" name="Freeform 1457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0" name="Line 1458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1" name="Rectangle 1459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2" name="Freeform 1460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3" name="Line 1461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4" name="Rectangle 1462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5" name="Freeform 1463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6" name="Line 1464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7" name="Rectangle 1465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8" name="Freeform 1466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79" name="Line 1467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80" name="Rectangle 1468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81" name="Freeform 1469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82" name="Line 1470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383" name="Picture 1471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384" name="Freeform 1472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85" name="Freeform 1473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86" name="Freeform 1474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87" name="Freeform 1475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388" name="Picture 1476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389" name="Freeform 1477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0" name="Rectangle 1478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1" name="Rectangle 1479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2" name="Rectangle 1480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3" name="Freeform 1481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4" name="Line 1482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5" name="Freeform 1483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6" name="Line 1484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7" name="Freeform 148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8" name="Line 148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399" name="Freeform 148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0" name="Line 148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1" name="Freeform 148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2" name="Line 149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3" name="Freeform 149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4" name="Line 149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5" name="Freeform 149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6" name="Line 149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7" name="Rectangle 1495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8" name="Rectangle 1496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09" name="Rectangle 1497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0" name="Freeform 1498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1" name="Line 1499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2" name="Freeform 1500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3" name="Line 1501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4" name="Freeform 150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5" name="Line 150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6" name="Freeform 150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7" name="Line 150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8" name="Freeform 150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19" name="Line 150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20" name="Freeform 150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21" name="Line 150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22" name="Freeform 151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23" name="Line 151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24" name="Freeform 1512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425" name="Picture 1513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426" name="Freeform 1514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27" name="Freeform 1515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28" name="Freeform 1516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29" name="Freeform 1517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430" name="Picture 1518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431" name="Freeform 1519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32" name="Rectangle 1520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33" name="Rectangle 1521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34" name="Rectangle 1522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35" name="Freeform 1523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36" name="Line 1524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37" name="Freeform 1525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38" name="Line 1526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39" name="Freeform 1527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0" name="Line 1528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1" name="Freeform 1529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2" name="Line 1530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3" name="Freeform 1531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4" name="Line 1532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5" name="Freeform 1533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6" name="Line 1534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7" name="Freeform 1535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8" name="Line 1536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49" name="Rectangle 1537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0" name="Rectangle 1538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1" name="Rectangle 1539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2" name="Freeform 1540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3" name="Line 1541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4" name="Freeform 1542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5" name="Line 1543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6" name="Freeform 1544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7" name="Line 1545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8" name="Freeform 1546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59" name="Line 1547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60" name="Freeform 1548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61" name="Line 1549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62" name="Freeform 1550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63" name="Line 1551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64" name="Freeform 1552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65" name="Line 1553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66" name="Freeform 1554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467" name="Picture 1555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468" name="Freeform 1556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69" name="Freeform 1557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70" name="Freeform 1558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71" name="Freeform 1559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472" name="Picture 1560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473" name="Freeform 1561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74" name="Rectangle 1562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75" name="Rectangle 1563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76" name="Rectangle 1564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77" name="Freeform 1565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78" name="Line 1566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79" name="Freeform 1567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0" name="Line 1568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1" name="Freeform 1569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2" name="Line 1570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3" name="Freeform 1571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4" name="Line 1572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5" name="Freeform 1573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6" name="Line 1574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7" name="Freeform 1575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8" name="Line 1576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89" name="Freeform 1577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0" name="Line 1578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1" name="Rectangle 1579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2" name="Rectangle 1580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3" name="Rectangle 1581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4" name="Freeform 1582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5" name="Line 1583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6" name="Freeform 1584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7" name="Line 1585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8" name="Freeform 1586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499" name="Line 1587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0" name="Freeform 1588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1" name="Line 1589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2" name="Freeform 1590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3" name="Line 1591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4" name="Freeform 1592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5" name="Line 1593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6" name="Freeform 1594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7" name="Line 1595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8" name="Freeform 1596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09" name="Rectangle 1597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0" name="Rectangle 1598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1" name="Rectangle 1599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2" name="Freeform 1600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3" name="Line 1601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4" name="Freeform 1602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5" name="Line 1603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6" name="Freeform 160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7" name="Line 160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8" name="Freeform 160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19" name="Line 160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20" name="Freeform 160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21" name="Line 160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22" name="Freeform 161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23" name="Line 161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24" name="Freeform 161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25" name="Line 161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526" name="Picture 1614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527" name="Freeform 1615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28" name="Freeform 1616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29" name="Freeform 1617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30" name="Freeform 1618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531" name="Picture 1619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532" name="Freeform 1620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33" name="Rectangle 1621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34" name="Rectangle 1622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35" name="Rectangle 1623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36" name="Freeform 1624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37" name="Line 1625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38" name="Freeform 1626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39" name="Line 1627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0" name="Freeform 1628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1" name="Line 1629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2" name="Freeform 1630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3" name="Line 1631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4" name="Freeform 1632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5" name="Line 1633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6" name="Freeform 1634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7" name="Line 1635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8" name="Freeform 1636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49" name="Line 1637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50" name="Freeform 1638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551" name="Picture 1639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552" name="Freeform 1640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53" name="Freeform 1641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54" name="Freeform 1642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55" name="Freeform 1643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556" name="Picture 1644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557" name="Freeform 1645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58" name="Rectangle 1646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59" name="Rectangle 1647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0" name="Rectangle 1648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1" name="Freeform 1649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2" name="Line 1650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3" name="Freeform 1651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4" name="Line 1652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5" name="Freeform 1653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6" name="Line 1654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7" name="Freeform 1655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8" name="Line 1656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69" name="Freeform 1657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0" name="Line 1658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1" name="Freeform 1659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2" name="Line 1660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3" name="Freeform 1661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4" name="Line 1662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5" name="Rectangle 1663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6" name="Rectangle 1664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7" name="Rectangle 1665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8" name="Freeform 1666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79" name="Line 1667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0" name="Freeform 1668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1" name="Line 1669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2" name="Freeform 1670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3" name="Line 1671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4" name="Freeform 1672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5" name="Line 1673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6" name="Freeform 1674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7" name="Line 1675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8" name="Freeform 1676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89" name="Line 1677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90" name="Freeform 1678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91" name="Line 1679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92" name="Freeform 1680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593" name="Picture 1681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594" name="Freeform 1682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95" name="Freeform 1683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96" name="Freeform 1684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597" name="Freeform 1685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0598" name="Picture 1686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0599" name="Freeform 1687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0" name="Rectangle 1688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1" name="Rectangle 1689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2" name="Rectangle 1690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3" name="Freeform 1691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4" name="Line 1692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5" name="Freeform 1693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6" name="Line 1694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7" name="Freeform 1695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8" name="Line 1696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09" name="Freeform 1697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0" name="Line 1698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1" name="Freeform 1699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2" name="Line 1700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3" name="Freeform 1701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4" name="Line 1702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5" name="Freeform 1703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6" name="Line 1704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7" name="Rectangle 1705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8" name="Rectangle 1706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19" name="Rectangle 1707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0" name="Freeform 1708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1" name="Line 1709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2" name="Freeform 1710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3" name="Line 1711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4" name="Freeform 1712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5" name="Line 1713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6" name="Freeform 1714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7" name="Line 1715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8" name="Freeform 1716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29" name="Line 1717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30" name="Freeform 1718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31" name="Line 1719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32" name="Freeform 1720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33" name="Line 1721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34" name="Freeform 1722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0635" name="Rectangle 1723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0636" name="Group 1724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40637" name="Freeform 1725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38" name="Freeform 1726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639" name="Picture 1727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640" name="Freeform 1728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41" name="Freeform 1729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42" name="Freeform 1730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43" name="Freeform 1731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44" name="Freeform 1732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45" name="Freeform 1733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646" name="Picture 1734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647" name="Freeform 1735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48" name="Freeform 1736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49" name="Freeform 1737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50" name="Freeform 1738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51" name="Freeform 1739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52" name="Freeform 1740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653" name="Picture 1741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654" name="Freeform 1742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55" name="Freeform 1743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56" name="Freeform 1744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57" name="Freeform 1745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58" name="Freeform 1746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59" name="Freeform 1747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660" name="Picture 1748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661" name="Freeform 1749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62" name="Freeform 1750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63" name="Freeform 1751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64" name="Freeform 1752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65" name="Freeform 1753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66" name="Freeform 1754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667" name="Picture 1755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668" name="Freeform 1756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69" name="Freeform 1757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70" name="Freeform 1758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71" name="Freeform 1759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72" name="Freeform 1760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73" name="Freeform 1761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674" name="Picture 1762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675" name="Freeform 1763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76" name="Freeform 1764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77" name="Freeform 1765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78" name="Freeform 1766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0679" name="Picture 1767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0680" name="Freeform 1768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0681" name="Text Box 17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40682" name="Object 1770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40682" name="비트맵 이미지" r:id="rId30" imgW="533474" imgH="523810" progId="Paint.Picture">
                  <p:embed/>
                </p:oleObj>
              </a:graphicData>
            </a:graphic>
          </p:graphicFrame>
        </p:grpSp>
        <p:sp>
          <p:nvSpPr>
            <p:cNvPr id="40683" name="Line 1771"/>
            <p:cNvSpPr>
              <a:spLocks noChangeShapeType="1"/>
            </p:cNvSpPr>
            <p:nvPr/>
          </p:nvSpPr>
          <p:spPr bwMode="auto">
            <a:xfrm>
              <a:off x="2855" y="1013"/>
              <a:ext cx="61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684" name="Text Box 1772"/>
            <p:cNvSpPr txBox="1">
              <a:spLocks noChangeArrowheads="1"/>
            </p:cNvSpPr>
            <p:nvPr/>
          </p:nvSpPr>
          <p:spPr bwMode="auto">
            <a:xfrm>
              <a:off x="465" y="2365"/>
              <a:ext cx="1275" cy="615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(ICU)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Mobility, Security, Charging, AAA, Service Architecture</a:t>
              </a:r>
            </a:p>
          </p:txBody>
        </p:sp>
        <p:grpSp>
          <p:nvGrpSpPr>
            <p:cNvPr id="40685" name="Group 1773"/>
            <p:cNvGrpSpPr>
              <a:grpSpLocks/>
            </p:cNvGrpSpPr>
            <p:nvPr/>
          </p:nvGrpSpPr>
          <p:grpSpPr bwMode="auto">
            <a:xfrm>
              <a:off x="3703" y="2148"/>
              <a:ext cx="299" cy="282"/>
              <a:chOff x="3718" y="2182"/>
              <a:chExt cx="299" cy="282"/>
            </a:xfrm>
          </p:grpSpPr>
          <p:pic>
            <p:nvPicPr>
              <p:cNvPr id="40686" name="Picture 1774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0687" name="Picture 1775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40688" name="Text Box 1776"/>
            <p:cNvSpPr txBox="1">
              <a:spLocks noChangeArrowheads="1"/>
            </p:cNvSpPr>
            <p:nvPr/>
          </p:nvSpPr>
          <p:spPr bwMode="auto">
            <a:xfrm>
              <a:off x="1039" y="3568"/>
              <a:ext cx="1248" cy="48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(ETRI)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IPTV test, UCC, FTTH, Motion Deection</a:t>
              </a:r>
              <a:endParaRPr lang="en-US" altLang="ko-KR" sz="16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0689" name="Text Box 1777"/>
            <p:cNvSpPr txBox="1">
              <a:spLocks noChangeArrowheads="1"/>
            </p:cNvSpPr>
            <p:nvPr/>
          </p:nvSpPr>
          <p:spPr bwMode="auto">
            <a:xfrm>
              <a:off x="3284" y="3544"/>
              <a:ext cx="1359" cy="61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(DSU)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u-Mobile, Wibro, WiFi,</a:t>
              </a:r>
              <a:r>
                <a:rPr lang="en-US" altLang="ko-KR" sz="120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CDMA, Ad-hoc, Mesh, 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u-Sensor</a:t>
              </a:r>
            </a:p>
          </p:txBody>
        </p:sp>
        <p:sp>
          <p:nvSpPr>
            <p:cNvPr id="40690" name="Text Box 1778"/>
            <p:cNvSpPr txBox="1">
              <a:spLocks noChangeArrowheads="1"/>
            </p:cNvSpPr>
            <p:nvPr/>
          </p:nvSpPr>
          <p:spPr bwMode="auto">
            <a:xfrm>
              <a:off x="4235" y="2591"/>
              <a:ext cx="1283" cy="48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[KNU)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Application Service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Architecture</a:t>
              </a:r>
            </a:p>
          </p:txBody>
        </p:sp>
        <p:grpSp>
          <p:nvGrpSpPr>
            <p:cNvPr id="40691" name="Group 1779"/>
            <p:cNvGrpSpPr>
              <a:grpSpLocks/>
            </p:cNvGrpSpPr>
            <p:nvPr/>
          </p:nvGrpSpPr>
          <p:grpSpPr bwMode="auto">
            <a:xfrm>
              <a:off x="2457" y="901"/>
              <a:ext cx="299" cy="282"/>
              <a:chOff x="3718" y="2182"/>
              <a:chExt cx="299" cy="282"/>
            </a:xfrm>
          </p:grpSpPr>
          <p:pic>
            <p:nvPicPr>
              <p:cNvPr id="40692" name="Picture 1780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0693" name="Picture 1781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0694" name="Group 1782"/>
            <p:cNvGrpSpPr>
              <a:grpSpLocks/>
            </p:cNvGrpSpPr>
            <p:nvPr/>
          </p:nvGrpSpPr>
          <p:grpSpPr bwMode="auto">
            <a:xfrm>
              <a:off x="3800" y="3169"/>
              <a:ext cx="299" cy="282"/>
              <a:chOff x="3718" y="2182"/>
              <a:chExt cx="299" cy="282"/>
            </a:xfrm>
          </p:grpSpPr>
          <p:pic>
            <p:nvPicPr>
              <p:cNvPr id="40695" name="Picture 1783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0696" name="Picture 1784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0697" name="Group 1785"/>
            <p:cNvGrpSpPr>
              <a:grpSpLocks/>
            </p:cNvGrpSpPr>
            <p:nvPr/>
          </p:nvGrpSpPr>
          <p:grpSpPr bwMode="auto">
            <a:xfrm>
              <a:off x="1432" y="3196"/>
              <a:ext cx="299" cy="282"/>
              <a:chOff x="3718" y="2182"/>
              <a:chExt cx="299" cy="282"/>
            </a:xfrm>
          </p:grpSpPr>
          <p:pic>
            <p:nvPicPr>
              <p:cNvPr id="40698" name="Picture 1786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0699" name="Picture 1787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0700" name="Group 1788"/>
            <p:cNvGrpSpPr>
              <a:grpSpLocks/>
            </p:cNvGrpSpPr>
            <p:nvPr/>
          </p:nvGrpSpPr>
          <p:grpSpPr bwMode="auto">
            <a:xfrm>
              <a:off x="956" y="924"/>
              <a:ext cx="299" cy="282"/>
              <a:chOff x="3718" y="2182"/>
              <a:chExt cx="299" cy="282"/>
            </a:xfrm>
          </p:grpSpPr>
          <p:pic>
            <p:nvPicPr>
              <p:cNvPr id="40701" name="Picture 1789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0702" name="Picture 1790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0703" name="Group 1791"/>
            <p:cNvGrpSpPr>
              <a:grpSpLocks/>
            </p:cNvGrpSpPr>
            <p:nvPr/>
          </p:nvGrpSpPr>
          <p:grpSpPr bwMode="auto">
            <a:xfrm>
              <a:off x="2430" y="1862"/>
              <a:ext cx="299" cy="282"/>
              <a:chOff x="3718" y="2182"/>
              <a:chExt cx="299" cy="282"/>
            </a:xfrm>
          </p:grpSpPr>
          <p:pic>
            <p:nvPicPr>
              <p:cNvPr id="40704" name="Picture 1792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0705" name="Picture 1793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40706" name="Text Box 1794"/>
            <p:cNvSpPr txBox="1">
              <a:spLocks noChangeArrowheads="1"/>
            </p:cNvSpPr>
            <p:nvPr/>
          </p:nvSpPr>
          <p:spPr bwMode="auto">
            <a:xfrm>
              <a:off x="514" y="1222"/>
              <a:ext cx="1275" cy="35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(NIA)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URC Robot Testbed</a:t>
              </a:r>
            </a:p>
          </p:txBody>
        </p:sp>
      </p:grpSp>
      <p:sp>
        <p:nvSpPr>
          <p:cNvPr id="40707" name="Rectangle 1795"/>
          <p:cNvSpPr>
            <a:spLocks noChangeArrowheads="1"/>
          </p:cNvSpPr>
          <p:nvPr/>
        </p:nvSpPr>
        <p:spPr bwMode="auto">
          <a:xfrm>
            <a:off x="762000" y="1057275"/>
            <a:ext cx="75295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Open Lab Testbed </a:t>
            </a:r>
            <a:r>
              <a:rPr lang="en-US" altLang="ko-KR" sz="2400">
                <a:solidFill>
                  <a:schemeClr val="bg1"/>
                </a:solidFill>
                <a:latin typeface="Arial"/>
                <a:ea typeface="HY헤드라인M" pitchFamily="18" charset="-127"/>
              </a:rPr>
              <a:t>–</a:t>
            </a:r>
            <a:r>
              <a:rPr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Progressive Global Federation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Cj0287501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955800"/>
            <a:ext cx="1651000" cy="2481263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Grp="1"/>
          </p:cNvSpPr>
          <p:nvPr>
            <p:ph type="title" idx="4294967295"/>
          </p:nvPr>
        </p:nvSpPr>
        <p:spPr>
          <a:xfrm>
            <a:off x="801688" y="893763"/>
            <a:ext cx="7645400" cy="695325"/>
          </a:xfrm>
        </p:spPr>
        <p:txBody>
          <a:bodyPr/>
          <a:lstStyle/>
          <a:p>
            <a:r>
              <a:rPr lang="en-US" altLang="ko-KR" sz="200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GENI grows by </a:t>
            </a:r>
            <a:r>
              <a:rPr lang="en-US" altLang="ko-KR" sz="2000" smtClean="0">
                <a:solidFill>
                  <a:srgbClr val="CC0000"/>
                </a:solidFill>
                <a:latin typeface="Microsoft Sans Serif"/>
                <a:ea typeface="HY헤드라인M" pitchFamily="18" charset="-127"/>
              </a:rPr>
              <a:t>“</a:t>
            </a:r>
            <a:r>
              <a:rPr lang="en-US" altLang="ko-KR" sz="2000" smtClean="0">
                <a:solidFill>
                  <a:srgbClr val="CC0000"/>
                </a:solidFill>
                <a:latin typeface="HY헤드라인M" pitchFamily="18" charset="-127"/>
                <a:ea typeface="HY헤드라인M" pitchFamily="18" charset="-127"/>
              </a:rPr>
              <a:t>gluing together</a:t>
            </a:r>
            <a:r>
              <a:rPr lang="en-US" altLang="ko-KR" sz="2000" smtClean="0">
                <a:solidFill>
                  <a:srgbClr val="CC0000"/>
                </a:solidFill>
                <a:latin typeface="Microsoft Sans Serif"/>
                <a:ea typeface="HY헤드라인M" pitchFamily="18" charset="-127"/>
              </a:rPr>
              <a:t>”</a:t>
            </a:r>
            <a:r>
              <a:rPr lang="en-US" altLang="ko-KR" sz="200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br>
              <a:rPr lang="en-US" altLang="ko-KR" sz="200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00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hetrogeneous facilities over time</a:t>
            </a:r>
          </a:p>
        </p:txBody>
      </p:sp>
      <p:sp>
        <p:nvSpPr>
          <p:cNvPr id="41988" name="Freeform 4"/>
          <p:cNvSpPr>
            <a:spLocks/>
          </p:cNvSpPr>
          <p:nvPr/>
        </p:nvSpPr>
        <p:spPr bwMode="auto">
          <a:xfrm>
            <a:off x="1181100" y="1803400"/>
            <a:ext cx="4610100" cy="4572000"/>
          </a:xfrm>
          <a:custGeom>
            <a:avLst/>
            <a:gdLst/>
            <a:ahLst/>
            <a:cxnLst>
              <a:cxn ang="0">
                <a:pos x="3168" y="0"/>
              </a:cxn>
              <a:cxn ang="0">
                <a:pos x="2976" y="1488"/>
              </a:cxn>
              <a:cxn ang="0">
                <a:pos x="1584" y="2688"/>
              </a:cxn>
              <a:cxn ang="0">
                <a:pos x="0" y="2976"/>
              </a:cxn>
            </a:cxnLst>
            <a:rect l="0" t="0" r="r" b="b"/>
            <a:pathLst>
              <a:path w="3240" h="2976">
                <a:moveTo>
                  <a:pt x="3168" y="0"/>
                </a:moveTo>
                <a:cubicBezTo>
                  <a:pt x="3204" y="520"/>
                  <a:pt x="3240" y="1040"/>
                  <a:pt x="2976" y="1488"/>
                </a:cubicBezTo>
                <a:cubicBezTo>
                  <a:pt x="2712" y="1936"/>
                  <a:pt x="2080" y="2440"/>
                  <a:pt x="1584" y="2688"/>
                </a:cubicBezTo>
                <a:cubicBezTo>
                  <a:pt x="1088" y="2936"/>
                  <a:pt x="544" y="2956"/>
                  <a:pt x="0" y="2976"/>
                </a:cubicBezTo>
              </a:path>
            </a:pathLst>
          </a:custGeom>
          <a:noFill/>
          <a:ln w="28575" cap="flat" cmpd="sng">
            <a:solidFill>
              <a:srgbClr val="990033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81000" y="6070600"/>
            <a:ext cx="8534400" cy="609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latinLnBrk="0"/>
            <a:endParaRPr kumimoji="0" lang="ko-KR" altLang="en-US">
              <a:solidFill>
                <a:srgbClr val="000099"/>
              </a:solidFill>
              <a:latin typeface="Arial" charset="0"/>
              <a:ea typeface="굴림" charset="-127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544513" y="6161088"/>
            <a:ext cx="8305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1600">
                <a:solidFill>
                  <a:srgbClr val="990033"/>
                </a:solidFill>
                <a:latin typeface="Arial" charset="0"/>
                <a:ea typeface="굴림" charset="-127"/>
              </a:rPr>
              <a:t>Goals: avoid technology “lock in,” add new technologies as they mature, and potentially grow quickly by incorporating existing facilities into the overall “GENI ecosystem”</a:t>
            </a:r>
          </a:p>
        </p:txBody>
      </p:sp>
      <p:grpSp>
        <p:nvGrpSpPr>
          <p:cNvPr id="41991" name="Group 7"/>
          <p:cNvGrpSpPr>
            <a:grpSpLocks/>
          </p:cNvGrpSpPr>
          <p:nvPr/>
        </p:nvGrpSpPr>
        <p:grpSpPr bwMode="auto">
          <a:xfrm>
            <a:off x="2522538" y="2232025"/>
            <a:ext cx="2136775" cy="1581150"/>
            <a:chOff x="2971" y="430"/>
            <a:chExt cx="1728" cy="1158"/>
          </a:xfrm>
        </p:grpSpPr>
        <p:sp>
          <p:nvSpPr>
            <p:cNvPr id="41992" name="Freeform 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993" name="Freeform 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994" name="Freeform 10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995" name="Freeform 11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996" name="Freeform 12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997" name="Freeform 13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998" name="Freeform 14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999" name="Freeform 15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00" name="Freeform 16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01" name="Freeform 17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02" name="Line 18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03" name="Line 19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04" name="Freeform 20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685800" y="5384800"/>
            <a:ext cx="2298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2000">
                <a:solidFill>
                  <a:srgbClr val="990033"/>
                </a:solidFill>
                <a:latin typeface="Arial" charset="0"/>
                <a:ea typeface="굴림" charset="-127"/>
              </a:rPr>
              <a:t>NSF parts of GENI</a:t>
            </a:r>
          </a:p>
        </p:txBody>
      </p:sp>
      <p:sp>
        <p:nvSpPr>
          <p:cNvPr id="42006" name="Text Box 22"/>
          <p:cNvSpPr txBox="1">
            <a:spLocks noChangeArrowheads="1"/>
          </p:cNvSpPr>
          <p:nvPr/>
        </p:nvSpPr>
        <p:spPr bwMode="auto">
          <a:xfrm>
            <a:off x="2878138" y="2847975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/>
            <a:r>
              <a:rPr kumimoji="0" lang="en-US" altLang="ko-KR">
                <a:solidFill>
                  <a:srgbClr val="000099"/>
                </a:solidFill>
                <a:latin typeface="Arial" charset="0"/>
                <a:ea typeface="굴림" charset="-127"/>
              </a:rPr>
              <a:t>Backbone #1</a:t>
            </a:r>
          </a:p>
        </p:txBody>
      </p:sp>
      <p:grpSp>
        <p:nvGrpSpPr>
          <p:cNvPr id="42007" name="Group 23"/>
          <p:cNvGrpSpPr>
            <a:grpSpLocks/>
          </p:cNvGrpSpPr>
          <p:nvPr/>
        </p:nvGrpSpPr>
        <p:grpSpPr bwMode="auto">
          <a:xfrm>
            <a:off x="2106613" y="3608388"/>
            <a:ext cx="2136775" cy="1579562"/>
            <a:chOff x="2971" y="430"/>
            <a:chExt cx="1728" cy="1158"/>
          </a:xfrm>
        </p:grpSpPr>
        <p:sp>
          <p:nvSpPr>
            <p:cNvPr id="42008" name="Freeform 2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09" name="Freeform 2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0" name="Freeform 26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1" name="Freeform 27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2" name="Freeform 28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3" name="Freeform 29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4" name="Freeform 30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5" name="Freeform 31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6" name="Freeform 32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7" name="Freeform 33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8" name="Line 34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19" name="Line 35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20" name="Freeform 36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2021" name="Text Box 37"/>
          <p:cNvSpPr txBox="1">
            <a:spLocks noChangeArrowheads="1"/>
          </p:cNvSpPr>
          <p:nvPr/>
        </p:nvSpPr>
        <p:spPr bwMode="auto">
          <a:xfrm>
            <a:off x="2463800" y="4222750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/>
            <a:r>
              <a:rPr kumimoji="0" lang="en-US" altLang="ko-KR">
                <a:solidFill>
                  <a:srgbClr val="000099"/>
                </a:solidFill>
                <a:latin typeface="Arial" charset="0"/>
                <a:ea typeface="굴림" charset="-127"/>
              </a:rPr>
              <a:t>Backbone #2</a:t>
            </a:r>
          </a:p>
        </p:txBody>
      </p:sp>
      <p:grpSp>
        <p:nvGrpSpPr>
          <p:cNvPr id="42022" name="Group 38"/>
          <p:cNvGrpSpPr>
            <a:grpSpLocks/>
          </p:cNvGrpSpPr>
          <p:nvPr/>
        </p:nvGrpSpPr>
        <p:grpSpPr bwMode="auto">
          <a:xfrm>
            <a:off x="4302125" y="1782763"/>
            <a:ext cx="1543050" cy="1244600"/>
            <a:chOff x="2971" y="430"/>
            <a:chExt cx="1728" cy="1158"/>
          </a:xfrm>
        </p:grpSpPr>
        <p:sp>
          <p:nvSpPr>
            <p:cNvPr id="42023" name="Freeform 3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24" name="Freeform 40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25" name="Freeform 41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26" name="Freeform 42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27" name="Freeform 43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28" name="Freeform 44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29" name="Freeform 45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30" name="Freeform 46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31" name="Freeform 47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32" name="Freeform 48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33" name="Line 49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34" name="Line 50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35" name="Freeform 51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2036" name="Text Box 52"/>
          <p:cNvSpPr txBox="1">
            <a:spLocks noChangeArrowheads="1"/>
          </p:cNvSpPr>
          <p:nvPr/>
        </p:nvSpPr>
        <p:spPr bwMode="auto">
          <a:xfrm>
            <a:off x="4651375" y="2198688"/>
            <a:ext cx="962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Wireless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#1</a:t>
            </a:r>
          </a:p>
        </p:txBody>
      </p:sp>
      <p:grpSp>
        <p:nvGrpSpPr>
          <p:cNvPr id="42037" name="Group 53"/>
          <p:cNvGrpSpPr>
            <a:grpSpLocks/>
          </p:cNvGrpSpPr>
          <p:nvPr/>
        </p:nvGrpSpPr>
        <p:grpSpPr bwMode="auto">
          <a:xfrm>
            <a:off x="1330325" y="4005263"/>
            <a:ext cx="1185863" cy="1244600"/>
            <a:chOff x="2971" y="430"/>
            <a:chExt cx="1728" cy="1158"/>
          </a:xfrm>
        </p:grpSpPr>
        <p:sp>
          <p:nvSpPr>
            <p:cNvPr id="42038" name="Freeform 5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39" name="Freeform 5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0" name="Freeform 56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1" name="Freeform 57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2" name="Freeform 58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3" name="Freeform 59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4" name="Freeform 60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5" name="Freeform 61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6" name="Freeform 62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7" name="Freeform 63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8" name="Line 64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49" name="Line 65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50" name="Freeform 66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2051" name="Group 67"/>
          <p:cNvGrpSpPr>
            <a:grpSpLocks/>
          </p:cNvGrpSpPr>
          <p:nvPr/>
        </p:nvGrpSpPr>
        <p:grpSpPr bwMode="auto">
          <a:xfrm>
            <a:off x="3124200" y="4699000"/>
            <a:ext cx="1185863" cy="1244600"/>
            <a:chOff x="2971" y="430"/>
            <a:chExt cx="1728" cy="1158"/>
          </a:xfrm>
        </p:grpSpPr>
        <p:sp>
          <p:nvSpPr>
            <p:cNvPr id="42052" name="Freeform 6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53" name="Freeform 6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54" name="Freeform 70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55" name="Freeform 71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56" name="Freeform 72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57" name="Freeform 73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58" name="Freeform 74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59" name="Freeform 75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60" name="Freeform 76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61" name="Freeform 77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62" name="Line 78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63" name="Line 79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64" name="Freeform 80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2065" name="Text Box 81"/>
          <p:cNvSpPr txBox="1">
            <a:spLocks noChangeArrowheads="1"/>
          </p:cNvSpPr>
          <p:nvPr/>
        </p:nvSpPr>
        <p:spPr bwMode="auto">
          <a:xfrm>
            <a:off x="3173413" y="5027613"/>
            <a:ext cx="962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Wireless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#2</a:t>
            </a:r>
          </a:p>
        </p:txBody>
      </p:sp>
      <p:grpSp>
        <p:nvGrpSpPr>
          <p:cNvPr id="42066" name="Group 82"/>
          <p:cNvGrpSpPr>
            <a:grpSpLocks/>
          </p:cNvGrpSpPr>
          <p:nvPr/>
        </p:nvGrpSpPr>
        <p:grpSpPr bwMode="auto">
          <a:xfrm>
            <a:off x="3768725" y="3157538"/>
            <a:ext cx="1543050" cy="1244600"/>
            <a:chOff x="2971" y="430"/>
            <a:chExt cx="1728" cy="1158"/>
          </a:xfrm>
        </p:grpSpPr>
        <p:sp>
          <p:nvSpPr>
            <p:cNvPr id="42067" name="Freeform 83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68" name="Freeform 8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69" name="Freeform 85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0" name="Freeform 86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1" name="Freeform 87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2" name="Freeform 88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3" name="Freeform 89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4" name="Freeform 90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5" name="Freeform 91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6" name="Freeform 92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7" name="Line 93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8" name="Line 94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79" name="Freeform 95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2080" name="Text Box 96"/>
          <p:cNvSpPr txBox="1">
            <a:spLocks noChangeArrowheads="1"/>
          </p:cNvSpPr>
          <p:nvPr/>
        </p:nvSpPr>
        <p:spPr bwMode="auto">
          <a:xfrm>
            <a:off x="4179888" y="3575050"/>
            <a:ext cx="838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Access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#1</a:t>
            </a:r>
          </a:p>
        </p:txBody>
      </p:sp>
      <p:grpSp>
        <p:nvGrpSpPr>
          <p:cNvPr id="42081" name="Group 97"/>
          <p:cNvGrpSpPr>
            <a:grpSpLocks/>
          </p:cNvGrpSpPr>
          <p:nvPr/>
        </p:nvGrpSpPr>
        <p:grpSpPr bwMode="auto">
          <a:xfrm>
            <a:off x="5845175" y="1847850"/>
            <a:ext cx="1958975" cy="1309688"/>
            <a:chOff x="2971" y="430"/>
            <a:chExt cx="1728" cy="1158"/>
          </a:xfrm>
        </p:grpSpPr>
        <p:sp>
          <p:nvSpPr>
            <p:cNvPr id="42082" name="Freeform 9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83" name="Freeform 9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84" name="Freeform 100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85" name="Freeform 101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86" name="Freeform 102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87" name="Freeform 103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88" name="Freeform 104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89" name="Freeform 105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90" name="Freeform 106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91" name="Freeform 107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92" name="Line 108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93" name="Line 109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94" name="Freeform 110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2095" name="Text Box 111"/>
          <p:cNvSpPr txBox="1">
            <a:spLocks noChangeArrowheads="1"/>
          </p:cNvSpPr>
          <p:nvPr/>
        </p:nvSpPr>
        <p:spPr bwMode="auto">
          <a:xfrm>
            <a:off x="6043613" y="2198688"/>
            <a:ext cx="14589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Corporate</a:t>
            </a:r>
          </a:p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GENI facilities</a:t>
            </a:r>
          </a:p>
        </p:txBody>
      </p:sp>
      <p:grpSp>
        <p:nvGrpSpPr>
          <p:cNvPr id="42096" name="Group 112"/>
          <p:cNvGrpSpPr>
            <a:grpSpLocks/>
          </p:cNvGrpSpPr>
          <p:nvPr/>
        </p:nvGrpSpPr>
        <p:grpSpPr bwMode="auto">
          <a:xfrm>
            <a:off x="4598988" y="4075113"/>
            <a:ext cx="1958975" cy="1309687"/>
            <a:chOff x="2971" y="430"/>
            <a:chExt cx="1728" cy="1158"/>
          </a:xfrm>
        </p:grpSpPr>
        <p:sp>
          <p:nvSpPr>
            <p:cNvPr id="42097" name="Freeform 113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98" name="Freeform 11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CCFFCC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099" name="Freeform 115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0" name="Freeform 116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1" name="Freeform 117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2" name="Freeform 118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3" name="Freeform 119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4" name="Freeform 120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5" name="Freeform 121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6" name="Freeform 122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7" name="Line 123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8" name="Line 124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09" name="Freeform 125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2110" name="Group 126"/>
          <p:cNvGrpSpPr>
            <a:grpSpLocks/>
          </p:cNvGrpSpPr>
          <p:nvPr/>
        </p:nvGrpSpPr>
        <p:grpSpPr bwMode="auto">
          <a:xfrm>
            <a:off x="5867400" y="3098800"/>
            <a:ext cx="1958975" cy="1309688"/>
            <a:chOff x="2971" y="430"/>
            <a:chExt cx="1728" cy="1158"/>
          </a:xfrm>
        </p:grpSpPr>
        <p:sp>
          <p:nvSpPr>
            <p:cNvPr id="42111" name="Freeform 127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12" name="Freeform 12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CCFFCC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13" name="Freeform 129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14" name="Freeform 130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15" name="Freeform 131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16" name="Freeform 132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17" name="Freeform 133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18" name="Freeform 134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19" name="Freeform 135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20" name="Freeform 136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21" name="Line 137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22" name="Line 138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23" name="Freeform 139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2124" name="Text Box 140"/>
          <p:cNvSpPr txBox="1">
            <a:spLocks noChangeArrowheads="1"/>
          </p:cNvSpPr>
          <p:nvPr/>
        </p:nvSpPr>
        <p:spPr bwMode="auto">
          <a:xfrm>
            <a:off x="6126163" y="3449638"/>
            <a:ext cx="14589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Other-Nation</a:t>
            </a:r>
          </a:p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GENI facilities</a:t>
            </a:r>
          </a:p>
        </p:txBody>
      </p:sp>
      <p:sp>
        <p:nvSpPr>
          <p:cNvPr id="42125" name="Text Box 141"/>
          <p:cNvSpPr txBox="1">
            <a:spLocks noChangeArrowheads="1"/>
          </p:cNvSpPr>
          <p:nvPr/>
        </p:nvSpPr>
        <p:spPr bwMode="auto">
          <a:xfrm>
            <a:off x="4797425" y="4491038"/>
            <a:ext cx="14589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Other-Nation</a:t>
            </a:r>
          </a:p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GENI facilities</a:t>
            </a:r>
          </a:p>
        </p:txBody>
      </p:sp>
      <p:sp>
        <p:nvSpPr>
          <p:cNvPr id="42126" name="Text Box 142"/>
          <p:cNvSpPr txBox="1">
            <a:spLocks noChangeArrowheads="1"/>
          </p:cNvSpPr>
          <p:nvPr/>
        </p:nvSpPr>
        <p:spPr bwMode="auto">
          <a:xfrm>
            <a:off x="1374775" y="4225925"/>
            <a:ext cx="10080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Compute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Cluster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#2</a:t>
            </a:r>
          </a:p>
        </p:txBody>
      </p:sp>
      <p:grpSp>
        <p:nvGrpSpPr>
          <p:cNvPr id="42127" name="Group 143"/>
          <p:cNvGrpSpPr>
            <a:grpSpLocks/>
          </p:cNvGrpSpPr>
          <p:nvPr/>
        </p:nvGrpSpPr>
        <p:grpSpPr bwMode="auto">
          <a:xfrm>
            <a:off x="1447800" y="3022600"/>
            <a:ext cx="1187450" cy="1244600"/>
            <a:chOff x="2971" y="430"/>
            <a:chExt cx="1728" cy="1158"/>
          </a:xfrm>
        </p:grpSpPr>
        <p:sp>
          <p:nvSpPr>
            <p:cNvPr id="42128" name="Freeform 14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29" name="Freeform 14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0" name="Freeform 146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1" name="Freeform 147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2" name="Freeform 148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3" name="Freeform 149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4" name="Freeform 150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5" name="Freeform 151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6" name="Freeform 152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7" name="Freeform 153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8" name="Line 154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39" name="Line 155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140" name="Freeform 156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2141" name="Text Box 157"/>
          <p:cNvSpPr txBox="1">
            <a:spLocks noChangeArrowheads="1"/>
          </p:cNvSpPr>
          <p:nvPr/>
        </p:nvSpPr>
        <p:spPr bwMode="auto">
          <a:xfrm>
            <a:off x="1554163" y="3243263"/>
            <a:ext cx="10080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Compute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Cluster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#1</a:t>
            </a:r>
          </a:p>
        </p:txBody>
      </p:sp>
      <p:sp>
        <p:nvSpPr>
          <p:cNvPr id="42142" name="Freeform 158"/>
          <p:cNvSpPr>
            <a:spLocks/>
          </p:cNvSpPr>
          <p:nvPr/>
        </p:nvSpPr>
        <p:spPr bwMode="auto">
          <a:xfrm>
            <a:off x="1168400" y="2489200"/>
            <a:ext cx="5384800" cy="1917700"/>
          </a:xfrm>
          <a:custGeom>
            <a:avLst/>
            <a:gdLst/>
            <a:ahLst/>
            <a:cxnLst>
              <a:cxn ang="0">
                <a:pos x="176" y="816"/>
              </a:cxn>
              <a:cxn ang="0">
                <a:pos x="1280" y="720"/>
              </a:cxn>
              <a:cxn ang="0">
                <a:pos x="2432" y="144"/>
              </a:cxn>
              <a:cxn ang="0">
                <a:pos x="3344" y="48"/>
              </a:cxn>
              <a:cxn ang="0">
                <a:pos x="3776" y="432"/>
              </a:cxn>
              <a:cxn ang="0">
                <a:pos x="3440" y="1152"/>
              </a:cxn>
              <a:cxn ang="0">
                <a:pos x="2864" y="1440"/>
              </a:cxn>
              <a:cxn ang="0">
                <a:pos x="1904" y="1200"/>
              </a:cxn>
              <a:cxn ang="0">
                <a:pos x="1088" y="1248"/>
              </a:cxn>
              <a:cxn ang="0">
                <a:pos x="224" y="1056"/>
              </a:cxn>
              <a:cxn ang="0">
                <a:pos x="176" y="816"/>
              </a:cxn>
            </a:cxnLst>
            <a:rect l="0" t="0" r="r" b="b"/>
            <a:pathLst>
              <a:path w="3792" h="1448">
                <a:moveTo>
                  <a:pt x="176" y="816"/>
                </a:moveTo>
                <a:cubicBezTo>
                  <a:pt x="352" y="760"/>
                  <a:pt x="904" y="832"/>
                  <a:pt x="1280" y="720"/>
                </a:cubicBezTo>
                <a:cubicBezTo>
                  <a:pt x="1656" y="608"/>
                  <a:pt x="2088" y="256"/>
                  <a:pt x="2432" y="144"/>
                </a:cubicBezTo>
                <a:cubicBezTo>
                  <a:pt x="2776" y="32"/>
                  <a:pt x="3120" y="0"/>
                  <a:pt x="3344" y="48"/>
                </a:cubicBezTo>
                <a:cubicBezTo>
                  <a:pt x="3568" y="96"/>
                  <a:pt x="3760" y="248"/>
                  <a:pt x="3776" y="432"/>
                </a:cubicBezTo>
                <a:cubicBezTo>
                  <a:pt x="3792" y="616"/>
                  <a:pt x="3592" y="984"/>
                  <a:pt x="3440" y="1152"/>
                </a:cubicBezTo>
                <a:cubicBezTo>
                  <a:pt x="3288" y="1320"/>
                  <a:pt x="3120" y="1432"/>
                  <a:pt x="2864" y="1440"/>
                </a:cubicBezTo>
                <a:cubicBezTo>
                  <a:pt x="2608" y="1448"/>
                  <a:pt x="2200" y="1232"/>
                  <a:pt x="1904" y="1200"/>
                </a:cubicBezTo>
                <a:cubicBezTo>
                  <a:pt x="1608" y="1168"/>
                  <a:pt x="1368" y="1272"/>
                  <a:pt x="1088" y="1248"/>
                </a:cubicBezTo>
                <a:cubicBezTo>
                  <a:pt x="808" y="1224"/>
                  <a:pt x="376" y="1128"/>
                  <a:pt x="224" y="1056"/>
                </a:cubicBezTo>
                <a:cubicBezTo>
                  <a:pt x="72" y="984"/>
                  <a:pt x="0" y="872"/>
                  <a:pt x="176" y="816"/>
                </a:cubicBezTo>
                <a:close/>
              </a:path>
            </a:pathLst>
          </a:custGeom>
          <a:gradFill rotWithShape="1">
            <a:gsLst>
              <a:gs pos="0">
                <a:srgbClr val="FFFF00">
                  <a:gamma/>
                  <a:tint val="21176"/>
                  <a:invGamma/>
                </a:srgbClr>
              </a:gs>
              <a:gs pos="50000">
                <a:srgbClr val="FFFF00">
                  <a:alpha val="39000"/>
                </a:srgbClr>
              </a:gs>
              <a:gs pos="100000">
                <a:srgbClr val="FFFF00">
                  <a:gamma/>
                  <a:tint val="21176"/>
                  <a:invGamma/>
                </a:srgbClr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42143" name="Line 159"/>
          <p:cNvSpPr>
            <a:spLocks noChangeShapeType="1"/>
          </p:cNvSpPr>
          <p:nvPr/>
        </p:nvSpPr>
        <p:spPr bwMode="auto">
          <a:xfrm flipV="1">
            <a:off x="1295400" y="1879600"/>
            <a:ext cx="228600" cy="304800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2144" name="Text Box 160"/>
          <p:cNvSpPr txBox="1">
            <a:spLocks noChangeArrowheads="1"/>
          </p:cNvSpPr>
          <p:nvPr/>
        </p:nvSpPr>
        <p:spPr bwMode="auto">
          <a:xfrm>
            <a:off x="1524000" y="1574800"/>
            <a:ext cx="2971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1600" i="1">
                <a:solidFill>
                  <a:srgbClr val="990033"/>
                </a:solidFill>
                <a:latin typeface="Arial" charset="0"/>
                <a:ea typeface="굴림" charset="-127"/>
              </a:rPr>
              <a:t>My experiment runs across</a:t>
            </a:r>
            <a:br>
              <a:rPr kumimoji="0" lang="en-US" altLang="ko-KR" sz="1600" i="1">
                <a:solidFill>
                  <a:srgbClr val="990033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 i="1">
                <a:solidFill>
                  <a:srgbClr val="990033"/>
                </a:solidFill>
                <a:latin typeface="Arial" charset="0"/>
                <a:ea typeface="굴림" charset="-127"/>
              </a:rPr>
              <a:t>the evolving GENI federation.</a:t>
            </a:r>
          </a:p>
        </p:txBody>
      </p:sp>
      <p:sp>
        <p:nvSpPr>
          <p:cNvPr id="42145" name="Text Box 161"/>
          <p:cNvSpPr txBox="1">
            <a:spLocks noChangeArrowheads="1"/>
          </p:cNvSpPr>
          <p:nvPr/>
        </p:nvSpPr>
        <p:spPr bwMode="auto">
          <a:xfrm>
            <a:off x="3810000" y="32512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2400" b="1">
                <a:solidFill>
                  <a:srgbClr val="990033"/>
                </a:solidFill>
                <a:latin typeface="Arial" charset="0"/>
                <a:ea typeface="굴림" charset="-127"/>
              </a:rPr>
              <a:t>My GENI Slice</a:t>
            </a:r>
          </a:p>
        </p:txBody>
      </p:sp>
      <p:pic>
        <p:nvPicPr>
          <p:cNvPr id="42146" name="Picture 162" descr="MCj0240341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4911725"/>
            <a:ext cx="1752600" cy="1285875"/>
          </a:xfrm>
          <a:prstGeom prst="rect">
            <a:avLst/>
          </a:prstGeom>
          <a:noFill/>
        </p:spPr>
      </p:pic>
      <p:sp>
        <p:nvSpPr>
          <p:cNvPr id="42147" name="Text Box 163"/>
          <p:cNvSpPr txBox="1">
            <a:spLocks noChangeArrowheads="1"/>
          </p:cNvSpPr>
          <p:nvPr/>
        </p:nvSpPr>
        <p:spPr bwMode="auto">
          <a:xfrm>
            <a:off x="7162800" y="4394200"/>
            <a:ext cx="1981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1400" i="1">
                <a:solidFill>
                  <a:srgbClr val="000099"/>
                </a:solidFill>
                <a:latin typeface="Arial" charset="0"/>
                <a:ea typeface="굴림" charset="-127"/>
              </a:rPr>
              <a:t>This approach looks remarkably familiar . . .</a:t>
            </a:r>
          </a:p>
        </p:txBody>
      </p:sp>
      <p:sp>
        <p:nvSpPr>
          <p:cNvPr id="42148" name="Line 164"/>
          <p:cNvSpPr>
            <a:spLocks noChangeShapeType="1"/>
          </p:cNvSpPr>
          <p:nvPr/>
        </p:nvSpPr>
        <p:spPr bwMode="auto">
          <a:xfrm flipH="1">
            <a:off x="8305800" y="49276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2149" name="Rectangle 165"/>
          <p:cNvSpPr>
            <a:spLocks noChangeArrowheads="1"/>
          </p:cNvSpPr>
          <p:nvPr/>
        </p:nvSpPr>
        <p:spPr bwMode="auto">
          <a:xfrm>
            <a:off x="0" y="0"/>
            <a:ext cx="9144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kumimoji="0" lang="en-US" altLang="ko-KR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Federation is the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31188" cy="1127125"/>
          </a:xfrm>
          <a:noFill/>
        </p:spPr>
        <p:txBody>
          <a:bodyPr/>
          <a:lstStyle/>
          <a:p>
            <a:r>
              <a:rPr lang="en-US" altLang="ko-KR" sz="3200" smtClean="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K-TEC with PlanetLab</a:t>
            </a: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403225" y="1762125"/>
            <a:ext cx="8308975" cy="4924425"/>
            <a:chOff x="262" y="675"/>
            <a:chExt cx="5256" cy="3485"/>
          </a:xfrm>
        </p:grpSpPr>
        <p:sp>
          <p:nvSpPr>
            <p:cNvPr id="44036" name="Line 4"/>
            <p:cNvSpPr>
              <a:spLocks noChangeShapeType="1"/>
            </p:cNvSpPr>
            <p:nvPr/>
          </p:nvSpPr>
          <p:spPr bwMode="auto">
            <a:xfrm>
              <a:off x="4072" y="2262"/>
              <a:ext cx="453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>
              <a:off x="4389" y="3305"/>
              <a:ext cx="408" cy="273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038" name="Line 6"/>
            <p:cNvSpPr>
              <a:spLocks noChangeShapeType="1"/>
            </p:cNvSpPr>
            <p:nvPr/>
          </p:nvSpPr>
          <p:spPr bwMode="auto">
            <a:xfrm flipV="1">
              <a:off x="799" y="3347"/>
              <a:ext cx="479" cy="15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039" name="Line 7"/>
            <p:cNvSpPr>
              <a:spLocks noChangeShapeType="1"/>
            </p:cNvSpPr>
            <p:nvPr/>
          </p:nvSpPr>
          <p:spPr bwMode="auto">
            <a:xfrm flipV="1">
              <a:off x="1398" y="2035"/>
              <a:ext cx="769" cy="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44040" name="AutoShape 8"/>
            <p:cNvCxnSpPr>
              <a:cxnSpLocks noChangeShapeType="1"/>
              <a:stCxn id="44051" idx="2"/>
              <a:endCxn id="44049" idx="0"/>
            </p:cNvCxnSpPr>
            <p:nvPr/>
          </p:nvCxnSpPr>
          <p:spPr bwMode="auto">
            <a:xfrm rot="5400000">
              <a:off x="2315" y="1530"/>
              <a:ext cx="570" cy="3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</p:cxnSp>
        <p:sp>
          <p:nvSpPr>
            <p:cNvPr id="44041" name="Rectangle 9"/>
            <p:cNvSpPr>
              <a:spLocks noChangeArrowheads="1"/>
            </p:cNvSpPr>
            <p:nvPr/>
          </p:nvSpPr>
          <p:spPr bwMode="auto">
            <a:xfrm>
              <a:off x="874" y="787"/>
              <a:ext cx="463" cy="449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877" y="787"/>
              <a:ext cx="460" cy="122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Yongin</a:t>
              </a:r>
            </a:p>
          </p:txBody>
        </p:sp>
        <p:sp>
          <p:nvSpPr>
            <p:cNvPr id="44043" name="Rectangle 11"/>
            <p:cNvSpPr>
              <a:spLocks noChangeArrowheads="1"/>
            </p:cNvSpPr>
            <p:nvPr/>
          </p:nvSpPr>
          <p:spPr bwMode="auto">
            <a:xfrm>
              <a:off x="3623" y="1954"/>
              <a:ext cx="462" cy="536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044" name="Rectangle 12"/>
            <p:cNvSpPr>
              <a:spLocks noChangeArrowheads="1"/>
            </p:cNvSpPr>
            <p:nvPr/>
          </p:nvSpPr>
          <p:spPr bwMode="auto">
            <a:xfrm>
              <a:off x="3624" y="1954"/>
              <a:ext cx="461" cy="123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Daegu</a:t>
              </a:r>
            </a:p>
          </p:txBody>
        </p:sp>
        <p:sp>
          <p:nvSpPr>
            <p:cNvPr id="44045" name="Rectangle 13"/>
            <p:cNvSpPr>
              <a:spLocks noChangeArrowheads="1"/>
            </p:cNvSpPr>
            <p:nvPr/>
          </p:nvSpPr>
          <p:spPr bwMode="auto">
            <a:xfrm>
              <a:off x="3647" y="3130"/>
              <a:ext cx="738" cy="369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046" name="Rectangle 14"/>
            <p:cNvSpPr>
              <a:spLocks noChangeArrowheads="1"/>
            </p:cNvSpPr>
            <p:nvPr/>
          </p:nvSpPr>
          <p:spPr bwMode="auto">
            <a:xfrm>
              <a:off x="4247" y="3130"/>
              <a:ext cx="138" cy="369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PS</a:t>
              </a:r>
            </a:p>
          </p:txBody>
        </p:sp>
        <p:sp>
          <p:nvSpPr>
            <p:cNvPr id="44047" name="Rectangle 15"/>
            <p:cNvSpPr>
              <a:spLocks noChangeArrowheads="1"/>
            </p:cNvSpPr>
            <p:nvPr/>
          </p:nvSpPr>
          <p:spPr bwMode="auto">
            <a:xfrm>
              <a:off x="1233" y="3172"/>
              <a:ext cx="583" cy="327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048" name="Rectangle 16"/>
            <p:cNvSpPr>
              <a:spLocks noChangeArrowheads="1"/>
            </p:cNvSpPr>
            <p:nvPr/>
          </p:nvSpPr>
          <p:spPr bwMode="auto">
            <a:xfrm>
              <a:off x="1233" y="3172"/>
              <a:ext cx="138" cy="327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KJ</a:t>
              </a:r>
            </a:p>
          </p:txBody>
        </p:sp>
        <p:sp>
          <p:nvSpPr>
            <p:cNvPr id="44049" name="Rectangle 17"/>
            <p:cNvSpPr>
              <a:spLocks noChangeArrowheads="1"/>
            </p:cNvSpPr>
            <p:nvPr/>
          </p:nvSpPr>
          <p:spPr bwMode="auto">
            <a:xfrm>
              <a:off x="2303" y="1817"/>
              <a:ext cx="589" cy="398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050" name="Rectangle 18"/>
            <p:cNvSpPr>
              <a:spLocks noChangeArrowheads="1"/>
            </p:cNvSpPr>
            <p:nvPr/>
          </p:nvSpPr>
          <p:spPr bwMode="auto">
            <a:xfrm>
              <a:off x="2076" y="1808"/>
              <a:ext cx="227" cy="409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DJ</a:t>
              </a:r>
            </a:p>
          </p:txBody>
        </p:sp>
        <p:sp>
          <p:nvSpPr>
            <p:cNvPr id="44051" name="Rectangle 19"/>
            <p:cNvSpPr>
              <a:spLocks noChangeArrowheads="1"/>
            </p:cNvSpPr>
            <p:nvPr/>
          </p:nvSpPr>
          <p:spPr bwMode="auto">
            <a:xfrm>
              <a:off x="2346" y="675"/>
              <a:ext cx="510" cy="572"/>
            </a:xfrm>
            <a:prstGeom prst="rect">
              <a:avLst/>
            </a:prstGeom>
            <a:solidFill>
              <a:srgbClr val="CCFFCC">
                <a:alpha val="74001"/>
              </a:srgbClr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052" name="Rectangle 20"/>
            <p:cNvSpPr>
              <a:spLocks noChangeArrowheads="1"/>
            </p:cNvSpPr>
            <p:nvPr/>
          </p:nvSpPr>
          <p:spPr bwMode="auto">
            <a:xfrm>
              <a:off x="2347" y="675"/>
              <a:ext cx="509" cy="157"/>
            </a:xfrm>
            <a:prstGeom prst="rect">
              <a:avLst/>
            </a:prstGeom>
            <a:solidFill>
              <a:srgbClr val="000080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68403" tIns="34202" rIns="68403" bIns="34202" anchor="ctr"/>
            <a:lstStyle/>
            <a:p>
              <a:pPr algn="ctr" defTabSz="684213"/>
              <a:r>
                <a:rPr lang="en-US" altLang="ko-KR" sz="1000">
                  <a:solidFill>
                    <a:srgbClr val="FFFF66"/>
                  </a:solidFill>
                  <a:latin typeface="HY헤드라인M" pitchFamily="18" charset="-127"/>
                  <a:ea typeface="HY헤드라인M" pitchFamily="18" charset="-127"/>
                </a:rPr>
                <a:t>Seoul</a:t>
              </a:r>
            </a:p>
          </p:txBody>
        </p:sp>
        <p:cxnSp>
          <p:nvCxnSpPr>
            <p:cNvPr id="44053" name="AutoShape 21"/>
            <p:cNvCxnSpPr>
              <a:cxnSpLocks noChangeShapeType="1"/>
              <a:stCxn id="44047" idx="0"/>
              <a:endCxn id="44049" idx="2"/>
            </p:cNvCxnSpPr>
            <p:nvPr/>
          </p:nvCxnSpPr>
          <p:spPr bwMode="auto">
            <a:xfrm flipV="1">
              <a:off x="1525" y="2215"/>
              <a:ext cx="1073" cy="957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44054" name="AutoShape 22"/>
            <p:cNvCxnSpPr>
              <a:cxnSpLocks noChangeShapeType="1"/>
              <a:stCxn id="44049" idx="2"/>
              <a:endCxn id="44045" idx="1"/>
            </p:cNvCxnSpPr>
            <p:nvPr/>
          </p:nvCxnSpPr>
          <p:spPr bwMode="auto">
            <a:xfrm>
              <a:off x="2598" y="2215"/>
              <a:ext cx="1049" cy="1100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44055" name="AutoShape 23"/>
            <p:cNvCxnSpPr>
              <a:cxnSpLocks noChangeShapeType="1"/>
              <a:stCxn id="44049" idx="3"/>
              <a:endCxn id="44043" idx="1"/>
            </p:cNvCxnSpPr>
            <p:nvPr/>
          </p:nvCxnSpPr>
          <p:spPr bwMode="auto">
            <a:xfrm>
              <a:off x="2892" y="2016"/>
              <a:ext cx="731" cy="206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</p:cxnSp>
        <p:grpSp>
          <p:nvGrpSpPr>
            <p:cNvPr id="44056" name="Group 24"/>
            <p:cNvGrpSpPr>
              <a:grpSpLocks/>
            </p:cNvGrpSpPr>
            <p:nvPr/>
          </p:nvGrpSpPr>
          <p:grpSpPr bwMode="auto">
            <a:xfrm>
              <a:off x="2557" y="1482"/>
              <a:ext cx="91" cy="82"/>
              <a:chOff x="2549" y="3933"/>
              <a:chExt cx="121" cy="103"/>
            </a:xfrm>
          </p:grpSpPr>
          <p:sp>
            <p:nvSpPr>
              <p:cNvPr id="44057" name="Oval 25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58" name="Line 26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59" name="Line 27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44060" name="Group 28"/>
            <p:cNvGrpSpPr>
              <a:grpSpLocks/>
            </p:cNvGrpSpPr>
            <p:nvPr/>
          </p:nvGrpSpPr>
          <p:grpSpPr bwMode="auto">
            <a:xfrm>
              <a:off x="2089" y="2586"/>
              <a:ext cx="94" cy="82"/>
              <a:chOff x="2549" y="3933"/>
              <a:chExt cx="121" cy="103"/>
            </a:xfrm>
          </p:grpSpPr>
          <p:sp>
            <p:nvSpPr>
              <p:cNvPr id="44061" name="Oval 29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62" name="Line 30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63" name="Line 31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44064" name="Group 32"/>
            <p:cNvGrpSpPr>
              <a:grpSpLocks/>
            </p:cNvGrpSpPr>
            <p:nvPr/>
          </p:nvGrpSpPr>
          <p:grpSpPr bwMode="auto">
            <a:xfrm>
              <a:off x="3104" y="2763"/>
              <a:ext cx="93" cy="81"/>
              <a:chOff x="2549" y="3933"/>
              <a:chExt cx="121" cy="103"/>
            </a:xfrm>
          </p:grpSpPr>
          <p:sp>
            <p:nvSpPr>
              <p:cNvPr id="44065" name="Oval 33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66" name="Line 34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67" name="Line 35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44068" name="Group 36"/>
            <p:cNvGrpSpPr>
              <a:grpSpLocks/>
            </p:cNvGrpSpPr>
            <p:nvPr/>
          </p:nvGrpSpPr>
          <p:grpSpPr bwMode="auto">
            <a:xfrm>
              <a:off x="3210" y="2071"/>
              <a:ext cx="92" cy="82"/>
              <a:chOff x="2549" y="3933"/>
              <a:chExt cx="121" cy="103"/>
            </a:xfrm>
          </p:grpSpPr>
          <p:sp>
            <p:nvSpPr>
              <p:cNvPr id="44069" name="Oval 37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70" name="Line 38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71" name="Line 39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4072" name="Text Box 40"/>
            <p:cNvSpPr txBox="1">
              <a:spLocks noChangeArrowheads="1"/>
            </p:cNvSpPr>
            <p:nvPr/>
          </p:nvSpPr>
          <p:spPr bwMode="auto">
            <a:xfrm>
              <a:off x="2647" y="1427"/>
              <a:ext cx="277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20G</a:t>
              </a:r>
            </a:p>
          </p:txBody>
        </p:sp>
        <p:sp>
          <p:nvSpPr>
            <p:cNvPr id="44073" name="Text Box 41"/>
            <p:cNvSpPr txBox="1">
              <a:spLocks noChangeArrowheads="1"/>
            </p:cNvSpPr>
            <p:nvPr/>
          </p:nvSpPr>
          <p:spPr bwMode="auto">
            <a:xfrm>
              <a:off x="3074" y="2218"/>
              <a:ext cx="326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10G</a:t>
              </a:r>
            </a:p>
          </p:txBody>
        </p:sp>
        <p:sp>
          <p:nvSpPr>
            <p:cNvPr id="44074" name="Text Box 42"/>
            <p:cNvSpPr txBox="1">
              <a:spLocks noChangeArrowheads="1"/>
            </p:cNvSpPr>
            <p:nvPr/>
          </p:nvSpPr>
          <p:spPr bwMode="auto">
            <a:xfrm>
              <a:off x="2121" y="2670"/>
              <a:ext cx="326" cy="1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10G</a:t>
              </a:r>
            </a:p>
          </p:txBody>
        </p:sp>
        <p:sp>
          <p:nvSpPr>
            <p:cNvPr id="44075" name="Text Box 43"/>
            <p:cNvSpPr txBox="1">
              <a:spLocks noChangeArrowheads="1"/>
            </p:cNvSpPr>
            <p:nvPr/>
          </p:nvSpPr>
          <p:spPr bwMode="auto">
            <a:xfrm>
              <a:off x="2952" y="2878"/>
              <a:ext cx="361" cy="1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10G</a:t>
              </a:r>
            </a:p>
          </p:txBody>
        </p:sp>
        <p:sp>
          <p:nvSpPr>
            <p:cNvPr id="44076" name="Line 44"/>
            <p:cNvSpPr>
              <a:spLocks noChangeShapeType="1"/>
            </p:cNvSpPr>
            <p:nvPr/>
          </p:nvSpPr>
          <p:spPr bwMode="auto">
            <a:xfrm>
              <a:off x="1345" y="1035"/>
              <a:ext cx="1003" cy="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077" name="Text Box 45"/>
            <p:cNvSpPr txBox="1">
              <a:spLocks noChangeArrowheads="1"/>
            </p:cNvSpPr>
            <p:nvPr/>
          </p:nvSpPr>
          <p:spPr bwMode="auto">
            <a:xfrm>
              <a:off x="1692" y="803"/>
              <a:ext cx="326" cy="1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68403" tIns="34202" rIns="68403" bIns="34202">
              <a:spAutoFit/>
            </a:bodyPr>
            <a:lstStyle/>
            <a:p>
              <a:pPr algn="ctr" defTabSz="957263">
                <a:spcBef>
                  <a:spcPct val="50000"/>
                </a:spcBef>
              </a:pPr>
              <a:r>
                <a:rPr lang="en-US" altLang="ko-KR" sz="1200" b="1">
                  <a:solidFill>
                    <a:srgbClr val="FF0000"/>
                  </a:solidFill>
                  <a:latin typeface="휴먼새내기체" pitchFamily="18" charset="-127"/>
                  <a:ea typeface="휴먼새내기체" pitchFamily="18" charset="-127"/>
                </a:rPr>
                <a:t>10G</a:t>
              </a:r>
            </a:p>
          </p:txBody>
        </p:sp>
        <p:grpSp>
          <p:nvGrpSpPr>
            <p:cNvPr id="44078" name="Group 46"/>
            <p:cNvGrpSpPr>
              <a:grpSpLocks/>
            </p:cNvGrpSpPr>
            <p:nvPr/>
          </p:nvGrpSpPr>
          <p:grpSpPr bwMode="auto">
            <a:xfrm>
              <a:off x="1801" y="995"/>
              <a:ext cx="91" cy="82"/>
              <a:chOff x="2549" y="3933"/>
              <a:chExt cx="121" cy="103"/>
            </a:xfrm>
          </p:grpSpPr>
          <p:sp>
            <p:nvSpPr>
              <p:cNvPr id="44079" name="Oval 47"/>
              <p:cNvSpPr>
                <a:spLocks noChangeArrowheads="1"/>
              </p:cNvSpPr>
              <p:nvPr/>
            </p:nvSpPr>
            <p:spPr bwMode="auto">
              <a:xfrm>
                <a:off x="2549" y="3933"/>
                <a:ext cx="121" cy="103"/>
              </a:xfrm>
              <a:prstGeom prst="ellipse">
                <a:avLst/>
              </a:prstGeom>
              <a:solidFill>
                <a:schemeClr val="bg1"/>
              </a:solidFill>
              <a:ln w="12700" algn="ctr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80" name="Line 48"/>
              <p:cNvSpPr>
                <a:spLocks noChangeShapeType="1"/>
              </p:cNvSpPr>
              <p:nvPr/>
            </p:nvSpPr>
            <p:spPr bwMode="auto">
              <a:xfrm flipV="1">
                <a:off x="2554" y="3935"/>
                <a:ext cx="81" cy="69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44081" name="Line 49"/>
              <p:cNvSpPr>
                <a:spLocks noChangeShapeType="1"/>
              </p:cNvSpPr>
              <p:nvPr/>
            </p:nvSpPr>
            <p:spPr bwMode="auto">
              <a:xfrm flipV="1">
                <a:off x="2584" y="3960"/>
                <a:ext cx="81" cy="69"/>
              </a:xfrm>
              <a:prstGeom prst="line">
                <a:avLst/>
              </a:prstGeom>
              <a:noFill/>
              <a:ln w="3175">
                <a:solidFill>
                  <a:schemeClr val="tx2"/>
                </a:solidFill>
                <a:round/>
                <a:headEnd/>
                <a:tailEnd type="triangle" w="sm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4082" name="Text Box 50"/>
            <p:cNvSpPr txBox="1">
              <a:spLocks noChangeArrowheads="1"/>
            </p:cNvSpPr>
            <p:nvPr/>
          </p:nvSpPr>
          <p:spPr bwMode="auto">
            <a:xfrm>
              <a:off x="3119" y="1368"/>
              <a:ext cx="1347" cy="61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(NIA)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BcN QoS Measurement, (VoIP), BcN Pilot Service Internetworking</a:t>
              </a:r>
            </a:p>
          </p:txBody>
        </p:sp>
        <p:grpSp>
          <p:nvGrpSpPr>
            <p:cNvPr id="44083" name="Group 51"/>
            <p:cNvGrpSpPr>
              <a:grpSpLocks/>
            </p:cNvGrpSpPr>
            <p:nvPr/>
          </p:nvGrpSpPr>
          <p:grpSpPr bwMode="auto">
            <a:xfrm>
              <a:off x="3465" y="754"/>
              <a:ext cx="712" cy="504"/>
              <a:chOff x="3600" y="1008"/>
              <a:chExt cx="572" cy="480"/>
            </a:xfrm>
          </p:grpSpPr>
          <p:sp>
            <p:nvSpPr>
              <p:cNvPr id="44084" name="AutoShape 52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4085" name="Group 53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44086" name="Group 54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44087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088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089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4090" name="Rectangle 58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091" name="Oval 59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092" name="Oval 60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4093" name="Group 61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44094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44095" name="Freeform 63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096" name="Freeform 64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097" name="Freeform 65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098" name="Freeform 66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44099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44100" name="Freeform 68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101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102" name="Freeform 70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103" name="Freeform 71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44104" name="Line 72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105" name="Line 73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106" name="Line 74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107" name="Line 75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44108" name="Picture 7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109" name="Picture 77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4110" name="Group 78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44111" name="Picture 79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112" name="Rectangle 80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13" name="Freeform 81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14" name="Line 82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15" name="Rectangle 83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16" name="Freeform 84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17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18" name="Rectangle 86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19" name="Freeform 87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20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21" name="Rectangle 89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22" name="Freeform 90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23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24" name="Rectangle 92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25" name="Freeform 93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26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127" name="Picture 95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128" name="Freeform 96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29" name="Freeform 97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30" name="Freeform 98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31" name="Freeform 99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132" name="Picture 100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133" name="Freeform 101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34" name="Rectangle 102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35" name="Rectangle 103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36" name="Rectangle 104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37" name="Freeform 105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38" name="Line 106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39" name="Freeform 107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0" name="Line 108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1" name="Freeform 10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2" name="Line 11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3" name="Freeform 11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4" name="Line 11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5" name="Freeform 11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6" name="Line 11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7" name="Freeform 11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8" name="Line 11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49" name="Freeform 11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0" name="Line 11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1" name="Rectangle 119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2" name="Rectangle 120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3" name="Rectangle 121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4" name="Freeform 122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5" name="Line 123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6" name="Freeform 124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7" name="Line 125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8" name="Freeform 12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59" name="Line 12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0" name="Freeform 12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1" name="Line 12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2" name="Freeform 13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3" name="Line 13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4" name="Freeform 13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5" name="Line 13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6" name="Freeform 13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7" name="Line 13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68" name="Freeform 136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169" name="Picture 137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170" name="Freeform 138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71" name="Freeform 139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72" name="Freeform 140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73" name="Freeform 141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174" name="Picture 142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175" name="Freeform 143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76" name="Rectangle 144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77" name="Rectangle 145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78" name="Rectangle 146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79" name="Freeform 147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0" name="Line 148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1" name="Freeform 149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2" name="Line 150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3" name="Freeform 151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4" name="Line 152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5" name="Freeform 153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6" name="Line 154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7" name="Freeform 155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8" name="Line 156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89" name="Freeform 157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0" name="Line 158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1" name="Freeform 159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2" name="Line 160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3" name="Rectangle 161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4" name="Rectangle 162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5" name="Rectangle 163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6" name="Freeform 164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7" name="Line 165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8" name="Freeform 166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199" name="Line 167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0" name="Freeform 168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1" name="Line 169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2" name="Freeform 170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3" name="Line 171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4" name="Freeform 172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5" name="Line 173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6" name="Freeform 174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7" name="Line 175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8" name="Freeform 176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09" name="Line 177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10" name="Freeform 178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211" name="Picture 179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212" name="Freeform 180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13" name="Freeform 181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14" name="Freeform 182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15" name="Freeform 183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216" name="Picture 184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217" name="Freeform 185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18" name="Rectangle 186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19" name="Rectangle 187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0" name="Rectangle 188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1" name="Freeform 189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2" name="Line 190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3" name="Freeform 191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4" name="Line 192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5" name="Freeform 193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6" name="Line 194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7" name="Freeform 195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8" name="Line 196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29" name="Freeform 197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0" name="Line 198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1" name="Freeform 199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2" name="Line 200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3" name="Freeform 201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4" name="Line 202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5" name="Rectangle 203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6" name="Rectangle 204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7" name="Rectangle 205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8" name="Freeform 206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39" name="Line 207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0" name="Freeform 208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1" name="Line 209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2" name="Freeform 210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3" name="Line 211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4" name="Freeform 212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5" name="Line 213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6" name="Freeform 214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7" name="Line 215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8" name="Freeform 216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9" name="Line 217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0" name="Freeform 218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1" name="Line 219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2" name="Freeform 220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3" name="Rectangle 221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4" name="Rectangle 222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5" name="Rectangle 223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6" name="Freeform 224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7" name="Line 225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8" name="Freeform 226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9" name="Line 227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0" name="Freeform 22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1" name="Line 22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2" name="Freeform 23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3" name="Line 23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4" name="Freeform 23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5" name="Line 23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6" name="Freeform 23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7" name="Line 23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8" name="Freeform 23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69" name="Line 23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270" name="Picture 238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271" name="Freeform 239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72" name="Freeform 240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73" name="Freeform 241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74" name="Freeform 242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275" name="Picture 243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276" name="Freeform 244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77" name="Rectangle 245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78" name="Rectangle 246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79" name="Rectangle 247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0" name="Freeform 248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1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2" name="Freeform 250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3" name="Line 251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4" name="Freeform 252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5" name="Line 253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6" name="Freeform 254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7" name="Line 255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8" name="Freeform 256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89" name="Line 257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90" name="Freeform 258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91" name="Line 259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92" name="Freeform 260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93" name="Line 261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94" name="Freeform 262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295" name="Picture 263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296" name="Freeform 264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97" name="Freeform 265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98" name="Freeform 266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99" name="Freeform 267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300" name="Picture 268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301" name="Freeform 269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02" name="Rectangle 270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03" name="Rectangle 271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04" name="Rectangle 272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05" name="Freeform 273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06" name="Line 274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07" name="Freeform 275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08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09" name="Freeform 277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1" name="Freeform 279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3" name="Freeform 281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5" name="Freeform 283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6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7" name="Freeform 285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8" name="Line 286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19" name="Rectangle 287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0" name="Rectangle 288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1" name="Rectangle 289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2" name="Freeform 290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3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4" name="Freeform 292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5" name="Line 293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6" name="Freeform 294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7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8" name="Freeform 296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29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30" name="Freeform 298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31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32" name="Freeform 300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33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34" name="Freeform 302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35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36" name="Freeform 304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337" name="Picture 305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338" name="Freeform 306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39" name="Freeform 307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40" name="Freeform 308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41" name="Freeform 309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342" name="Picture 310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343" name="Freeform 311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44" name="Rectangle 312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45" name="Rectangle 313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46" name="Rectangle 314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47" name="Freeform 315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48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49" name="Freeform 317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0" name="Line 318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1" name="Freeform 319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2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3" name="Freeform 321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4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5" name="Freeform 323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6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7" name="Freeform 325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8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59" name="Freeform 327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0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1" name="Rectangle 329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2" name="Rectangle 330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3" name="Rectangle 331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4" name="Freeform 332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5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6" name="Freeform 334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7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8" name="Freeform 336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69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0" name="Freeform 338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1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2" name="Freeform 340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3" name="Line 341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4" name="Freeform 342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5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6" name="Freeform 344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7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8" name="Freeform 346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379" name="Rectangle 347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4380" name="Group 348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44381" name="Freeform 349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82" name="Freeform 350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383" name="Picture 351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384" name="Freeform 352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85" name="Freeform 353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86" name="Freeform 354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87" name="Freeform 355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88" name="Freeform 356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89" name="Freeform 357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390" name="Picture 358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391" name="Freeform 359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92" name="Freeform 360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93" name="Freeform 361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94" name="Freeform 362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95" name="Freeform 363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96" name="Freeform 364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397" name="Picture 365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398" name="Freeform 366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399" name="Freeform 367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00" name="Freeform 368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01" name="Freeform 369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02" name="Freeform 370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03" name="Freeform 371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404" name="Picture 372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405" name="Freeform 373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06" name="Freeform 374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07" name="Freeform 375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08" name="Freeform 376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09" name="Freeform 377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10" name="Freeform 378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411" name="Picture 379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412" name="Freeform 380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13" name="Freeform 381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14" name="Freeform 382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15" name="Freeform 383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16" name="Freeform 384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17" name="Freeform 385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418" name="Picture 386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419" name="Freeform 387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20" name="Freeform 388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21" name="Freeform 389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22" name="Freeform 390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423" name="Picture 391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424" name="Freeform 392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25" name="Text Box 3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44426" name="Object 394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44426" name="비트맵 이미지" r:id="rId26" imgW="533474" imgH="523810" progId="Paint.Picture">
                  <p:embed/>
                </p:oleObj>
              </a:graphicData>
            </a:graphic>
          </p:graphicFrame>
        </p:grpSp>
        <p:grpSp>
          <p:nvGrpSpPr>
            <p:cNvPr id="44427" name="Group 395"/>
            <p:cNvGrpSpPr>
              <a:grpSpLocks/>
            </p:cNvGrpSpPr>
            <p:nvPr/>
          </p:nvGrpSpPr>
          <p:grpSpPr bwMode="auto">
            <a:xfrm>
              <a:off x="739" y="1781"/>
              <a:ext cx="712" cy="504"/>
              <a:chOff x="3600" y="1008"/>
              <a:chExt cx="572" cy="480"/>
            </a:xfrm>
          </p:grpSpPr>
          <p:sp>
            <p:nvSpPr>
              <p:cNvPr id="44428" name="AutoShape 396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4429" name="Group 397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44430" name="Group 398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44431" name="Rectangle 399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32" name="Oval 400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433" name="Oval 401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4434" name="Rectangle 402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35" name="Oval 403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36" name="Oval 404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4437" name="Group 405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44438" name="Group 406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44439" name="Freeform 407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440" name="Freeform 408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441" name="Freeform 409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442" name="Freeform 410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44443" name="Group 411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44444" name="Freeform 412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445" name="Freeform 413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446" name="Freeform 414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447" name="Freeform 415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44448" name="Line 416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449" name="Line 417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450" name="Line 418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451" name="Line 419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44452" name="Picture 42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453" name="Picture 421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4454" name="Group 422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44455" name="Picture 423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456" name="Rectangle 424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57" name="Freeform 425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58" name="Line 426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59" name="Rectangle 427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0" name="Freeform 428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1" name="Line 429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2" name="Rectangle 430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3" name="Freeform 431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4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5" name="Rectangle 433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6" name="Freeform 434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7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8" name="Rectangle 436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69" name="Freeform 437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70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471" name="Picture 439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472" name="Freeform 440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73" name="Freeform 441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74" name="Freeform 442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75" name="Freeform 443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476" name="Picture 444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477" name="Freeform 445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78" name="Rectangle 446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79" name="Rectangle 447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0" name="Rectangle 448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1" name="Freeform 449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2" name="Line 450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3" name="Freeform 451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4" name="Line 452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5" name="Freeform 45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6" name="Line 45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7" name="Freeform 45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8" name="Line 45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89" name="Freeform 45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0" name="Line 45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1" name="Freeform 45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2" name="Line 46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3" name="Freeform 46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4" name="Line 46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5" name="Rectangle 463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6" name="Rectangle 464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7" name="Rectangle 465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8" name="Freeform 466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499" name="Line 467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0" name="Freeform 468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1" name="Line 469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2" name="Freeform 47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3" name="Line 47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4" name="Freeform 47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5" name="Line 47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6" name="Freeform 47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7" name="Line 47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8" name="Freeform 47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09" name="Line 47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10" name="Freeform 47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11" name="Line 47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12" name="Freeform 480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513" name="Picture 481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514" name="Freeform 482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15" name="Freeform 483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16" name="Freeform 484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17" name="Freeform 485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518" name="Picture 486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519" name="Freeform 487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0" name="Rectangle 488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1" name="Rectangle 489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2" name="Rectangle 490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3" name="Freeform 491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4" name="Line 492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5" name="Freeform 493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6" name="Line 494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7" name="Freeform 495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8" name="Line 496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29" name="Freeform 497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0" name="Line 498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1" name="Freeform 499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2" name="Line 500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3" name="Freeform 501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4" name="Line 502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5" name="Freeform 503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6" name="Line 504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7" name="Rectangle 505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8" name="Rectangle 506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39" name="Rectangle 507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0" name="Freeform 508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1" name="Line 509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2" name="Freeform 510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3" name="Line 511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4" name="Freeform 512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5" name="Line 513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6" name="Freeform 514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7" name="Line 515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8" name="Freeform 516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49" name="Line 517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50" name="Freeform 518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51" name="Line 519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52" name="Freeform 520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53" name="Line 521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54" name="Freeform 522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555" name="Picture 523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556" name="Freeform 524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57" name="Freeform 525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58" name="Freeform 526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59" name="Freeform 527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560" name="Picture 528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561" name="Freeform 529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62" name="Rectangle 530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63" name="Rectangle 531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64" name="Rectangle 532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65" name="Freeform 533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66" name="Line 534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67" name="Freeform 535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68" name="Line 536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69" name="Freeform 537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0" name="Line 538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1" name="Freeform 539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2" name="Line 540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3" name="Freeform 541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4" name="Line 542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5" name="Freeform 543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6" name="Line 544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7" name="Freeform 545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8" name="Line 546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79" name="Rectangle 547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0" name="Rectangle 548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1" name="Rectangle 549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2" name="Freeform 550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3" name="Line 551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4" name="Freeform 552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5" name="Line 553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6" name="Freeform 554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7" name="Line 555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8" name="Freeform 556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89" name="Line 557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0" name="Freeform 558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1" name="Line 559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2" name="Freeform 560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3" name="Line 561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4" name="Freeform 562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5" name="Line 563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6" name="Freeform 564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7" name="Rectangle 565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8" name="Rectangle 566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599" name="Rectangle 567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0" name="Freeform 568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1" name="Line 569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2" name="Freeform 570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3" name="Line 571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4" name="Freeform 57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5" name="Line 57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6" name="Freeform 57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7" name="Line 57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8" name="Freeform 57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09" name="Line 57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10" name="Freeform 57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11" name="Line 57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12" name="Freeform 58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13" name="Line 58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614" name="Picture 582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615" name="Freeform 583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16" name="Freeform 584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17" name="Freeform 585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18" name="Freeform 586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619" name="Picture 587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620" name="Freeform 588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1" name="Rectangle 589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2" name="Rectangle 590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3" name="Rectangle 591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4" name="Freeform 592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5" name="Line 593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6" name="Freeform 594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7" name="Line 595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8" name="Freeform 596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29" name="Line 597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0" name="Freeform 598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1" name="Line 599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2" name="Freeform 600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3" name="Line 601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4" name="Freeform 602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5" name="Line 603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6" name="Freeform 604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7" name="Line 605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38" name="Freeform 606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639" name="Picture 607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640" name="Freeform 608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41" name="Freeform 609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42" name="Freeform 610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43" name="Freeform 611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644" name="Picture 612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645" name="Freeform 613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46" name="Rectangle 614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47" name="Rectangle 615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48" name="Rectangle 616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49" name="Freeform 617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0" name="Line 618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1" name="Freeform 619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2" name="Line 620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3" name="Freeform 621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4" name="Line 622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5" name="Freeform 623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6" name="Line 624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7" name="Freeform 625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8" name="Line 626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59" name="Freeform 627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0" name="Line 628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1" name="Freeform 629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2" name="Line 630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3" name="Rectangle 631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4" name="Rectangle 632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5" name="Rectangle 633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6" name="Freeform 634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7" name="Line 635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8" name="Freeform 636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69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0" name="Freeform 638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1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2" name="Freeform 640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3" name="Line 641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4" name="Freeform 642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5" name="Line 643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6" name="Freeform 644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7" name="Line 645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8" name="Freeform 646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79" name="Line 647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80" name="Freeform 648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681" name="Picture 649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682" name="Freeform 650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83" name="Freeform 651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84" name="Freeform 652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85" name="Freeform 653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686" name="Picture 654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687" name="Freeform 655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88" name="Rectangle 656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89" name="Rectangle 657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0" name="Rectangle 658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1" name="Freeform 659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2" name="Line 660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3" name="Freeform 661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4" name="Line 662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5" name="Freeform 663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6" name="Line 664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7" name="Freeform 665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8" name="Line 666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699" name="Freeform 667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0" name="Line 668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1" name="Freeform 669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2" name="Line 670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3" name="Freeform 671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4" name="Line 672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5" name="Rectangle 673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6" name="Rectangle 674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7" name="Rectangle 675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8" name="Freeform 676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09" name="Line 677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0" name="Freeform 678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1" name="Line 679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2" name="Freeform 680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3" name="Line 681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4" name="Freeform 682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5" name="Line 683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6" name="Freeform 684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7" name="Line 685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8" name="Freeform 686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19" name="Line 687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20" name="Freeform 688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21" name="Line 689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22" name="Freeform 690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23" name="Rectangle 691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4724" name="Group 692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44725" name="Freeform 693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26" name="Freeform 694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727" name="Picture 695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728" name="Freeform 696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29" name="Freeform 697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30" name="Freeform 698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31" name="Freeform 699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32" name="Freeform 700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33" name="Freeform 701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734" name="Picture 702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735" name="Freeform 703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36" name="Freeform 704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37" name="Freeform 705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38" name="Freeform 706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39" name="Freeform 707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40" name="Freeform 708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741" name="Picture 709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742" name="Freeform 710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43" name="Freeform 711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44" name="Freeform 712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45" name="Freeform 713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46" name="Freeform 714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47" name="Freeform 715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748" name="Picture 716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749" name="Freeform 717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50" name="Freeform 718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51" name="Freeform 719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52" name="Freeform 720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53" name="Freeform 721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54" name="Freeform 722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755" name="Picture 723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756" name="Freeform 724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57" name="Freeform 725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58" name="Freeform 726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59" name="Freeform 727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60" name="Freeform 728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61" name="Freeform 729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762" name="Picture 730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763" name="Freeform 731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64" name="Freeform 732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65" name="Freeform 733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66" name="Freeform 734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4767" name="Picture 735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4768" name="Freeform 736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69" name="Text Box 7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44770" name="Object 738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44770" name="비트맵 이미지" r:id="rId27" imgW="533474" imgH="523810" progId="Paint.Picture">
                  <p:embed/>
                </p:oleObj>
              </a:graphicData>
            </a:graphic>
          </p:graphicFrame>
        </p:grpSp>
        <p:grpSp>
          <p:nvGrpSpPr>
            <p:cNvPr id="44771" name="Group 739"/>
            <p:cNvGrpSpPr>
              <a:grpSpLocks/>
            </p:cNvGrpSpPr>
            <p:nvPr/>
          </p:nvGrpSpPr>
          <p:grpSpPr bwMode="auto">
            <a:xfrm>
              <a:off x="262" y="3174"/>
              <a:ext cx="712" cy="504"/>
              <a:chOff x="3600" y="1008"/>
              <a:chExt cx="572" cy="480"/>
            </a:xfrm>
          </p:grpSpPr>
          <p:sp>
            <p:nvSpPr>
              <p:cNvPr id="44772" name="AutoShape 740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4773" name="Group 741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44774" name="Group 742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44775" name="Rectangle 743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76" name="Oval 744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4777" name="Oval 745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4778" name="Rectangle 746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79" name="Oval 747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780" name="Oval 748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4781" name="Group 749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44782" name="Group 750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44783" name="Freeform 751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784" name="Freeform 752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785" name="Freeform 753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786" name="Freeform 754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44787" name="Group 755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44788" name="Freeform 756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789" name="Freeform 757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790" name="Freeform 758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4791" name="Freeform 759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44792" name="Line 760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793" name="Line 761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794" name="Line 762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795" name="Line 763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44796" name="Picture 76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797" name="Picture 765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4798" name="Group 766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44799" name="Picture 767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800" name="Rectangle 768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1" name="Freeform 769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2" name="Line 770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3" name="Rectangle 771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4" name="Freeform 772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5" name="Line 773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6" name="Rectangle 774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7" name="Freeform 775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8" name="Line 776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09" name="Rectangle 777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10" name="Freeform 778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11" name="Line 779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12" name="Rectangle 780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13" name="Freeform 781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14" name="Line 782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815" name="Picture 783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816" name="Freeform 784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17" name="Freeform 785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18" name="Freeform 786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19" name="Freeform 787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820" name="Picture 788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821" name="Freeform 789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22" name="Rectangle 790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23" name="Rectangle 791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24" name="Rectangle 792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25" name="Freeform 793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26" name="Line 794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27" name="Freeform 795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28" name="Line 796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29" name="Freeform 79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0" name="Line 79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1" name="Freeform 79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2" name="Line 80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3" name="Freeform 80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4" name="Line 80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5" name="Freeform 80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6" name="Line 80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7" name="Freeform 80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8" name="Line 80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39" name="Rectangle 807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0" name="Rectangle 808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1" name="Rectangle 809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2" name="Freeform 810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3" name="Line 811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4" name="Freeform 812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5" name="Line 813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6" name="Freeform 81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7" name="Line 81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8" name="Freeform 81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49" name="Line 81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50" name="Freeform 81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51" name="Line 81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52" name="Freeform 82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53" name="Line 82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54" name="Freeform 82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55" name="Line 82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56" name="Freeform 824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857" name="Picture 825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858" name="Freeform 826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59" name="Freeform 827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60" name="Freeform 828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61" name="Freeform 829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862" name="Picture 830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863" name="Freeform 831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64" name="Rectangle 832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65" name="Rectangle 833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66" name="Rectangle 834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67" name="Freeform 835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68" name="Line 836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69" name="Freeform 837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0" name="Line 838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1" name="Freeform 839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2" name="Line 840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3" name="Freeform 841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4" name="Line 842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5" name="Freeform 843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6" name="Line 844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7" name="Freeform 845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8" name="Line 846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79" name="Freeform 847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0" name="Line 848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1" name="Rectangle 849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2" name="Rectangle 850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3" name="Rectangle 851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4" name="Freeform 852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5" name="Line 853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6" name="Freeform 854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7" name="Line 855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8" name="Freeform 856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89" name="Line 857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0" name="Freeform 858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1" name="Line 859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2" name="Freeform 860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3" name="Line 861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4" name="Freeform 862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5" name="Line 863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6" name="Freeform 864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7" name="Line 865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898" name="Freeform 866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899" name="Picture 867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900" name="Freeform 868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01" name="Freeform 869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02" name="Freeform 870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03" name="Freeform 871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904" name="Picture 872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905" name="Freeform 873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06" name="Rectangle 874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07" name="Rectangle 875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08" name="Rectangle 876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09" name="Freeform 877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0" name="Line 878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1" name="Freeform 879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2" name="Line 880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3" name="Freeform 881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4" name="Line 882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5" name="Freeform 883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6" name="Line 884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7" name="Freeform 885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8" name="Line 886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19" name="Freeform 887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0" name="Line 888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1" name="Freeform 889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2" name="Line 890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3" name="Rectangle 891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4" name="Rectangle 892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5" name="Rectangle 893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6" name="Freeform 894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7" name="Line 895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8" name="Freeform 896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29" name="Line 897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0" name="Freeform 898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1" name="Line 899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2" name="Freeform 900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3" name="Line 901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4" name="Freeform 902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5" name="Line 903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6" name="Freeform 904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7" name="Line 905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8" name="Freeform 906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39" name="Line 907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0" name="Freeform 908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1" name="Rectangle 909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2" name="Rectangle 910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3" name="Rectangle 911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4" name="Freeform 912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5" name="Line 913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6" name="Freeform 914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7" name="Line 915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8" name="Freeform 91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49" name="Line 91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50" name="Freeform 91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51" name="Line 91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52" name="Freeform 92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53" name="Line 92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54" name="Freeform 92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55" name="Line 92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56" name="Freeform 92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57" name="Line 92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958" name="Picture 926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959" name="Freeform 927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60" name="Freeform 928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61" name="Freeform 929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62" name="Freeform 930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963" name="Picture 931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964" name="Freeform 932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65" name="Rectangle 933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66" name="Rectangle 934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67" name="Rectangle 935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68" name="Freeform 936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69" name="Line 937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0" name="Freeform 938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1" name="Line 939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2" name="Freeform 940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3" name="Line 941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4" name="Freeform 942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5" name="Line 943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6" name="Freeform 944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7" name="Line 945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8" name="Freeform 946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79" name="Line 947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80" name="Freeform 948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81" name="Line 949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82" name="Freeform 950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983" name="Picture 951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984" name="Freeform 952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85" name="Freeform 953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86" name="Freeform 954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87" name="Freeform 955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4988" name="Picture 956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989" name="Freeform 957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0" name="Rectangle 958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1" name="Rectangle 959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2" name="Rectangle 960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3" name="Freeform 961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4" name="Line 962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5" name="Freeform 963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6" name="Line 964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7" name="Freeform 965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8" name="Line 966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999" name="Freeform 967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0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1" name="Freeform 969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2" name="Line 970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3" name="Freeform 971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4" name="Line 972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5" name="Freeform 973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6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7" name="Rectangle 975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8" name="Rectangle 976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09" name="Rectangle 977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0" name="Freeform 978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1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2" name="Freeform 980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3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4" name="Freeform 982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5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6" name="Freeform 984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7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8" name="Freeform 986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19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20" name="Freeform 988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21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22" name="Freeform 990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23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24" name="Freeform 992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025" name="Picture 993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026" name="Freeform 994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27" name="Freeform 995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28" name="Freeform 996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29" name="Freeform 997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030" name="Picture 998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031" name="Freeform 999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32" name="Rectangle 1000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33" name="Rectangle 1001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34" name="Rectangle 1002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35" name="Freeform 1003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36" name="Line 1004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37" name="Freeform 1005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38" name="Line 1006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39" name="Freeform 1007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0" name="Line 1008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1" name="Freeform 1009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2" name="Line 1010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3" name="Freeform 1011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4" name="Line 1012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5" name="Freeform 1013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6" name="Line 1014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7" name="Freeform 1015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8" name="Line 1016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49" name="Rectangle 1017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0" name="Rectangle 1018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1" name="Rectangle 1019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2" name="Freeform 1020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3" name="Line 1021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4" name="Freeform 1022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5" name="Line 1023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6" name="Freeform 1024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7" name="Line 1025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8" name="Freeform 1026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59" name="Line 1027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60" name="Freeform 1028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61" name="Line 1029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62" name="Freeform 1030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63" name="Line 1031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64" name="Freeform 1032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65" name="Line 1033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66" name="Freeform 1034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067" name="Rectangle 1035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5068" name="Group 1036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45069" name="Freeform 1037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70" name="Freeform 1038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071" name="Picture 1039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072" name="Freeform 1040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73" name="Freeform 1041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74" name="Freeform 1042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75" name="Freeform 1043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76" name="Freeform 1044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77" name="Freeform 1045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078" name="Picture 1046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079" name="Freeform 1047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80" name="Freeform 1048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81" name="Freeform 1049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82" name="Freeform 1050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83" name="Freeform 1051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84" name="Freeform 1052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085" name="Picture 1053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086" name="Freeform 1054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87" name="Freeform 1055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88" name="Freeform 1056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89" name="Freeform 1057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90" name="Freeform 1058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91" name="Freeform 1059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092" name="Picture 1060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093" name="Freeform 1061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94" name="Freeform 1062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95" name="Freeform 1063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96" name="Freeform 1064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97" name="Freeform 1065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098" name="Freeform 1066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099" name="Picture 1067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100" name="Freeform 1068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01" name="Freeform 1069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02" name="Freeform 1070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03" name="Freeform 1071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04" name="Freeform 1072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05" name="Freeform 1073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106" name="Picture 1074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107" name="Freeform 1075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08" name="Freeform 1076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09" name="Freeform 1077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10" name="Freeform 1078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111" name="Picture 1079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112" name="Freeform 1080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13" name="Text Box 10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45114" name="Object 1082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45114" name="비트맵 이미지" r:id="rId28" imgW="533474" imgH="523810" progId="Paint.Picture">
                  <p:embed/>
                </p:oleObj>
              </a:graphicData>
            </a:graphic>
          </p:graphicFrame>
        </p:grpSp>
        <p:grpSp>
          <p:nvGrpSpPr>
            <p:cNvPr id="45115" name="Group 1083"/>
            <p:cNvGrpSpPr>
              <a:grpSpLocks/>
            </p:cNvGrpSpPr>
            <p:nvPr/>
          </p:nvGrpSpPr>
          <p:grpSpPr bwMode="auto">
            <a:xfrm>
              <a:off x="4803" y="3398"/>
              <a:ext cx="712" cy="504"/>
              <a:chOff x="3600" y="1008"/>
              <a:chExt cx="572" cy="480"/>
            </a:xfrm>
          </p:grpSpPr>
          <p:sp>
            <p:nvSpPr>
              <p:cNvPr id="45116" name="AutoShape 1084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5117" name="Group 1085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45118" name="Group 1086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45119" name="Rectangle 1087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20" name="Oval 1088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121" name="Oval 1089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5122" name="Rectangle 1090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23" name="Oval 1091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24" name="Oval 1092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5125" name="Group 1093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45126" name="Group 1094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45127" name="Freeform 1095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128" name="Freeform 1096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129" name="Freeform 1097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130" name="Freeform 1098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45131" name="Group 1099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45132" name="Freeform 1100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133" name="Freeform 1101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134" name="Freeform 1102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135" name="Freeform 1103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45136" name="Line 1104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137" name="Line 1105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138" name="Line 1106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139" name="Line 1107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45140" name="Picture 110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141" name="Picture 1109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5142" name="Group 1110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45143" name="Picture 1111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144" name="Rectangle 1112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45" name="Freeform 1113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46" name="Line 1114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47" name="Rectangle 1115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48" name="Freeform 1116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49" name="Line 1117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0" name="Rectangle 1118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1" name="Freeform 1119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2" name="Line 1120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3" name="Rectangle 1121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4" name="Freeform 1122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5" name="Line 1123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6" name="Rectangle 1124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7" name="Freeform 1125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58" name="Line 1126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159" name="Picture 1127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160" name="Freeform 1128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61" name="Freeform 1129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62" name="Freeform 1130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63" name="Freeform 1131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164" name="Picture 1132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165" name="Freeform 1133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66" name="Rectangle 1134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67" name="Rectangle 1135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68" name="Rectangle 1136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69" name="Freeform 1137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0" name="Line 1138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1" name="Freeform 1139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2" name="Line 1140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3" name="Freeform 114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4" name="Line 114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5" name="Freeform 114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6" name="Line 114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7" name="Freeform 114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8" name="Line 114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79" name="Freeform 114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0" name="Line 114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1" name="Freeform 114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2" name="Line 115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3" name="Rectangle 1151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4" name="Rectangle 1152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5" name="Rectangle 1153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6" name="Freeform 1154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7" name="Line 1155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8" name="Freeform 1156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89" name="Line 1157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0" name="Freeform 115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1" name="Line 115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2" name="Freeform 116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3" name="Line 116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4" name="Freeform 116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5" name="Line 116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6" name="Freeform 116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7" name="Line 116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8" name="Freeform 116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199" name="Line 116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00" name="Freeform 1168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201" name="Picture 1169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202" name="Freeform 1170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03" name="Freeform 1171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04" name="Freeform 1172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05" name="Freeform 1173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206" name="Picture 1174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207" name="Freeform 1175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08" name="Rectangle 1176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09" name="Rectangle 1177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0" name="Rectangle 1178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1" name="Freeform 1179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2" name="Line 1180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3" name="Freeform 1181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4" name="Line 1182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5" name="Freeform 1183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6" name="Line 1184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7" name="Freeform 1185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8" name="Line 1186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19" name="Freeform 1187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0" name="Line 1188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1" name="Freeform 1189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2" name="Line 1190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3" name="Freeform 1191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4" name="Line 1192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5" name="Rectangle 1193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6" name="Rectangle 1194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7" name="Rectangle 1195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8" name="Freeform 1196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29" name="Line 1197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0" name="Freeform 1198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1" name="Line 1199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2" name="Freeform 1200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3" name="Line 1201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4" name="Freeform 1202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5" name="Line 1203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6" name="Freeform 1204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7" name="Line 1205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8" name="Freeform 1206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39" name="Line 1207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40" name="Freeform 1208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41" name="Line 1209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42" name="Freeform 1210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243" name="Picture 1211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244" name="Freeform 1212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45" name="Freeform 1213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46" name="Freeform 1214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47" name="Freeform 1215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248" name="Picture 1216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249" name="Freeform 1217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0" name="Rectangle 1218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1" name="Rectangle 1219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2" name="Rectangle 1220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3" name="Freeform 1221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4" name="Line 1222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5" name="Freeform 1223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6" name="Line 1224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7" name="Freeform 1225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8" name="Line 1226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59" name="Freeform 1227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0" name="Line 1228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1" name="Freeform 1229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2" name="Line 1230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3" name="Freeform 1231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4" name="Line 1232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5" name="Freeform 1233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6" name="Line 1234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7" name="Rectangle 1235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8" name="Rectangle 1236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69" name="Rectangle 1237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0" name="Freeform 1238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1" name="Line 1239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2" name="Freeform 1240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3" name="Line 1241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4" name="Freeform 1242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5" name="Line 1243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6" name="Freeform 1244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7" name="Line 1245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8" name="Freeform 1246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79" name="Line 1247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0" name="Freeform 1248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1" name="Line 1249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2" name="Freeform 1250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3" name="Line 1251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4" name="Freeform 1252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5" name="Rectangle 1253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6" name="Rectangle 1254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7" name="Rectangle 1255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8" name="Freeform 1256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89" name="Line 1257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0" name="Freeform 1258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1" name="Line 1259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2" name="Freeform 126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3" name="Line 126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4" name="Freeform 126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5" name="Line 126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6" name="Freeform 126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7" name="Line 126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8" name="Freeform 126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299" name="Line 126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00" name="Freeform 126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01" name="Line 126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302" name="Picture 1270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303" name="Freeform 1271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04" name="Freeform 1272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05" name="Freeform 1273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06" name="Freeform 1274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307" name="Picture 1275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308" name="Freeform 1276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09" name="Rectangle 1277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0" name="Rectangle 1278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1" name="Rectangle 1279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2" name="Freeform 1280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3" name="Line 1281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4" name="Freeform 1282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5" name="Line 1283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6" name="Freeform 1284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7" name="Line 1285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8" name="Freeform 1286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19" name="Line 1287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20" name="Freeform 1288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21" name="Line 1289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22" name="Freeform 1290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23" name="Line 1291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24" name="Freeform 1292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25" name="Line 1293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26" name="Freeform 1294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327" name="Picture 1295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328" name="Freeform 1296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29" name="Freeform 1297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30" name="Freeform 1298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31" name="Freeform 1299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332" name="Picture 1300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333" name="Freeform 1301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34" name="Rectangle 1302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35" name="Rectangle 1303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36" name="Rectangle 1304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37" name="Freeform 1305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38" name="Line 1306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39" name="Freeform 1307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0" name="Line 1308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1" name="Freeform 1309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2" name="Line 1310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3" name="Freeform 1311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4" name="Line 1312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5" name="Freeform 1313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6" name="Line 1314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7" name="Freeform 1315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8" name="Line 1316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49" name="Freeform 1317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0" name="Line 1318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1" name="Rectangle 1319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2" name="Rectangle 1320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3" name="Rectangle 1321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4" name="Freeform 1322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5" name="Line 1323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6" name="Freeform 1324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7" name="Line 1325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8" name="Freeform 1326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59" name="Line 1327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0" name="Freeform 1328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1" name="Line 1329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2" name="Freeform 1330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3" name="Line 1331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4" name="Freeform 1332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5" name="Line 1333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6" name="Freeform 1334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7" name="Line 1335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68" name="Freeform 1336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369" name="Picture 1337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370" name="Freeform 1338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71" name="Freeform 1339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72" name="Freeform 1340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73" name="Freeform 1341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374" name="Picture 1342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375" name="Freeform 1343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76" name="Rectangle 1344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77" name="Rectangle 1345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78" name="Rectangle 1346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79" name="Freeform 1347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0" name="Line 1348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1" name="Freeform 1349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2" name="Line 1350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3" name="Freeform 1351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4" name="Line 1352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5" name="Freeform 1353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6" name="Line 1354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7" name="Freeform 1355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8" name="Line 1356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89" name="Freeform 1357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0" name="Line 1358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1" name="Freeform 1359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2" name="Line 1360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3" name="Rectangle 1361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4" name="Rectangle 1362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5" name="Rectangle 1363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6" name="Freeform 1364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7" name="Line 1365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8" name="Freeform 1366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399" name="Line 1367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0" name="Freeform 1368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1" name="Line 1369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2" name="Freeform 1370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3" name="Line 1371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4" name="Freeform 1372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5" name="Line 1373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6" name="Freeform 1374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7" name="Line 1375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8" name="Freeform 1376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09" name="Line 1377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10" name="Freeform 1378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11" name="Rectangle 1379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5412" name="Group 1380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45413" name="Freeform 1381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14" name="Freeform 1382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415" name="Picture 1383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416" name="Freeform 1384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17" name="Freeform 1385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18" name="Freeform 1386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19" name="Freeform 1387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20" name="Freeform 1388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21" name="Freeform 1389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422" name="Picture 1390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423" name="Freeform 1391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24" name="Freeform 1392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25" name="Freeform 1393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26" name="Freeform 1394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27" name="Freeform 1395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28" name="Freeform 1396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429" name="Picture 1397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430" name="Freeform 1398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31" name="Freeform 1399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32" name="Freeform 1400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33" name="Freeform 1401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34" name="Freeform 1402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35" name="Freeform 1403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436" name="Picture 1404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437" name="Freeform 1405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38" name="Freeform 1406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39" name="Freeform 1407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40" name="Freeform 1408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41" name="Freeform 1409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42" name="Freeform 1410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443" name="Picture 1411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444" name="Freeform 1412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45" name="Freeform 1413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46" name="Freeform 1414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47" name="Freeform 1415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48" name="Freeform 1416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49" name="Freeform 1417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450" name="Picture 1418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451" name="Freeform 1419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52" name="Freeform 1420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53" name="Freeform 1421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54" name="Freeform 1422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455" name="Picture 1423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456" name="Freeform 1424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57" name="Text Box 14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45458" name="Object 1426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45458" name="비트맵 이미지" r:id="rId29" imgW="533474" imgH="523810" progId="Paint.Picture">
                  <p:embed/>
                </p:oleObj>
              </a:graphicData>
            </a:graphic>
          </p:graphicFrame>
        </p:grpSp>
        <p:grpSp>
          <p:nvGrpSpPr>
            <p:cNvPr id="45459" name="Group 1427"/>
            <p:cNvGrpSpPr>
              <a:grpSpLocks/>
            </p:cNvGrpSpPr>
            <p:nvPr/>
          </p:nvGrpSpPr>
          <p:grpSpPr bwMode="auto">
            <a:xfrm>
              <a:off x="4505" y="2036"/>
              <a:ext cx="712" cy="505"/>
              <a:chOff x="3600" y="1008"/>
              <a:chExt cx="572" cy="480"/>
            </a:xfrm>
          </p:grpSpPr>
          <p:sp>
            <p:nvSpPr>
              <p:cNvPr id="45460" name="AutoShape 1428"/>
              <p:cNvSpPr>
                <a:spLocks noChangeArrowheads="1"/>
              </p:cNvSpPr>
              <p:nvPr/>
            </p:nvSpPr>
            <p:spPr bwMode="auto">
              <a:xfrm>
                <a:off x="3600" y="1008"/>
                <a:ext cx="572" cy="480"/>
              </a:xfrm>
              <a:prstGeom prst="roundRect">
                <a:avLst>
                  <a:gd name="adj" fmla="val 16667"/>
                </a:avLst>
              </a:prstGeom>
              <a:solidFill>
                <a:srgbClr val="E1EDE9"/>
              </a:solidFill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45461" name="Group 1429"/>
              <p:cNvGrpSpPr>
                <a:grpSpLocks/>
              </p:cNvGrpSpPr>
              <p:nvPr/>
            </p:nvGrpSpPr>
            <p:grpSpPr bwMode="auto">
              <a:xfrm>
                <a:off x="3836" y="1392"/>
                <a:ext cx="117" cy="72"/>
                <a:chOff x="1966" y="2319"/>
                <a:chExt cx="251" cy="224"/>
              </a:xfrm>
            </p:grpSpPr>
            <p:grpSp>
              <p:nvGrpSpPr>
                <p:cNvPr id="45462" name="Group 1430"/>
                <p:cNvGrpSpPr>
                  <a:grpSpLocks/>
                </p:cNvGrpSpPr>
                <p:nvPr/>
              </p:nvGrpSpPr>
              <p:grpSpPr bwMode="auto">
                <a:xfrm>
                  <a:off x="1971" y="2330"/>
                  <a:ext cx="246" cy="213"/>
                  <a:chOff x="1971" y="2330"/>
                  <a:chExt cx="246" cy="213"/>
                </a:xfrm>
              </p:grpSpPr>
              <p:sp>
                <p:nvSpPr>
                  <p:cNvPr id="45463" name="Rectangle 1431"/>
                  <p:cNvSpPr>
                    <a:spLocks noChangeArrowheads="1"/>
                  </p:cNvSpPr>
                  <p:nvPr/>
                </p:nvSpPr>
                <p:spPr bwMode="auto">
                  <a:xfrm>
                    <a:off x="1971" y="2398"/>
                    <a:ext cx="246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64" name="Oval 1432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406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465" name="Oval 1433"/>
                  <p:cNvSpPr>
                    <a:spLocks noChangeArrowheads="1"/>
                  </p:cNvSpPr>
                  <p:nvPr/>
                </p:nvSpPr>
                <p:spPr bwMode="auto">
                  <a:xfrm>
                    <a:off x="1973" y="2330"/>
                    <a:ext cx="244" cy="13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5466" name="Rectangle 1434"/>
                <p:cNvSpPr>
                  <a:spLocks noChangeArrowheads="1"/>
                </p:cNvSpPr>
                <p:nvPr/>
              </p:nvSpPr>
              <p:spPr bwMode="auto">
                <a:xfrm>
                  <a:off x="1966" y="2388"/>
                  <a:ext cx="246" cy="75"/>
                </a:xfrm>
                <a:prstGeom prst="rect">
                  <a:avLst/>
                </a:prstGeom>
                <a:solidFill>
                  <a:srgbClr val="004E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67" name="Oval 1435"/>
                <p:cNvSpPr>
                  <a:spLocks noChangeArrowheads="1"/>
                </p:cNvSpPr>
                <p:nvPr/>
              </p:nvSpPr>
              <p:spPr bwMode="auto">
                <a:xfrm>
                  <a:off x="1969" y="2395"/>
                  <a:ext cx="243" cy="137"/>
                </a:xfrm>
                <a:prstGeom prst="ellipse">
                  <a:avLst/>
                </a:prstGeom>
                <a:solidFill>
                  <a:srgbClr val="004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68" name="Oval 1436"/>
                <p:cNvSpPr>
                  <a:spLocks noChangeArrowheads="1"/>
                </p:cNvSpPr>
                <p:nvPr/>
              </p:nvSpPr>
              <p:spPr bwMode="auto">
                <a:xfrm>
                  <a:off x="1969" y="2319"/>
                  <a:ext cx="243" cy="137"/>
                </a:xfrm>
                <a:prstGeom prst="ellipse">
                  <a:avLst/>
                </a:prstGeom>
                <a:solidFill>
                  <a:srgbClr val="558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5469" name="Group 1437"/>
                <p:cNvGrpSpPr>
                  <a:grpSpLocks/>
                </p:cNvGrpSpPr>
                <p:nvPr/>
              </p:nvGrpSpPr>
              <p:grpSpPr bwMode="auto">
                <a:xfrm>
                  <a:off x="2014" y="2337"/>
                  <a:ext cx="153" cy="101"/>
                  <a:chOff x="2014" y="2337"/>
                  <a:chExt cx="153" cy="101"/>
                </a:xfrm>
              </p:grpSpPr>
              <p:grpSp>
                <p:nvGrpSpPr>
                  <p:cNvPr id="45470" name="Group 1438"/>
                  <p:cNvGrpSpPr>
                    <a:grpSpLocks/>
                  </p:cNvGrpSpPr>
                  <p:nvPr/>
                </p:nvGrpSpPr>
                <p:grpSpPr bwMode="auto">
                  <a:xfrm>
                    <a:off x="2014" y="2337"/>
                    <a:ext cx="153" cy="101"/>
                    <a:chOff x="2014" y="2337"/>
                    <a:chExt cx="153" cy="101"/>
                  </a:xfrm>
                </p:grpSpPr>
                <p:sp>
                  <p:nvSpPr>
                    <p:cNvPr id="45471" name="Freeform 1439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472" name="Freeform 1440"/>
                    <p:cNvSpPr>
                      <a:spLocks/>
                    </p:cNvSpPr>
                    <p:nvPr/>
                  </p:nvSpPr>
                  <p:spPr bwMode="auto">
                    <a:xfrm>
                      <a:off x="2014" y="2337"/>
                      <a:ext cx="69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"/>
                        </a:cxn>
                        <a:cxn ang="0">
                          <a:pos x="17" y="0"/>
                        </a:cxn>
                        <a:cxn ang="0">
                          <a:pos x="53" y="22"/>
                        </a:cxn>
                        <a:cxn ang="0">
                          <a:pos x="69" y="14"/>
                        </a:cxn>
                        <a:cxn ang="0">
                          <a:pos x="65" y="40"/>
                        </a:cxn>
                        <a:cxn ang="0">
                          <a:pos x="17" y="40"/>
                        </a:cxn>
                        <a:cxn ang="0">
                          <a:pos x="38" y="33"/>
                        </a:cxn>
                        <a:cxn ang="0">
                          <a:pos x="0" y="7"/>
                        </a:cxn>
                      </a:cxnLst>
                      <a:rect l="0" t="0" r="r" b="b"/>
                      <a:pathLst>
                        <a:path w="69" h="40">
                          <a:moveTo>
                            <a:pt x="0" y="7"/>
                          </a:moveTo>
                          <a:lnTo>
                            <a:pt x="17" y="0"/>
                          </a:lnTo>
                          <a:lnTo>
                            <a:pt x="53" y="22"/>
                          </a:lnTo>
                          <a:lnTo>
                            <a:pt x="69" y="14"/>
                          </a:lnTo>
                          <a:lnTo>
                            <a:pt x="65" y="40"/>
                          </a:lnTo>
                          <a:lnTo>
                            <a:pt x="17" y="40"/>
                          </a:lnTo>
                          <a:lnTo>
                            <a:pt x="38" y="33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473" name="Freeform 1441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474" name="Freeform 1442"/>
                    <p:cNvSpPr>
                      <a:spLocks/>
                    </p:cNvSpPr>
                    <p:nvPr/>
                  </p:nvSpPr>
                  <p:spPr bwMode="auto">
                    <a:xfrm>
                      <a:off x="2095" y="2402"/>
                      <a:ext cx="72" cy="36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29"/>
                        </a:cxn>
                        <a:cxn ang="0">
                          <a:pos x="55" y="36"/>
                        </a:cxn>
                        <a:cxn ang="0">
                          <a:pos x="17" y="18"/>
                        </a:cxn>
                        <a:cxn ang="0">
                          <a:pos x="0" y="29"/>
                        </a:cxn>
                        <a:cxn ang="0">
                          <a:pos x="5" y="0"/>
                        </a:cxn>
                        <a:cxn ang="0">
                          <a:pos x="55" y="0"/>
                        </a:cxn>
                        <a:cxn ang="0">
                          <a:pos x="36" y="11"/>
                        </a:cxn>
                        <a:cxn ang="0">
                          <a:pos x="72" y="29"/>
                        </a:cxn>
                      </a:cxnLst>
                      <a:rect l="0" t="0" r="r" b="b"/>
                      <a:pathLst>
                        <a:path w="72" h="36">
                          <a:moveTo>
                            <a:pt x="72" y="29"/>
                          </a:moveTo>
                          <a:lnTo>
                            <a:pt x="55" y="36"/>
                          </a:lnTo>
                          <a:lnTo>
                            <a:pt x="17" y="18"/>
                          </a:lnTo>
                          <a:lnTo>
                            <a:pt x="0" y="29"/>
                          </a:lnTo>
                          <a:lnTo>
                            <a:pt x="5" y="0"/>
                          </a:lnTo>
                          <a:lnTo>
                            <a:pt x="55" y="0"/>
                          </a:lnTo>
                          <a:lnTo>
                            <a:pt x="36" y="11"/>
                          </a:lnTo>
                          <a:lnTo>
                            <a:pt x="72" y="2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grpSp>
                <p:nvGrpSpPr>
                  <p:cNvPr id="45475" name="Group 1443"/>
                  <p:cNvGrpSpPr>
                    <a:grpSpLocks/>
                  </p:cNvGrpSpPr>
                  <p:nvPr/>
                </p:nvGrpSpPr>
                <p:grpSpPr bwMode="auto">
                  <a:xfrm>
                    <a:off x="2019" y="2337"/>
                    <a:ext cx="143" cy="101"/>
                    <a:chOff x="2019" y="2337"/>
                    <a:chExt cx="143" cy="101"/>
                  </a:xfrm>
                </p:grpSpPr>
                <p:sp>
                  <p:nvSpPr>
                    <p:cNvPr id="45476" name="Freeform 1444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477" name="Freeform 1445"/>
                    <p:cNvSpPr>
                      <a:spLocks/>
                    </p:cNvSpPr>
                    <p:nvPr/>
                  </p:nvSpPr>
                  <p:spPr bwMode="auto">
                    <a:xfrm>
                      <a:off x="2090" y="2337"/>
                      <a:ext cx="72" cy="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"/>
                        </a:cxn>
                        <a:cxn ang="0">
                          <a:pos x="17" y="40"/>
                        </a:cxn>
                        <a:cxn ang="0">
                          <a:pos x="53" y="14"/>
                        </a:cxn>
                        <a:cxn ang="0">
                          <a:pos x="72" y="22"/>
                        </a:cxn>
                        <a:cxn ang="0">
                          <a:pos x="65" y="0"/>
                        </a:cxn>
                        <a:cxn ang="0">
                          <a:pos x="17" y="0"/>
                        </a:cxn>
                        <a:cxn ang="0">
                          <a:pos x="41" y="7"/>
                        </a:cxn>
                        <a:cxn ang="0">
                          <a:pos x="0" y="33"/>
                        </a:cxn>
                      </a:cxnLst>
                      <a:rect l="0" t="0" r="r" b="b"/>
                      <a:pathLst>
                        <a:path w="72" h="40">
                          <a:moveTo>
                            <a:pt x="0" y="33"/>
                          </a:moveTo>
                          <a:lnTo>
                            <a:pt x="17" y="40"/>
                          </a:lnTo>
                          <a:lnTo>
                            <a:pt x="53" y="14"/>
                          </a:lnTo>
                          <a:lnTo>
                            <a:pt x="72" y="22"/>
                          </a:lnTo>
                          <a:lnTo>
                            <a:pt x="65" y="0"/>
                          </a:lnTo>
                          <a:lnTo>
                            <a:pt x="17" y="0"/>
                          </a:lnTo>
                          <a:lnTo>
                            <a:pt x="41" y="7"/>
                          </a:lnTo>
                          <a:lnTo>
                            <a:pt x="0" y="3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478" name="Freeform 1446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45479" name="Freeform 1447"/>
                    <p:cNvSpPr>
                      <a:spLocks/>
                    </p:cNvSpPr>
                    <p:nvPr/>
                  </p:nvSpPr>
                  <p:spPr bwMode="auto">
                    <a:xfrm>
                      <a:off x="2019" y="2395"/>
                      <a:ext cx="69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69" y="7"/>
                        </a:cxn>
                        <a:cxn ang="0">
                          <a:pos x="52" y="0"/>
                        </a:cxn>
                        <a:cxn ang="0">
                          <a:pos x="16" y="25"/>
                        </a:cxn>
                        <a:cxn ang="0">
                          <a:pos x="0" y="18"/>
                        </a:cxn>
                        <a:cxn ang="0">
                          <a:pos x="5" y="43"/>
                        </a:cxn>
                        <a:cxn ang="0">
                          <a:pos x="52" y="43"/>
                        </a:cxn>
                        <a:cxn ang="0">
                          <a:pos x="31" y="36"/>
                        </a:cxn>
                        <a:cxn ang="0">
                          <a:pos x="69" y="7"/>
                        </a:cxn>
                      </a:cxnLst>
                      <a:rect l="0" t="0" r="r" b="b"/>
                      <a:pathLst>
                        <a:path w="69" h="43">
                          <a:moveTo>
                            <a:pt x="69" y="7"/>
                          </a:moveTo>
                          <a:lnTo>
                            <a:pt x="52" y="0"/>
                          </a:lnTo>
                          <a:lnTo>
                            <a:pt x="16" y="25"/>
                          </a:lnTo>
                          <a:lnTo>
                            <a:pt x="0" y="18"/>
                          </a:lnTo>
                          <a:lnTo>
                            <a:pt x="5" y="43"/>
                          </a:lnTo>
                          <a:lnTo>
                            <a:pt x="52" y="43"/>
                          </a:lnTo>
                          <a:lnTo>
                            <a:pt x="31" y="36"/>
                          </a:lnTo>
                          <a:lnTo>
                            <a:pt x="69" y="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sp>
            <p:nvSpPr>
              <p:cNvPr id="45480" name="Line 1448"/>
              <p:cNvSpPr>
                <a:spLocks noChangeShapeType="1"/>
              </p:cNvSpPr>
              <p:nvPr/>
            </p:nvSpPr>
            <p:spPr bwMode="auto">
              <a:xfrm>
                <a:off x="388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481" name="Line 1449"/>
              <p:cNvSpPr>
                <a:spLocks noChangeShapeType="1"/>
              </p:cNvSpPr>
              <p:nvPr/>
            </p:nvSpPr>
            <p:spPr bwMode="auto">
              <a:xfrm flipV="1">
                <a:off x="3698" y="1272"/>
                <a:ext cx="195" cy="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482" name="Line 1450"/>
              <p:cNvSpPr>
                <a:spLocks noChangeShapeType="1"/>
              </p:cNvSpPr>
              <p:nvPr/>
            </p:nvSpPr>
            <p:spPr bwMode="auto">
              <a:xfrm>
                <a:off x="3884" y="1118"/>
                <a:ext cx="9" cy="13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483" name="Line 1451"/>
              <p:cNvSpPr>
                <a:spLocks noChangeShapeType="1"/>
              </p:cNvSpPr>
              <p:nvPr/>
            </p:nvSpPr>
            <p:spPr bwMode="auto">
              <a:xfrm flipH="1" flipV="1">
                <a:off x="3932" y="1262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45484" name="Picture 145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36" y="1022"/>
                <a:ext cx="13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485" name="Picture 1453" descr="Desk Top PC_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0" y="1177"/>
                <a:ext cx="156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5486" name="Group 1454"/>
              <p:cNvGrpSpPr>
                <a:grpSpLocks/>
              </p:cNvGrpSpPr>
              <p:nvPr/>
            </p:nvGrpSpPr>
            <p:grpSpPr bwMode="auto">
              <a:xfrm>
                <a:off x="3621" y="1076"/>
                <a:ext cx="167" cy="330"/>
                <a:chOff x="4561" y="1056"/>
                <a:chExt cx="480" cy="386"/>
              </a:xfrm>
            </p:grpSpPr>
            <p:pic>
              <p:nvPicPr>
                <p:cNvPr id="45487" name="Picture 1455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561" y="1058"/>
                  <a:ext cx="479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488" name="Rectangle 1456"/>
                <p:cNvSpPr>
                  <a:spLocks noChangeArrowheads="1"/>
                </p:cNvSpPr>
                <p:nvPr/>
              </p:nvSpPr>
              <p:spPr bwMode="auto">
                <a:xfrm>
                  <a:off x="4563" y="1299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89" name="Freeform 1457"/>
                <p:cNvSpPr>
                  <a:spLocks/>
                </p:cNvSpPr>
                <p:nvPr/>
              </p:nvSpPr>
              <p:spPr bwMode="auto">
                <a:xfrm>
                  <a:off x="4603" y="1299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0" name="Line 1458"/>
                <p:cNvSpPr>
                  <a:spLocks noChangeShapeType="1"/>
                </p:cNvSpPr>
                <p:nvPr/>
              </p:nvSpPr>
              <p:spPr bwMode="auto">
                <a:xfrm flipV="1">
                  <a:off x="4603" y="1299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1" name="Rectangle 1459"/>
                <p:cNvSpPr>
                  <a:spLocks noChangeArrowheads="1"/>
                </p:cNvSpPr>
                <p:nvPr/>
              </p:nvSpPr>
              <p:spPr bwMode="auto">
                <a:xfrm>
                  <a:off x="4563" y="1227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2" name="Freeform 1460"/>
                <p:cNvSpPr>
                  <a:spLocks/>
                </p:cNvSpPr>
                <p:nvPr/>
              </p:nvSpPr>
              <p:spPr bwMode="auto">
                <a:xfrm>
                  <a:off x="4603" y="1227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3" name="Line 1461"/>
                <p:cNvSpPr>
                  <a:spLocks noChangeShapeType="1"/>
                </p:cNvSpPr>
                <p:nvPr/>
              </p:nvSpPr>
              <p:spPr bwMode="auto">
                <a:xfrm flipV="1">
                  <a:off x="4603" y="1227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4" name="Rectangle 1462"/>
                <p:cNvSpPr>
                  <a:spLocks noChangeArrowheads="1"/>
                </p:cNvSpPr>
                <p:nvPr/>
              </p:nvSpPr>
              <p:spPr bwMode="auto">
                <a:xfrm>
                  <a:off x="4563" y="1155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5" name="Freeform 1463"/>
                <p:cNvSpPr>
                  <a:spLocks/>
                </p:cNvSpPr>
                <p:nvPr/>
              </p:nvSpPr>
              <p:spPr bwMode="auto">
                <a:xfrm>
                  <a:off x="4603" y="1155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6" name="Line 1464"/>
                <p:cNvSpPr>
                  <a:spLocks noChangeShapeType="1"/>
                </p:cNvSpPr>
                <p:nvPr/>
              </p:nvSpPr>
              <p:spPr bwMode="auto">
                <a:xfrm flipV="1">
                  <a:off x="4603" y="1155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7" name="Rectangle 1465"/>
                <p:cNvSpPr>
                  <a:spLocks noChangeArrowheads="1"/>
                </p:cNvSpPr>
                <p:nvPr/>
              </p:nvSpPr>
              <p:spPr bwMode="auto">
                <a:xfrm>
                  <a:off x="4563" y="1083"/>
                  <a:ext cx="46" cy="72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8" name="Freeform 1466"/>
                <p:cNvSpPr>
                  <a:spLocks/>
                </p:cNvSpPr>
                <p:nvPr/>
              </p:nvSpPr>
              <p:spPr bwMode="auto">
                <a:xfrm>
                  <a:off x="4603" y="1083"/>
                  <a:ext cx="1" cy="72"/>
                </a:xfrm>
                <a:custGeom>
                  <a:avLst/>
                  <a:gdLst/>
                  <a:ahLst/>
                  <a:cxnLst>
                    <a:cxn ang="0">
                      <a:pos x="0" y="72"/>
                    </a:cxn>
                    <a:cxn ang="0">
                      <a:pos x="0" y="0"/>
                    </a:cxn>
                    <a:cxn ang="0">
                      <a:pos x="0" y="72"/>
                    </a:cxn>
                  </a:cxnLst>
                  <a:rect l="0" t="0" r="r" b="b"/>
                  <a:pathLst>
                    <a:path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499" name="Line 1467"/>
                <p:cNvSpPr>
                  <a:spLocks noChangeShapeType="1"/>
                </p:cNvSpPr>
                <p:nvPr/>
              </p:nvSpPr>
              <p:spPr bwMode="auto">
                <a:xfrm flipV="1">
                  <a:off x="4603" y="1083"/>
                  <a:ext cx="1" cy="7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00" name="Rectangle 1468"/>
                <p:cNvSpPr>
                  <a:spLocks noChangeArrowheads="1"/>
                </p:cNvSpPr>
                <p:nvPr/>
              </p:nvSpPr>
              <p:spPr bwMode="auto">
                <a:xfrm>
                  <a:off x="4563" y="1371"/>
                  <a:ext cx="46" cy="71"/>
                </a:xfrm>
                <a:prstGeom prst="rect">
                  <a:avLst/>
                </a:prstGeom>
                <a:solidFill>
                  <a:srgbClr val="CED7D2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01" name="Freeform 1469"/>
                <p:cNvSpPr>
                  <a:spLocks/>
                </p:cNvSpPr>
                <p:nvPr/>
              </p:nvSpPr>
              <p:spPr bwMode="auto">
                <a:xfrm>
                  <a:off x="4603" y="1371"/>
                  <a:ext cx="1" cy="71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0" y="0"/>
                    </a:cxn>
                    <a:cxn ang="0">
                      <a:pos x="0" y="71"/>
                    </a:cxn>
                  </a:cxnLst>
                  <a:rect l="0" t="0" r="r" b="b"/>
                  <a:pathLst>
                    <a:path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02" name="Line 1470"/>
                <p:cNvSpPr>
                  <a:spLocks noChangeShapeType="1"/>
                </p:cNvSpPr>
                <p:nvPr/>
              </p:nvSpPr>
              <p:spPr bwMode="auto">
                <a:xfrm flipV="1">
                  <a:off x="4603" y="1371"/>
                  <a:ext cx="1" cy="7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503" name="Picture 1471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4947" y="1093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504" name="Freeform 1472"/>
                <p:cNvSpPr>
                  <a:spLocks/>
                </p:cNvSpPr>
                <p:nvPr/>
              </p:nvSpPr>
              <p:spPr bwMode="auto">
                <a:xfrm>
                  <a:off x="4950" y="1095"/>
                  <a:ext cx="40" cy="36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6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5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4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05" name="Freeform 1473"/>
                <p:cNvSpPr>
                  <a:spLocks/>
                </p:cNvSpPr>
                <p:nvPr/>
              </p:nvSpPr>
              <p:spPr bwMode="auto">
                <a:xfrm>
                  <a:off x="4944" y="1095"/>
                  <a:ext cx="9" cy="36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6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06" name="Freeform 1474"/>
                <p:cNvSpPr>
                  <a:spLocks/>
                </p:cNvSpPr>
                <p:nvPr/>
              </p:nvSpPr>
              <p:spPr bwMode="auto">
                <a:xfrm>
                  <a:off x="4957" y="1092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07" name="Freeform 1475"/>
                <p:cNvSpPr>
                  <a:spLocks/>
                </p:cNvSpPr>
                <p:nvPr/>
              </p:nvSpPr>
              <p:spPr bwMode="auto">
                <a:xfrm>
                  <a:off x="4957" y="1129"/>
                  <a:ext cx="21" cy="5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2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508" name="Picture 1476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4978" y="1056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509" name="Freeform 1477"/>
                <p:cNvSpPr>
                  <a:spLocks/>
                </p:cNvSpPr>
                <p:nvPr/>
              </p:nvSpPr>
              <p:spPr bwMode="auto">
                <a:xfrm>
                  <a:off x="4981" y="1059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5"/>
                    </a:cxn>
                    <a:cxn ang="0">
                      <a:pos x="0" y="175"/>
                    </a:cxn>
                    <a:cxn ang="0">
                      <a:pos x="3" y="140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5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5"/>
                        <a:pt x="88" y="175"/>
                        <a:pt x="88" y="175"/>
                      </a:cubicBezTo>
                      <a:cubicBezTo>
                        <a:pt x="0" y="175"/>
                        <a:pt x="0" y="175"/>
                        <a:pt x="0" y="175"/>
                      </a:cubicBezTo>
                      <a:cubicBezTo>
                        <a:pt x="1" y="164"/>
                        <a:pt x="2" y="152"/>
                        <a:pt x="3" y="140"/>
                      </a:cubicBezTo>
                      <a:cubicBezTo>
                        <a:pt x="7" y="105"/>
                        <a:pt x="7" y="70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0" name="Rectangle 1478"/>
                <p:cNvSpPr>
                  <a:spLocks noChangeArrowheads="1"/>
                </p:cNvSpPr>
                <p:nvPr/>
              </p:nvSpPr>
              <p:spPr bwMode="auto">
                <a:xfrm>
                  <a:off x="5022" y="106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1" name="Rectangle 1479"/>
                <p:cNvSpPr>
                  <a:spLocks noChangeArrowheads="1"/>
                </p:cNvSpPr>
                <p:nvPr/>
              </p:nvSpPr>
              <p:spPr bwMode="auto">
                <a:xfrm>
                  <a:off x="5023" y="106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2" name="Rectangle 1480"/>
                <p:cNvSpPr>
                  <a:spLocks noChangeArrowheads="1"/>
                </p:cNvSpPr>
                <p:nvPr/>
              </p:nvSpPr>
              <p:spPr bwMode="auto">
                <a:xfrm>
                  <a:off x="5024" y="106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3" name="Freeform 1481"/>
                <p:cNvSpPr>
                  <a:spLocks/>
                </p:cNvSpPr>
                <p:nvPr/>
              </p:nvSpPr>
              <p:spPr bwMode="auto">
                <a:xfrm>
                  <a:off x="5024" y="10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4" name="Line 1482"/>
                <p:cNvSpPr>
                  <a:spLocks noChangeShapeType="1"/>
                </p:cNvSpPr>
                <p:nvPr/>
              </p:nvSpPr>
              <p:spPr bwMode="auto">
                <a:xfrm>
                  <a:off x="5024" y="10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5" name="Freeform 1483"/>
                <p:cNvSpPr>
                  <a:spLocks/>
                </p:cNvSpPr>
                <p:nvPr/>
              </p:nvSpPr>
              <p:spPr bwMode="auto">
                <a:xfrm>
                  <a:off x="5024" y="106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6" name="Line 1484"/>
                <p:cNvSpPr>
                  <a:spLocks noChangeShapeType="1"/>
                </p:cNvSpPr>
                <p:nvPr/>
              </p:nvSpPr>
              <p:spPr bwMode="auto">
                <a:xfrm>
                  <a:off x="5024" y="106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7" name="Freeform 1485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8" name="Line 1486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19" name="Freeform 1487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0" name="Line 1488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1" name="Freeform 1489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2" name="Line 1490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3" name="Freeform 1491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4" name="Line 1492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5" name="Freeform 1493"/>
                <p:cNvSpPr>
                  <a:spLocks/>
                </p:cNvSpPr>
                <p:nvPr/>
              </p:nvSpPr>
              <p:spPr bwMode="auto">
                <a:xfrm>
                  <a:off x="5024" y="106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6" name="Line 1494"/>
                <p:cNvSpPr>
                  <a:spLocks noChangeShapeType="1"/>
                </p:cNvSpPr>
                <p:nvPr/>
              </p:nvSpPr>
              <p:spPr bwMode="auto">
                <a:xfrm>
                  <a:off x="5024" y="106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7" name="Rectangle 1495"/>
                <p:cNvSpPr>
                  <a:spLocks noChangeArrowheads="1"/>
                </p:cNvSpPr>
                <p:nvPr/>
              </p:nvSpPr>
              <p:spPr bwMode="auto">
                <a:xfrm>
                  <a:off x="5022" y="1152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8" name="Rectangle 1496"/>
                <p:cNvSpPr>
                  <a:spLocks noChangeArrowheads="1"/>
                </p:cNvSpPr>
                <p:nvPr/>
              </p:nvSpPr>
              <p:spPr bwMode="auto">
                <a:xfrm>
                  <a:off x="5023" y="1153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29" name="Rectangle 1497"/>
                <p:cNvSpPr>
                  <a:spLocks noChangeArrowheads="1"/>
                </p:cNvSpPr>
                <p:nvPr/>
              </p:nvSpPr>
              <p:spPr bwMode="auto">
                <a:xfrm>
                  <a:off x="5024" y="1156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0" name="Freeform 1498"/>
                <p:cNvSpPr>
                  <a:spLocks/>
                </p:cNvSpPr>
                <p:nvPr/>
              </p:nvSpPr>
              <p:spPr bwMode="auto">
                <a:xfrm>
                  <a:off x="5024" y="115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1" name="Line 1499"/>
                <p:cNvSpPr>
                  <a:spLocks noChangeShapeType="1"/>
                </p:cNvSpPr>
                <p:nvPr/>
              </p:nvSpPr>
              <p:spPr bwMode="auto">
                <a:xfrm>
                  <a:off x="5024" y="115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2" name="Freeform 1500"/>
                <p:cNvSpPr>
                  <a:spLocks/>
                </p:cNvSpPr>
                <p:nvPr/>
              </p:nvSpPr>
              <p:spPr bwMode="auto">
                <a:xfrm>
                  <a:off x="5024" y="1159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3" name="Line 1501"/>
                <p:cNvSpPr>
                  <a:spLocks noChangeShapeType="1"/>
                </p:cNvSpPr>
                <p:nvPr/>
              </p:nvSpPr>
              <p:spPr bwMode="auto">
                <a:xfrm>
                  <a:off x="5024" y="1159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4" name="Freeform 1502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5" name="Line 1503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6" name="Freeform 1504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7" name="Line 1505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8" name="Freeform 1506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39" name="Line 1507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40" name="Freeform 1508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41" name="Line 1509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42" name="Freeform 1510"/>
                <p:cNvSpPr>
                  <a:spLocks/>
                </p:cNvSpPr>
                <p:nvPr/>
              </p:nvSpPr>
              <p:spPr bwMode="auto">
                <a:xfrm>
                  <a:off x="5024" y="11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43" name="Line 1511"/>
                <p:cNvSpPr>
                  <a:spLocks noChangeShapeType="1"/>
                </p:cNvSpPr>
                <p:nvPr/>
              </p:nvSpPr>
              <p:spPr bwMode="auto">
                <a:xfrm>
                  <a:off x="5024" y="1158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44" name="Freeform 1512"/>
                <p:cNvSpPr>
                  <a:spLocks/>
                </p:cNvSpPr>
                <p:nvPr/>
              </p:nvSpPr>
              <p:spPr bwMode="auto">
                <a:xfrm>
                  <a:off x="4983" y="1059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5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4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5">
                      <a:moveTo>
                        <a:pt x="0" y="175"/>
                      </a:moveTo>
                      <a:cubicBezTo>
                        <a:pt x="1" y="164"/>
                        <a:pt x="2" y="152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5"/>
                        <a:pt x="7" y="70"/>
                        <a:pt x="3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3"/>
                        <a:pt x="1" y="11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545" name="Picture 1513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947" y="1201"/>
                  <a:ext cx="46" cy="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546" name="Freeform 1514"/>
                <p:cNvSpPr>
                  <a:spLocks/>
                </p:cNvSpPr>
                <p:nvPr/>
              </p:nvSpPr>
              <p:spPr bwMode="auto">
                <a:xfrm>
                  <a:off x="4950" y="1204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8"/>
                    </a:cxn>
                    <a:cxn ang="0">
                      <a:pos x="52" y="2"/>
                    </a:cxn>
                    <a:cxn ang="0">
                      <a:pos x="5" y="7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5"/>
                        <a:pt x="58" y="52"/>
                        <a:pt x="59" y="49"/>
                      </a:cubicBezTo>
                      <a:cubicBezTo>
                        <a:pt x="62" y="36"/>
                        <a:pt x="62" y="21"/>
                        <a:pt x="58" y="8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7"/>
                      </a:cubicBezTo>
                      <a:cubicBezTo>
                        <a:pt x="5" y="7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47" name="Freeform 1515"/>
                <p:cNvSpPr>
                  <a:spLocks/>
                </p:cNvSpPr>
                <p:nvPr/>
              </p:nvSpPr>
              <p:spPr bwMode="auto">
                <a:xfrm>
                  <a:off x="4944" y="1204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6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7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48" name="Freeform 1516"/>
                <p:cNvSpPr>
                  <a:spLocks/>
                </p:cNvSpPr>
                <p:nvPr/>
              </p:nvSpPr>
              <p:spPr bwMode="auto">
                <a:xfrm>
                  <a:off x="4957" y="1201"/>
                  <a:ext cx="21" cy="3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49" name="Freeform 1517"/>
                <p:cNvSpPr>
                  <a:spLocks/>
                </p:cNvSpPr>
                <p:nvPr/>
              </p:nvSpPr>
              <p:spPr bwMode="auto">
                <a:xfrm>
                  <a:off x="4957" y="1238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6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550" name="Picture 1518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978" y="1164"/>
                  <a:ext cx="63" cy="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551" name="Freeform 1519"/>
                <p:cNvSpPr>
                  <a:spLocks/>
                </p:cNvSpPr>
                <p:nvPr/>
              </p:nvSpPr>
              <p:spPr bwMode="auto">
                <a:xfrm>
                  <a:off x="4981" y="1167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6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52" name="Rectangle 1520"/>
                <p:cNvSpPr>
                  <a:spLocks noChangeArrowheads="1"/>
                </p:cNvSpPr>
                <p:nvPr/>
              </p:nvSpPr>
              <p:spPr bwMode="auto">
                <a:xfrm>
                  <a:off x="5022" y="1171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53" name="Rectangle 1521"/>
                <p:cNvSpPr>
                  <a:spLocks noChangeArrowheads="1"/>
                </p:cNvSpPr>
                <p:nvPr/>
              </p:nvSpPr>
              <p:spPr bwMode="auto">
                <a:xfrm>
                  <a:off x="5023" y="1171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54" name="Rectangle 1522"/>
                <p:cNvSpPr>
                  <a:spLocks noChangeArrowheads="1"/>
                </p:cNvSpPr>
                <p:nvPr/>
              </p:nvSpPr>
              <p:spPr bwMode="auto">
                <a:xfrm>
                  <a:off x="5024" y="1174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55" name="Freeform 1523"/>
                <p:cNvSpPr>
                  <a:spLocks/>
                </p:cNvSpPr>
                <p:nvPr/>
              </p:nvSpPr>
              <p:spPr bwMode="auto">
                <a:xfrm>
                  <a:off x="5024" y="11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56" name="Line 1524"/>
                <p:cNvSpPr>
                  <a:spLocks noChangeShapeType="1"/>
                </p:cNvSpPr>
                <p:nvPr/>
              </p:nvSpPr>
              <p:spPr bwMode="auto">
                <a:xfrm>
                  <a:off x="5024" y="11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57" name="Freeform 1525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58" name="Line 1526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59" name="Freeform 1527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0" name="Line 1528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1" name="Freeform 1529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2" name="Line 1530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3" name="Freeform 1531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4" name="Line 1532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5" name="Freeform 1533"/>
                <p:cNvSpPr>
                  <a:spLocks/>
                </p:cNvSpPr>
                <p:nvPr/>
              </p:nvSpPr>
              <p:spPr bwMode="auto">
                <a:xfrm>
                  <a:off x="5024" y="117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6" name="Line 1534"/>
                <p:cNvSpPr>
                  <a:spLocks noChangeShapeType="1"/>
                </p:cNvSpPr>
                <p:nvPr/>
              </p:nvSpPr>
              <p:spPr bwMode="auto">
                <a:xfrm>
                  <a:off x="5024" y="117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7" name="Freeform 1535"/>
                <p:cNvSpPr>
                  <a:spLocks/>
                </p:cNvSpPr>
                <p:nvPr/>
              </p:nvSpPr>
              <p:spPr bwMode="auto">
                <a:xfrm>
                  <a:off x="5024" y="117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8" name="Line 1536"/>
                <p:cNvSpPr>
                  <a:spLocks noChangeShapeType="1"/>
                </p:cNvSpPr>
                <p:nvPr/>
              </p:nvSpPr>
              <p:spPr bwMode="auto">
                <a:xfrm>
                  <a:off x="5024" y="117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69" name="Rectangle 1537"/>
                <p:cNvSpPr>
                  <a:spLocks noChangeArrowheads="1"/>
                </p:cNvSpPr>
                <p:nvPr/>
              </p:nvSpPr>
              <p:spPr bwMode="auto">
                <a:xfrm>
                  <a:off x="5022" y="1260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0" name="Rectangle 1538"/>
                <p:cNvSpPr>
                  <a:spLocks noChangeArrowheads="1"/>
                </p:cNvSpPr>
                <p:nvPr/>
              </p:nvSpPr>
              <p:spPr bwMode="auto">
                <a:xfrm>
                  <a:off x="5023" y="1261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1" name="Rectangle 1539"/>
                <p:cNvSpPr>
                  <a:spLocks noChangeArrowheads="1"/>
                </p:cNvSpPr>
                <p:nvPr/>
              </p:nvSpPr>
              <p:spPr bwMode="auto">
                <a:xfrm>
                  <a:off x="5024" y="1264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2" name="Freeform 1540"/>
                <p:cNvSpPr>
                  <a:spLocks/>
                </p:cNvSpPr>
                <p:nvPr/>
              </p:nvSpPr>
              <p:spPr bwMode="auto">
                <a:xfrm>
                  <a:off x="5024" y="126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3" name="Line 1541"/>
                <p:cNvSpPr>
                  <a:spLocks noChangeShapeType="1"/>
                </p:cNvSpPr>
                <p:nvPr/>
              </p:nvSpPr>
              <p:spPr bwMode="auto">
                <a:xfrm>
                  <a:off x="5024" y="126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4" name="Freeform 1542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5" name="Line 1543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6" name="Freeform 1544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7" name="Line 1545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8" name="Freeform 1546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79" name="Line 1547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80" name="Freeform 1548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81" name="Line 1549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82" name="Freeform 1550"/>
                <p:cNvSpPr>
                  <a:spLocks/>
                </p:cNvSpPr>
                <p:nvPr/>
              </p:nvSpPr>
              <p:spPr bwMode="auto">
                <a:xfrm>
                  <a:off x="5024" y="126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83" name="Line 1551"/>
                <p:cNvSpPr>
                  <a:spLocks noChangeShapeType="1"/>
                </p:cNvSpPr>
                <p:nvPr/>
              </p:nvSpPr>
              <p:spPr bwMode="auto">
                <a:xfrm>
                  <a:off x="5024" y="126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84" name="Freeform 1552"/>
                <p:cNvSpPr>
                  <a:spLocks/>
                </p:cNvSpPr>
                <p:nvPr/>
              </p:nvSpPr>
              <p:spPr bwMode="auto">
                <a:xfrm>
                  <a:off x="5024" y="126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85" name="Line 1553"/>
                <p:cNvSpPr>
                  <a:spLocks noChangeShapeType="1"/>
                </p:cNvSpPr>
                <p:nvPr/>
              </p:nvSpPr>
              <p:spPr bwMode="auto">
                <a:xfrm>
                  <a:off x="5024" y="1267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86" name="Freeform 1554"/>
                <p:cNvSpPr>
                  <a:spLocks/>
                </p:cNvSpPr>
                <p:nvPr/>
              </p:nvSpPr>
              <p:spPr bwMode="auto">
                <a:xfrm>
                  <a:off x="4983" y="1167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587" name="Picture 1555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947" y="1310"/>
                  <a:ext cx="46" cy="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588" name="Freeform 1556"/>
                <p:cNvSpPr>
                  <a:spLocks/>
                </p:cNvSpPr>
                <p:nvPr/>
              </p:nvSpPr>
              <p:spPr bwMode="auto">
                <a:xfrm>
                  <a:off x="4950" y="1312"/>
                  <a:ext cx="40" cy="35"/>
                </a:xfrm>
                <a:custGeom>
                  <a:avLst/>
                  <a:gdLst/>
                  <a:ahLst/>
                  <a:cxnLst>
                    <a:cxn ang="0">
                      <a:pos x="5" y="50"/>
                    </a:cxn>
                    <a:cxn ang="0">
                      <a:pos x="52" y="55"/>
                    </a:cxn>
                    <a:cxn ang="0">
                      <a:pos x="52" y="55"/>
                    </a:cxn>
                    <a:cxn ang="0">
                      <a:pos x="59" y="49"/>
                    </a:cxn>
                    <a:cxn ang="0">
                      <a:pos x="58" y="7"/>
                    </a:cxn>
                    <a:cxn ang="0">
                      <a:pos x="52" y="2"/>
                    </a:cxn>
                    <a:cxn ang="0">
                      <a:pos x="5" y="6"/>
                    </a:cxn>
                    <a:cxn ang="0">
                      <a:pos x="0" y="27"/>
                    </a:cxn>
                    <a:cxn ang="0">
                      <a:pos x="4" y="50"/>
                    </a:cxn>
                  </a:cxnLst>
                  <a:rect l="0" t="0" r="r" b="b"/>
                  <a:pathLst>
                    <a:path w="62" h="57">
                      <a:moveTo>
                        <a:pt x="5" y="50"/>
                      </a:moveTo>
                      <a:cubicBezTo>
                        <a:pt x="20" y="55"/>
                        <a:pt x="36" y="57"/>
                        <a:pt x="52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5" y="54"/>
                        <a:pt x="58" y="52"/>
                        <a:pt x="59" y="49"/>
                      </a:cubicBezTo>
                      <a:cubicBezTo>
                        <a:pt x="62" y="35"/>
                        <a:pt x="62" y="21"/>
                        <a:pt x="58" y="7"/>
                      </a:cubicBezTo>
                      <a:cubicBezTo>
                        <a:pt x="58" y="4"/>
                        <a:pt x="55" y="2"/>
                        <a:pt x="52" y="2"/>
                      </a:cubicBezTo>
                      <a:cubicBezTo>
                        <a:pt x="36" y="0"/>
                        <a:pt x="20" y="1"/>
                        <a:pt x="5" y="6"/>
                      </a:cubicBezTo>
                      <a:cubicBezTo>
                        <a:pt x="5" y="6"/>
                        <a:pt x="0" y="13"/>
                        <a:pt x="0" y="27"/>
                      </a:cubicBezTo>
                      <a:cubicBezTo>
                        <a:pt x="0" y="41"/>
                        <a:pt x="4" y="50"/>
                        <a:pt x="4" y="50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89" name="Freeform 1557"/>
                <p:cNvSpPr>
                  <a:spLocks/>
                </p:cNvSpPr>
                <p:nvPr/>
              </p:nvSpPr>
              <p:spPr bwMode="auto">
                <a:xfrm>
                  <a:off x="4944" y="1312"/>
                  <a:ext cx="9" cy="35"/>
                </a:xfrm>
                <a:custGeom>
                  <a:avLst/>
                  <a:gdLst/>
                  <a:ahLst/>
                  <a:cxnLst>
                    <a:cxn ang="0">
                      <a:pos x="15" y="52"/>
                    </a:cxn>
                    <a:cxn ang="0">
                      <a:pos x="15" y="53"/>
                    </a:cxn>
                    <a:cxn ang="0">
                      <a:pos x="7" y="56"/>
                    </a:cxn>
                    <a:cxn ang="0">
                      <a:pos x="7" y="55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15" y="4"/>
                    </a:cxn>
                    <a:cxn ang="0">
                      <a:pos x="15" y="5"/>
                    </a:cxn>
                    <a:cxn ang="0">
                      <a:pos x="15" y="52"/>
                    </a:cxn>
                  </a:cxnLst>
                  <a:rect l="0" t="0" r="r" b="b"/>
                  <a:pathLst>
                    <a:path w="15" h="57">
                      <a:moveTo>
                        <a:pt x="15" y="52"/>
                      </a:moveTo>
                      <a:cubicBezTo>
                        <a:pt x="15" y="52"/>
                        <a:pt x="15" y="53"/>
                        <a:pt x="15" y="53"/>
                      </a:cubicBezTo>
                      <a:cubicBezTo>
                        <a:pt x="13" y="55"/>
                        <a:pt x="10" y="57"/>
                        <a:pt x="7" y="56"/>
                      </a:cubicBezTo>
                      <a:cubicBezTo>
                        <a:pt x="7" y="56"/>
                        <a:pt x="7" y="55"/>
                        <a:pt x="7" y="55"/>
                      </a:cubicBezTo>
                      <a:cubicBezTo>
                        <a:pt x="0" y="38"/>
                        <a:pt x="0" y="19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0" y="0"/>
                        <a:pt x="13" y="1"/>
                        <a:pt x="15" y="4"/>
                      </a:cubicBezTo>
                      <a:cubicBezTo>
                        <a:pt x="15" y="4"/>
                        <a:pt x="15" y="4"/>
                        <a:pt x="15" y="5"/>
                      </a:cubicBezTo>
                      <a:cubicBezTo>
                        <a:pt x="11" y="20"/>
                        <a:pt x="11" y="36"/>
                        <a:pt x="15" y="52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90" name="Freeform 1558"/>
                <p:cNvSpPr>
                  <a:spLocks/>
                </p:cNvSpPr>
                <p:nvPr/>
              </p:nvSpPr>
              <p:spPr bwMode="auto">
                <a:xfrm>
                  <a:off x="4957" y="1309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6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6"/>
                        <a:pt x="11" y="6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91" name="Freeform 1559"/>
                <p:cNvSpPr>
                  <a:spLocks/>
                </p:cNvSpPr>
                <p:nvPr/>
              </p:nvSpPr>
              <p:spPr bwMode="auto">
                <a:xfrm>
                  <a:off x="4957" y="1346"/>
                  <a:ext cx="21" cy="4"/>
                </a:xfrm>
                <a:custGeom>
                  <a:avLst/>
                  <a:gdLst/>
                  <a:ahLst/>
                  <a:cxnLst>
                    <a:cxn ang="0">
                      <a:pos x="32" y="1"/>
                    </a:cxn>
                    <a:cxn ang="0">
                      <a:pos x="33" y="2"/>
                    </a:cxn>
                    <a:cxn ang="0">
                      <a:pos x="33" y="5"/>
                    </a:cxn>
                    <a:cxn ang="0">
                      <a:pos x="32" y="6"/>
                    </a:cxn>
                    <a:cxn ang="0">
                      <a:pos x="1" y="6"/>
                    </a:cxn>
                    <a:cxn ang="0">
                      <a:pos x="0" y="5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2" y="1"/>
                    </a:cxn>
                  </a:cxnLst>
                  <a:rect l="0" t="0" r="r" b="b"/>
                  <a:pathLst>
                    <a:path w="33" h="7">
                      <a:moveTo>
                        <a:pt x="32" y="1"/>
                      </a:moveTo>
                      <a:cubicBezTo>
                        <a:pt x="32" y="1"/>
                        <a:pt x="33" y="1"/>
                        <a:pt x="33" y="2"/>
                      </a:cubicBezTo>
                      <a:cubicBezTo>
                        <a:pt x="33" y="3"/>
                        <a:pt x="33" y="4"/>
                        <a:pt x="33" y="5"/>
                      </a:cubicBezTo>
                      <a:cubicBezTo>
                        <a:pt x="33" y="5"/>
                        <a:pt x="32" y="6"/>
                        <a:pt x="32" y="6"/>
                      </a:cubicBezTo>
                      <a:cubicBezTo>
                        <a:pt x="22" y="7"/>
                        <a:pt x="11" y="7"/>
                        <a:pt x="1" y="6"/>
                      </a:cubicBez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1" y="0"/>
                        <a:pt x="22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592" name="Picture 1560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978" y="1272"/>
                  <a:ext cx="63" cy="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593" name="Freeform 1561"/>
                <p:cNvSpPr>
                  <a:spLocks/>
                </p:cNvSpPr>
                <p:nvPr/>
              </p:nvSpPr>
              <p:spPr bwMode="auto">
                <a:xfrm>
                  <a:off x="4981" y="1275"/>
                  <a:ext cx="57" cy="10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76"/>
                    </a:cxn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8" h="176">
                      <a:moveTo>
                        <a:pt x="0" y="0"/>
                      </a:move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1" y="164"/>
                        <a:pt x="2" y="153"/>
                        <a:pt x="3" y="141"/>
                      </a:cubicBezTo>
                      <a:cubicBezTo>
                        <a:pt x="7" y="106"/>
                        <a:pt x="7" y="71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94" name="Rectangle 1562"/>
                <p:cNvSpPr>
                  <a:spLocks noChangeArrowheads="1"/>
                </p:cNvSpPr>
                <p:nvPr/>
              </p:nvSpPr>
              <p:spPr bwMode="auto">
                <a:xfrm>
                  <a:off x="5022" y="1279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95" name="Rectangle 1563"/>
                <p:cNvSpPr>
                  <a:spLocks noChangeArrowheads="1"/>
                </p:cNvSpPr>
                <p:nvPr/>
              </p:nvSpPr>
              <p:spPr bwMode="auto">
                <a:xfrm>
                  <a:off x="5023" y="127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96" name="Rectangle 1564"/>
                <p:cNvSpPr>
                  <a:spLocks noChangeArrowheads="1"/>
                </p:cNvSpPr>
                <p:nvPr/>
              </p:nvSpPr>
              <p:spPr bwMode="auto">
                <a:xfrm>
                  <a:off x="5024" y="1283"/>
                  <a:ext cx="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97" name="Freeform 1565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98" name="Line 1566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599" name="Freeform 1567"/>
                <p:cNvSpPr>
                  <a:spLocks/>
                </p:cNvSpPr>
                <p:nvPr/>
              </p:nvSpPr>
              <p:spPr bwMode="auto">
                <a:xfrm>
                  <a:off x="5024" y="128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0" name="Line 1568"/>
                <p:cNvSpPr>
                  <a:spLocks noChangeShapeType="1"/>
                </p:cNvSpPr>
                <p:nvPr/>
              </p:nvSpPr>
              <p:spPr bwMode="auto">
                <a:xfrm>
                  <a:off x="5024" y="1286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1" name="Freeform 1569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2" name="Line 1570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3" name="Freeform 1571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4" name="Line 1572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5" name="Freeform 1573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6" name="Line 1574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7" name="Freeform 1575"/>
                <p:cNvSpPr>
                  <a:spLocks/>
                </p:cNvSpPr>
                <p:nvPr/>
              </p:nvSpPr>
              <p:spPr bwMode="auto">
                <a:xfrm>
                  <a:off x="5024" y="128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8" name="Line 1576"/>
                <p:cNvSpPr>
                  <a:spLocks noChangeShapeType="1"/>
                </p:cNvSpPr>
                <p:nvPr/>
              </p:nvSpPr>
              <p:spPr bwMode="auto">
                <a:xfrm>
                  <a:off x="5024" y="128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09" name="Freeform 1577"/>
                <p:cNvSpPr>
                  <a:spLocks/>
                </p:cNvSpPr>
                <p:nvPr/>
              </p:nvSpPr>
              <p:spPr bwMode="auto">
                <a:xfrm>
                  <a:off x="5024" y="128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0" name="Line 1578"/>
                <p:cNvSpPr>
                  <a:spLocks noChangeShapeType="1"/>
                </p:cNvSpPr>
                <p:nvPr/>
              </p:nvSpPr>
              <p:spPr bwMode="auto">
                <a:xfrm>
                  <a:off x="5024" y="128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1" name="Rectangle 1579"/>
                <p:cNvSpPr>
                  <a:spLocks noChangeArrowheads="1"/>
                </p:cNvSpPr>
                <p:nvPr/>
              </p:nvSpPr>
              <p:spPr bwMode="auto">
                <a:xfrm>
                  <a:off x="5022" y="1369"/>
                  <a:ext cx="5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2" name="Rectangle 1580"/>
                <p:cNvSpPr>
                  <a:spLocks noChangeArrowheads="1"/>
                </p:cNvSpPr>
                <p:nvPr/>
              </p:nvSpPr>
              <p:spPr bwMode="auto">
                <a:xfrm>
                  <a:off x="5023" y="1369"/>
                  <a:ext cx="4" cy="11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3" name="Rectangle 1581"/>
                <p:cNvSpPr>
                  <a:spLocks noChangeArrowheads="1"/>
                </p:cNvSpPr>
                <p:nvPr/>
              </p:nvSpPr>
              <p:spPr bwMode="auto">
                <a:xfrm>
                  <a:off x="5024" y="1372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4" name="Freeform 1582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5" name="Line 1583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6" name="Freeform 1584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7" name="Line 1585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8" name="Freeform 1586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19" name="Line 1587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0" name="Freeform 1588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1" name="Line 1589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2" name="Freeform 1590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3" name="Line 1591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4" name="Freeform 1592"/>
                <p:cNvSpPr>
                  <a:spLocks/>
                </p:cNvSpPr>
                <p:nvPr/>
              </p:nvSpPr>
              <p:spPr bwMode="auto">
                <a:xfrm>
                  <a:off x="5024" y="137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5" name="Line 1593"/>
                <p:cNvSpPr>
                  <a:spLocks noChangeShapeType="1"/>
                </p:cNvSpPr>
                <p:nvPr/>
              </p:nvSpPr>
              <p:spPr bwMode="auto">
                <a:xfrm>
                  <a:off x="5024" y="137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6" name="Freeform 1594"/>
                <p:cNvSpPr>
                  <a:spLocks/>
                </p:cNvSpPr>
                <p:nvPr/>
              </p:nvSpPr>
              <p:spPr bwMode="auto">
                <a:xfrm>
                  <a:off x="5024" y="137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7" name="Line 1595"/>
                <p:cNvSpPr>
                  <a:spLocks noChangeShapeType="1"/>
                </p:cNvSpPr>
                <p:nvPr/>
              </p:nvSpPr>
              <p:spPr bwMode="auto">
                <a:xfrm>
                  <a:off x="5024" y="1375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8" name="Freeform 1596"/>
                <p:cNvSpPr>
                  <a:spLocks/>
                </p:cNvSpPr>
                <p:nvPr/>
              </p:nvSpPr>
              <p:spPr bwMode="auto">
                <a:xfrm>
                  <a:off x="4983" y="1275"/>
                  <a:ext cx="4" cy="1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" y="141"/>
                    </a:cxn>
                    <a:cxn ang="0">
                      <a:pos x="3" y="141"/>
                    </a:cxn>
                    <a:cxn ang="0">
                      <a:pos x="3" y="35"/>
                    </a:cxn>
                    <a:cxn ang="0">
                      <a:pos x="3" y="3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" h="176">
                      <a:moveTo>
                        <a:pt x="0" y="176"/>
                      </a:moveTo>
                      <a:cubicBezTo>
                        <a:pt x="1" y="165"/>
                        <a:pt x="2" y="153"/>
                        <a:pt x="3" y="141"/>
                      </a:cubicBezTo>
                      <a:cubicBezTo>
                        <a:pt x="3" y="141"/>
                        <a:pt x="3" y="141"/>
                        <a:pt x="3" y="141"/>
                      </a:cubicBezTo>
                      <a:cubicBezTo>
                        <a:pt x="7" y="106"/>
                        <a:pt x="7" y="70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2" y="24"/>
                        <a:pt x="1" y="12"/>
                        <a:pt x="0" y="0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29" name="Rectangle 1597"/>
                <p:cNvSpPr>
                  <a:spLocks noChangeArrowheads="1"/>
                </p:cNvSpPr>
                <p:nvPr/>
              </p:nvSpPr>
              <p:spPr bwMode="auto">
                <a:xfrm>
                  <a:off x="5022" y="1387"/>
                  <a:ext cx="5" cy="1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0" name="Rectangle 1598"/>
                <p:cNvSpPr>
                  <a:spLocks noChangeArrowheads="1"/>
                </p:cNvSpPr>
                <p:nvPr/>
              </p:nvSpPr>
              <p:spPr bwMode="auto">
                <a:xfrm>
                  <a:off x="5023" y="1388"/>
                  <a:ext cx="4" cy="10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1" name="Rectangle 1599"/>
                <p:cNvSpPr>
                  <a:spLocks noChangeArrowheads="1"/>
                </p:cNvSpPr>
                <p:nvPr/>
              </p:nvSpPr>
              <p:spPr bwMode="auto">
                <a:xfrm>
                  <a:off x="5024" y="1390"/>
                  <a:ext cx="2" cy="5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2" name="Freeform 1600"/>
                <p:cNvSpPr>
                  <a:spLocks/>
                </p:cNvSpPr>
                <p:nvPr/>
              </p:nvSpPr>
              <p:spPr bwMode="auto">
                <a:xfrm>
                  <a:off x="5024" y="139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3" name="Line 1601"/>
                <p:cNvSpPr>
                  <a:spLocks noChangeShapeType="1"/>
                </p:cNvSpPr>
                <p:nvPr/>
              </p:nvSpPr>
              <p:spPr bwMode="auto">
                <a:xfrm>
                  <a:off x="5024" y="1392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4" name="Freeform 1602"/>
                <p:cNvSpPr>
                  <a:spLocks/>
                </p:cNvSpPr>
                <p:nvPr/>
              </p:nvSpPr>
              <p:spPr bwMode="auto">
                <a:xfrm>
                  <a:off x="5024" y="139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5" name="Line 1603"/>
                <p:cNvSpPr>
                  <a:spLocks noChangeShapeType="1"/>
                </p:cNvSpPr>
                <p:nvPr/>
              </p:nvSpPr>
              <p:spPr bwMode="auto">
                <a:xfrm>
                  <a:off x="5024" y="1394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6" name="Freeform 1604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7" name="Line 1605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8" name="Freeform 1606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39" name="Line 1607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40" name="Freeform 1608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41" name="Line 1609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42" name="Freeform 1610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43" name="Line 1611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44" name="Freeform 1612"/>
                <p:cNvSpPr>
                  <a:spLocks/>
                </p:cNvSpPr>
                <p:nvPr/>
              </p:nvSpPr>
              <p:spPr bwMode="auto">
                <a:xfrm>
                  <a:off x="5024" y="139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45" name="Line 1613"/>
                <p:cNvSpPr>
                  <a:spLocks noChangeShapeType="1"/>
                </p:cNvSpPr>
                <p:nvPr/>
              </p:nvSpPr>
              <p:spPr bwMode="auto">
                <a:xfrm>
                  <a:off x="5024" y="1393"/>
                  <a:ext cx="2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646" name="Picture 1614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898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647" name="Freeform 1615"/>
                <p:cNvSpPr>
                  <a:spLocks/>
                </p:cNvSpPr>
                <p:nvPr/>
              </p:nvSpPr>
              <p:spPr bwMode="auto">
                <a:xfrm>
                  <a:off x="4901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1" y="58"/>
                    </a:cxn>
                    <a:cxn ang="0">
                      <a:pos x="56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8" y="4"/>
                    </a:cxn>
                    <a:cxn ang="0">
                      <a:pos x="3" y="10"/>
                    </a:cxn>
                    <a:cxn ang="0">
                      <a:pos x="7" y="58"/>
                    </a:cxn>
                    <a:cxn ang="0">
                      <a:pos x="28" y="63"/>
                    </a:cxn>
                    <a:cxn ang="0">
                      <a:pos x="51" y="58"/>
                    </a:cxn>
                  </a:cxnLst>
                  <a:rect l="0" t="0" r="r" b="b"/>
                  <a:pathLst>
                    <a:path w="58" h="63">
                      <a:moveTo>
                        <a:pt x="51" y="58"/>
                      </a:moveTo>
                      <a:cubicBezTo>
                        <a:pt x="56" y="42"/>
                        <a:pt x="58" y="26"/>
                        <a:pt x="56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5" y="7"/>
                        <a:pt x="53" y="4"/>
                        <a:pt x="50" y="4"/>
                      </a:cubicBezTo>
                      <a:cubicBezTo>
                        <a:pt x="36" y="0"/>
                        <a:pt x="22" y="0"/>
                        <a:pt x="8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0" y="26"/>
                        <a:pt x="2" y="42"/>
                        <a:pt x="7" y="58"/>
                      </a:cubicBezTo>
                      <a:cubicBezTo>
                        <a:pt x="7" y="58"/>
                        <a:pt x="14" y="63"/>
                        <a:pt x="28" y="63"/>
                      </a:cubicBezTo>
                      <a:cubicBezTo>
                        <a:pt x="41" y="63"/>
                        <a:pt x="51" y="58"/>
                        <a:pt x="51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48" name="Freeform 1616"/>
                <p:cNvSpPr>
                  <a:spLocks/>
                </p:cNvSpPr>
                <p:nvPr/>
              </p:nvSpPr>
              <p:spPr bwMode="auto">
                <a:xfrm>
                  <a:off x="4902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5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3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5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49" name="Freeform 1617"/>
                <p:cNvSpPr>
                  <a:spLocks/>
                </p:cNvSpPr>
                <p:nvPr/>
              </p:nvSpPr>
              <p:spPr bwMode="auto">
                <a:xfrm>
                  <a:off x="4899" y="1119"/>
                  <a:ext cx="3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5" y="32"/>
                    </a:cxn>
                    <a:cxn ang="0">
                      <a:pos x="4" y="33"/>
                    </a:cxn>
                    <a:cxn ang="0">
                      <a:pos x="1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6" y="12"/>
                        <a:pt x="6" y="22"/>
                        <a:pt x="5" y="32"/>
                      </a:cubicBezTo>
                      <a:cubicBezTo>
                        <a:pt x="5" y="33"/>
                        <a:pt x="5" y="33"/>
                        <a:pt x="4" y="33"/>
                      </a:cubicBezTo>
                      <a:cubicBezTo>
                        <a:pt x="3" y="33"/>
                        <a:pt x="2" y="33"/>
                        <a:pt x="1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50" name="Freeform 1618"/>
                <p:cNvSpPr>
                  <a:spLocks/>
                </p:cNvSpPr>
                <p:nvPr/>
              </p:nvSpPr>
              <p:spPr bwMode="auto">
                <a:xfrm>
                  <a:off x="4937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651" name="Picture 1619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4860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652" name="Freeform 1620"/>
                <p:cNvSpPr>
                  <a:spLocks/>
                </p:cNvSpPr>
                <p:nvPr/>
              </p:nvSpPr>
              <p:spPr bwMode="auto">
                <a:xfrm>
                  <a:off x="4863" y="1062"/>
                  <a:ext cx="113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53" name="Rectangle 1621"/>
                <p:cNvSpPr>
                  <a:spLocks noChangeArrowheads="1"/>
                </p:cNvSpPr>
                <p:nvPr/>
              </p:nvSpPr>
              <p:spPr bwMode="auto">
                <a:xfrm>
                  <a:off x="4867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54" name="Rectangle 1622"/>
                <p:cNvSpPr>
                  <a:spLocks noChangeArrowheads="1"/>
                </p:cNvSpPr>
                <p:nvPr/>
              </p:nvSpPr>
              <p:spPr bwMode="auto">
                <a:xfrm>
                  <a:off x="4868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55" name="Rectangle 1623"/>
                <p:cNvSpPr>
                  <a:spLocks noChangeArrowheads="1"/>
                </p:cNvSpPr>
                <p:nvPr/>
              </p:nvSpPr>
              <p:spPr bwMode="auto">
                <a:xfrm>
                  <a:off x="4870" y="1073"/>
                  <a:ext cx="6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56" name="Freeform 1624"/>
                <p:cNvSpPr>
                  <a:spLocks/>
                </p:cNvSpPr>
                <p:nvPr/>
              </p:nvSpPr>
              <p:spPr bwMode="auto">
                <a:xfrm>
                  <a:off x="487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57" name="Line 1625"/>
                <p:cNvSpPr>
                  <a:spLocks noChangeShapeType="1"/>
                </p:cNvSpPr>
                <p:nvPr/>
              </p:nvSpPr>
              <p:spPr bwMode="auto">
                <a:xfrm flipV="1">
                  <a:off x="487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58" name="Freeform 1626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59" name="Line 1627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0" name="Freeform 1628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1" name="Line 1629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2" name="Freeform 1630"/>
                <p:cNvSpPr>
                  <a:spLocks/>
                </p:cNvSpPr>
                <p:nvPr/>
              </p:nvSpPr>
              <p:spPr bwMode="auto">
                <a:xfrm>
                  <a:off x="4873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3" name="Line 1631"/>
                <p:cNvSpPr>
                  <a:spLocks noChangeShapeType="1"/>
                </p:cNvSpPr>
                <p:nvPr/>
              </p:nvSpPr>
              <p:spPr bwMode="auto">
                <a:xfrm flipV="1">
                  <a:off x="4873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4" name="Freeform 1632"/>
                <p:cNvSpPr>
                  <a:spLocks/>
                </p:cNvSpPr>
                <p:nvPr/>
              </p:nvSpPr>
              <p:spPr bwMode="auto">
                <a:xfrm>
                  <a:off x="487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5" name="Line 1633"/>
                <p:cNvSpPr>
                  <a:spLocks noChangeShapeType="1"/>
                </p:cNvSpPr>
                <p:nvPr/>
              </p:nvSpPr>
              <p:spPr bwMode="auto">
                <a:xfrm flipV="1">
                  <a:off x="487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6" name="Freeform 1634"/>
                <p:cNvSpPr>
                  <a:spLocks/>
                </p:cNvSpPr>
                <p:nvPr/>
              </p:nvSpPr>
              <p:spPr bwMode="auto">
                <a:xfrm>
                  <a:off x="487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7" name="Line 1635"/>
                <p:cNvSpPr>
                  <a:spLocks noChangeShapeType="1"/>
                </p:cNvSpPr>
                <p:nvPr/>
              </p:nvSpPr>
              <p:spPr bwMode="auto">
                <a:xfrm flipV="1">
                  <a:off x="487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8" name="Freeform 1636"/>
                <p:cNvSpPr>
                  <a:spLocks/>
                </p:cNvSpPr>
                <p:nvPr/>
              </p:nvSpPr>
              <p:spPr bwMode="auto">
                <a:xfrm>
                  <a:off x="487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69" name="Line 1637"/>
                <p:cNvSpPr>
                  <a:spLocks noChangeShapeType="1"/>
                </p:cNvSpPr>
                <p:nvPr/>
              </p:nvSpPr>
              <p:spPr bwMode="auto">
                <a:xfrm flipV="1">
                  <a:off x="487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70" name="Freeform 1638"/>
                <p:cNvSpPr>
                  <a:spLocks/>
                </p:cNvSpPr>
                <p:nvPr/>
              </p:nvSpPr>
              <p:spPr bwMode="auto">
                <a:xfrm>
                  <a:off x="4863" y="1111"/>
                  <a:ext cx="113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3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671" name="Picture 1639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674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672" name="Freeform 1640"/>
                <p:cNvSpPr>
                  <a:spLocks/>
                </p:cNvSpPr>
                <p:nvPr/>
              </p:nvSpPr>
              <p:spPr bwMode="auto">
                <a:xfrm>
                  <a:off x="4677" y="1108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1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73" name="Freeform 1641"/>
                <p:cNvSpPr>
                  <a:spLocks/>
                </p:cNvSpPr>
                <p:nvPr/>
              </p:nvSpPr>
              <p:spPr bwMode="auto">
                <a:xfrm>
                  <a:off x="4677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7" h="15">
                      <a:moveTo>
                        <a:pt x="52" y="0"/>
                      </a:moveTo>
                      <a:cubicBezTo>
                        <a:pt x="52" y="0"/>
                        <a:pt x="53" y="0"/>
                        <a:pt x="53" y="0"/>
                      </a:cubicBezTo>
                      <a:cubicBezTo>
                        <a:pt x="55" y="2"/>
                        <a:pt x="57" y="5"/>
                        <a:pt x="56" y="8"/>
                      </a:cubicBezTo>
                      <a:cubicBezTo>
                        <a:pt x="56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74" name="Freeform 1642"/>
                <p:cNvSpPr>
                  <a:spLocks/>
                </p:cNvSpPr>
                <p:nvPr/>
              </p:nvSpPr>
              <p:spPr bwMode="auto">
                <a:xfrm>
                  <a:off x="4674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6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75" name="Freeform 1643"/>
                <p:cNvSpPr>
                  <a:spLocks/>
                </p:cNvSpPr>
                <p:nvPr/>
              </p:nvSpPr>
              <p:spPr bwMode="auto">
                <a:xfrm>
                  <a:off x="4712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676" name="Picture 1644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636" y="1058"/>
                  <a:ext cx="118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677" name="Freeform 1645"/>
                <p:cNvSpPr>
                  <a:spLocks/>
                </p:cNvSpPr>
                <p:nvPr/>
              </p:nvSpPr>
              <p:spPr bwMode="auto">
                <a:xfrm>
                  <a:off x="4639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5" y="87"/>
                        <a:pt x="153" y="86"/>
                        <a:pt x="141" y="85"/>
                      </a:cubicBezTo>
                      <a:cubicBezTo>
                        <a:pt x="106" y="81"/>
                        <a:pt x="71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78" name="Rectangle 1646"/>
                <p:cNvSpPr>
                  <a:spLocks noChangeArrowheads="1"/>
                </p:cNvSpPr>
                <p:nvPr/>
              </p:nvSpPr>
              <p:spPr bwMode="auto">
                <a:xfrm>
                  <a:off x="4642" y="1072"/>
                  <a:ext cx="13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79" name="Rectangle 1647"/>
                <p:cNvSpPr>
                  <a:spLocks noChangeArrowheads="1"/>
                </p:cNvSpPr>
                <p:nvPr/>
              </p:nvSpPr>
              <p:spPr bwMode="auto">
                <a:xfrm>
                  <a:off x="4643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0" name="Rectangle 1648"/>
                <p:cNvSpPr>
                  <a:spLocks noChangeArrowheads="1"/>
                </p:cNvSpPr>
                <p:nvPr/>
              </p:nvSpPr>
              <p:spPr bwMode="auto">
                <a:xfrm>
                  <a:off x="4646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1" name="Freeform 1649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2" name="Line 1650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3" name="Freeform 1651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4" name="Line 1652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5" name="Freeform 1653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6" name="Line 1654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7" name="Freeform 1655"/>
                <p:cNvSpPr>
                  <a:spLocks/>
                </p:cNvSpPr>
                <p:nvPr/>
              </p:nvSpPr>
              <p:spPr bwMode="auto">
                <a:xfrm>
                  <a:off x="4648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8" name="Line 1656"/>
                <p:cNvSpPr>
                  <a:spLocks noChangeShapeType="1"/>
                </p:cNvSpPr>
                <p:nvPr/>
              </p:nvSpPr>
              <p:spPr bwMode="auto">
                <a:xfrm flipV="1">
                  <a:off x="4648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89" name="Freeform 1657"/>
                <p:cNvSpPr>
                  <a:spLocks/>
                </p:cNvSpPr>
                <p:nvPr/>
              </p:nvSpPr>
              <p:spPr bwMode="auto">
                <a:xfrm>
                  <a:off x="4649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0" name="Line 1658"/>
                <p:cNvSpPr>
                  <a:spLocks noChangeShapeType="1"/>
                </p:cNvSpPr>
                <p:nvPr/>
              </p:nvSpPr>
              <p:spPr bwMode="auto">
                <a:xfrm flipV="1">
                  <a:off x="4649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1" name="Freeform 1659"/>
                <p:cNvSpPr>
                  <a:spLocks/>
                </p:cNvSpPr>
                <p:nvPr/>
              </p:nvSpPr>
              <p:spPr bwMode="auto">
                <a:xfrm>
                  <a:off x="4648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2" name="Line 1660"/>
                <p:cNvSpPr>
                  <a:spLocks noChangeShapeType="1"/>
                </p:cNvSpPr>
                <p:nvPr/>
              </p:nvSpPr>
              <p:spPr bwMode="auto">
                <a:xfrm flipV="1">
                  <a:off x="4648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3" name="Freeform 1661"/>
                <p:cNvSpPr>
                  <a:spLocks/>
                </p:cNvSpPr>
                <p:nvPr/>
              </p:nvSpPr>
              <p:spPr bwMode="auto">
                <a:xfrm>
                  <a:off x="4649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4" name="Line 1662"/>
                <p:cNvSpPr>
                  <a:spLocks noChangeShapeType="1"/>
                </p:cNvSpPr>
                <p:nvPr/>
              </p:nvSpPr>
              <p:spPr bwMode="auto">
                <a:xfrm flipV="1">
                  <a:off x="4649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5" name="Rectangle 1663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6" name="Rectangle 1664"/>
                <p:cNvSpPr>
                  <a:spLocks noChangeArrowheads="1"/>
                </p:cNvSpPr>
                <p:nvPr/>
              </p:nvSpPr>
              <p:spPr bwMode="auto">
                <a:xfrm>
                  <a:off x="4736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7" name="Rectangle 1665"/>
                <p:cNvSpPr>
                  <a:spLocks noChangeArrowheads="1"/>
                </p:cNvSpPr>
                <p:nvPr/>
              </p:nvSpPr>
              <p:spPr bwMode="auto">
                <a:xfrm>
                  <a:off x="4740" y="1073"/>
                  <a:ext cx="4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8" name="Freeform 1666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699" name="Line 1667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0" name="Freeform 1668"/>
                <p:cNvSpPr>
                  <a:spLocks/>
                </p:cNvSpPr>
                <p:nvPr/>
              </p:nvSpPr>
              <p:spPr bwMode="auto">
                <a:xfrm>
                  <a:off x="474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1" name="Line 1669"/>
                <p:cNvSpPr>
                  <a:spLocks noChangeShapeType="1"/>
                </p:cNvSpPr>
                <p:nvPr/>
              </p:nvSpPr>
              <p:spPr bwMode="auto">
                <a:xfrm flipV="1">
                  <a:off x="474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2" name="Freeform 1670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3" name="Line 1671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4" name="Freeform 1672"/>
                <p:cNvSpPr>
                  <a:spLocks/>
                </p:cNvSpPr>
                <p:nvPr/>
              </p:nvSpPr>
              <p:spPr bwMode="auto">
                <a:xfrm>
                  <a:off x="474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5" name="Line 1673"/>
                <p:cNvSpPr>
                  <a:spLocks noChangeShapeType="1"/>
                </p:cNvSpPr>
                <p:nvPr/>
              </p:nvSpPr>
              <p:spPr bwMode="auto">
                <a:xfrm flipV="1">
                  <a:off x="474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6" name="Freeform 1674"/>
                <p:cNvSpPr>
                  <a:spLocks/>
                </p:cNvSpPr>
                <p:nvPr/>
              </p:nvSpPr>
              <p:spPr bwMode="auto">
                <a:xfrm>
                  <a:off x="4742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7" name="Line 1675"/>
                <p:cNvSpPr>
                  <a:spLocks noChangeShapeType="1"/>
                </p:cNvSpPr>
                <p:nvPr/>
              </p:nvSpPr>
              <p:spPr bwMode="auto">
                <a:xfrm flipV="1">
                  <a:off x="4742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8" name="Freeform 1676"/>
                <p:cNvSpPr>
                  <a:spLocks/>
                </p:cNvSpPr>
                <p:nvPr/>
              </p:nvSpPr>
              <p:spPr bwMode="auto">
                <a:xfrm>
                  <a:off x="474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09" name="Line 1677"/>
                <p:cNvSpPr>
                  <a:spLocks noChangeShapeType="1"/>
                </p:cNvSpPr>
                <p:nvPr/>
              </p:nvSpPr>
              <p:spPr bwMode="auto">
                <a:xfrm flipV="1">
                  <a:off x="474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10" name="Freeform 1678"/>
                <p:cNvSpPr>
                  <a:spLocks/>
                </p:cNvSpPr>
                <p:nvPr/>
              </p:nvSpPr>
              <p:spPr bwMode="auto">
                <a:xfrm>
                  <a:off x="474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11" name="Line 1679"/>
                <p:cNvSpPr>
                  <a:spLocks noChangeShapeType="1"/>
                </p:cNvSpPr>
                <p:nvPr/>
              </p:nvSpPr>
              <p:spPr bwMode="auto">
                <a:xfrm flipV="1">
                  <a:off x="474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12" name="Freeform 1680"/>
                <p:cNvSpPr>
                  <a:spLocks/>
                </p:cNvSpPr>
                <p:nvPr/>
              </p:nvSpPr>
              <p:spPr bwMode="auto">
                <a:xfrm>
                  <a:off x="4639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5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1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713" name="Picture 1681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786" y="1105"/>
                  <a:ext cx="42" cy="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714" name="Freeform 1682"/>
                <p:cNvSpPr>
                  <a:spLocks/>
                </p:cNvSpPr>
                <p:nvPr/>
              </p:nvSpPr>
              <p:spPr bwMode="auto">
                <a:xfrm>
                  <a:off x="4789" y="1108"/>
                  <a:ext cx="37" cy="39"/>
                </a:xfrm>
                <a:custGeom>
                  <a:avLst/>
                  <a:gdLst/>
                  <a:ahLst/>
                  <a:cxnLst>
                    <a:cxn ang="0">
                      <a:pos x="50" y="58"/>
                    </a:cxn>
                    <a:cxn ang="0">
                      <a:pos x="55" y="10"/>
                    </a:cxn>
                    <a:cxn ang="0">
                      <a:pos x="55" y="10"/>
                    </a:cxn>
                    <a:cxn ang="0">
                      <a:pos x="49" y="4"/>
                    </a:cxn>
                    <a:cxn ang="0">
                      <a:pos x="7" y="4"/>
                    </a:cxn>
                    <a:cxn ang="0">
                      <a:pos x="2" y="10"/>
                    </a:cxn>
                    <a:cxn ang="0">
                      <a:pos x="6" y="58"/>
                    </a:cxn>
                    <a:cxn ang="0">
                      <a:pos x="27" y="63"/>
                    </a:cxn>
                    <a:cxn ang="0">
                      <a:pos x="50" y="58"/>
                    </a:cxn>
                  </a:cxnLst>
                  <a:rect l="0" t="0" r="r" b="b"/>
                  <a:pathLst>
                    <a:path w="57" h="63">
                      <a:moveTo>
                        <a:pt x="50" y="58"/>
                      </a:moveTo>
                      <a:cubicBezTo>
                        <a:pt x="55" y="42"/>
                        <a:pt x="57" y="26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7"/>
                        <a:pt x="52" y="4"/>
                        <a:pt x="49" y="4"/>
                      </a:cubicBezTo>
                      <a:cubicBezTo>
                        <a:pt x="35" y="0"/>
                        <a:pt x="21" y="0"/>
                        <a:pt x="7" y="4"/>
                      </a:cubicBezTo>
                      <a:cubicBezTo>
                        <a:pt x="4" y="5"/>
                        <a:pt x="2" y="7"/>
                        <a:pt x="2" y="10"/>
                      </a:cubicBezTo>
                      <a:cubicBezTo>
                        <a:pt x="0" y="26"/>
                        <a:pt x="1" y="42"/>
                        <a:pt x="6" y="58"/>
                      </a:cubicBezTo>
                      <a:cubicBezTo>
                        <a:pt x="6" y="58"/>
                        <a:pt x="13" y="63"/>
                        <a:pt x="27" y="63"/>
                      </a:cubicBezTo>
                      <a:cubicBezTo>
                        <a:pt x="40" y="63"/>
                        <a:pt x="50" y="58"/>
                        <a:pt x="50" y="58"/>
                      </a:cubicBezTo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15" name="Freeform 1683"/>
                <p:cNvSpPr>
                  <a:spLocks/>
                </p:cNvSpPr>
                <p:nvPr/>
              </p:nvSpPr>
              <p:spPr bwMode="auto">
                <a:xfrm>
                  <a:off x="4789" y="1143"/>
                  <a:ext cx="36" cy="9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3" y="0"/>
                    </a:cxn>
                    <a:cxn ang="0">
                      <a:pos x="56" y="8"/>
                    </a:cxn>
                    <a:cxn ang="0">
                      <a:pos x="55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6" h="15">
                      <a:moveTo>
                        <a:pt x="52" y="0"/>
                      </a:moveTo>
                      <a:cubicBezTo>
                        <a:pt x="52" y="0"/>
                        <a:pt x="52" y="0"/>
                        <a:pt x="53" y="0"/>
                      </a:cubicBezTo>
                      <a:cubicBezTo>
                        <a:pt x="55" y="2"/>
                        <a:pt x="56" y="5"/>
                        <a:pt x="56" y="8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38" y="15"/>
                        <a:pt x="19" y="15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1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0" y="4"/>
                        <a:pt x="36" y="4"/>
                        <a:pt x="52" y="0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16" name="Freeform 1684"/>
                <p:cNvSpPr>
                  <a:spLocks/>
                </p:cNvSpPr>
                <p:nvPr/>
              </p:nvSpPr>
              <p:spPr bwMode="auto">
                <a:xfrm>
                  <a:off x="4786" y="1119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4" y="33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" h="33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6" y="12"/>
                        <a:pt x="6" y="22"/>
                        <a:pt x="6" y="32"/>
                      </a:cubicBezTo>
                      <a:cubicBezTo>
                        <a:pt x="6" y="33"/>
                        <a:pt x="5" y="33"/>
                        <a:pt x="4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0" y="33"/>
                        <a:pt x="0" y="32"/>
                      </a:cubicBezTo>
                      <a:cubicBezTo>
                        <a:pt x="0" y="22"/>
                        <a:pt x="0" y="12"/>
                        <a:pt x="0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17" name="Freeform 1685"/>
                <p:cNvSpPr>
                  <a:spLocks/>
                </p:cNvSpPr>
                <p:nvPr/>
              </p:nvSpPr>
              <p:spPr bwMode="auto">
                <a:xfrm>
                  <a:off x="4824" y="1119"/>
                  <a:ext cx="5" cy="21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5" y="0"/>
                    </a:cxn>
                    <a:cxn ang="0">
                      <a:pos x="6" y="1"/>
                    </a:cxn>
                    <a:cxn ang="0">
                      <a:pos x="6" y="32"/>
                    </a:cxn>
                    <a:cxn ang="0">
                      <a:pos x="5" y="33"/>
                    </a:cxn>
                    <a:cxn ang="0">
                      <a:pos x="2" y="33"/>
                    </a:cxn>
                    <a:cxn ang="0">
                      <a:pos x="1" y="32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7" h="33">
                      <a:moveTo>
                        <a:pt x="1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7" y="12"/>
                        <a:pt x="7" y="22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4" y="33"/>
                        <a:pt x="3" y="33"/>
                        <a:pt x="2" y="33"/>
                      </a:cubicBezTo>
                      <a:cubicBezTo>
                        <a:pt x="1" y="33"/>
                        <a:pt x="1" y="33"/>
                        <a:pt x="1" y="32"/>
                      </a:cubicBezTo>
                      <a:cubicBezTo>
                        <a:pt x="0" y="22"/>
                        <a:pt x="0" y="12"/>
                        <a:pt x="1" y="1"/>
                      </a:cubicBezTo>
                      <a:close/>
                    </a:path>
                  </a:pathLst>
                </a:custGeom>
                <a:solidFill>
                  <a:srgbClr val="996076"/>
                </a:solidFill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pic>
              <p:nvPicPr>
                <p:cNvPr id="45718" name="Picture 1686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4748" y="1058"/>
                  <a:ext cx="119" cy="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719" name="Freeform 1687"/>
                <p:cNvSpPr>
                  <a:spLocks/>
                </p:cNvSpPr>
                <p:nvPr/>
              </p:nvSpPr>
              <p:spPr bwMode="auto">
                <a:xfrm>
                  <a:off x="4751" y="1062"/>
                  <a:ext cx="112" cy="54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0" y="0"/>
                    </a:cxn>
                    <a:cxn ang="0">
                      <a:pos x="176" y="0"/>
                    </a:cxn>
                    <a:cxn ang="0">
                      <a:pos x="176" y="88"/>
                    </a:cxn>
                    <a:cxn ang="0">
                      <a:pos x="141" y="85"/>
                    </a:cxn>
                    <a:cxn ang="0">
                      <a:pos x="35" y="85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176" h="88">
                      <a:moveTo>
                        <a:pt x="0" y="8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64" y="87"/>
                        <a:pt x="153" y="86"/>
                        <a:pt x="141" y="85"/>
                      </a:cubicBezTo>
                      <a:cubicBezTo>
                        <a:pt x="106" y="81"/>
                        <a:pt x="70" y="81"/>
                        <a:pt x="35" y="85"/>
                      </a:cubicBezTo>
                      <a:cubicBezTo>
                        <a:pt x="24" y="86"/>
                        <a:pt x="12" y="87"/>
                        <a:pt x="0" y="88"/>
                      </a:cubicBezTo>
                      <a:close/>
                    </a:path>
                  </a:pathLst>
                </a:cu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0" name="Rectangle 1688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1" name="Rectangle 1689"/>
                <p:cNvSpPr>
                  <a:spLocks noChangeArrowheads="1"/>
                </p:cNvSpPr>
                <p:nvPr/>
              </p:nvSpPr>
              <p:spPr bwMode="auto">
                <a:xfrm>
                  <a:off x="4755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2" name="Rectangle 1690"/>
                <p:cNvSpPr>
                  <a:spLocks noChangeArrowheads="1"/>
                </p:cNvSpPr>
                <p:nvPr/>
              </p:nvSpPr>
              <p:spPr bwMode="auto">
                <a:xfrm>
                  <a:off x="4758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3" name="Freeform 1691"/>
                <p:cNvSpPr>
                  <a:spLocks/>
                </p:cNvSpPr>
                <p:nvPr/>
              </p:nvSpPr>
              <p:spPr bwMode="auto">
                <a:xfrm>
                  <a:off x="4760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4" name="Line 1692"/>
                <p:cNvSpPr>
                  <a:spLocks noChangeShapeType="1"/>
                </p:cNvSpPr>
                <p:nvPr/>
              </p:nvSpPr>
              <p:spPr bwMode="auto">
                <a:xfrm flipV="1">
                  <a:off x="4760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5" name="Freeform 1693"/>
                <p:cNvSpPr>
                  <a:spLocks/>
                </p:cNvSpPr>
                <p:nvPr/>
              </p:nvSpPr>
              <p:spPr bwMode="auto">
                <a:xfrm>
                  <a:off x="4762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6" name="Line 1694"/>
                <p:cNvSpPr>
                  <a:spLocks noChangeShapeType="1"/>
                </p:cNvSpPr>
                <p:nvPr/>
              </p:nvSpPr>
              <p:spPr bwMode="auto">
                <a:xfrm flipV="1">
                  <a:off x="4762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7" name="Freeform 1695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8" name="Line 1696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29" name="Freeform 1697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0" name="Line 1698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1" name="Freeform 1699"/>
                <p:cNvSpPr>
                  <a:spLocks/>
                </p:cNvSpPr>
                <p:nvPr/>
              </p:nvSpPr>
              <p:spPr bwMode="auto">
                <a:xfrm>
                  <a:off x="4761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2" name="Line 1700"/>
                <p:cNvSpPr>
                  <a:spLocks noChangeShapeType="1"/>
                </p:cNvSpPr>
                <p:nvPr/>
              </p:nvSpPr>
              <p:spPr bwMode="auto">
                <a:xfrm flipV="1">
                  <a:off x="4761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3" name="Freeform 1701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4" name="Line 1702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5" name="Freeform 1703"/>
                <p:cNvSpPr>
                  <a:spLocks/>
                </p:cNvSpPr>
                <p:nvPr/>
              </p:nvSpPr>
              <p:spPr bwMode="auto">
                <a:xfrm>
                  <a:off x="4761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6" name="Line 1704"/>
                <p:cNvSpPr>
                  <a:spLocks noChangeShapeType="1"/>
                </p:cNvSpPr>
                <p:nvPr/>
              </p:nvSpPr>
              <p:spPr bwMode="auto">
                <a:xfrm flipV="1">
                  <a:off x="4761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7" name="Rectangle 1705"/>
                <p:cNvSpPr>
                  <a:spLocks noChangeArrowheads="1"/>
                </p:cNvSpPr>
                <p:nvPr/>
              </p:nvSpPr>
              <p:spPr bwMode="auto">
                <a:xfrm>
                  <a:off x="4848" y="1072"/>
                  <a:ext cx="12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8" name="Rectangle 1706"/>
                <p:cNvSpPr>
                  <a:spLocks noChangeArrowheads="1"/>
                </p:cNvSpPr>
                <p:nvPr/>
              </p:nvSpPr>
              <p:spPr bwMode="auto">
                <a:xfrm>
                  <a:off x="4849" y="1072"/>
                  <a:ext cx="11" cy="4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39" name="Rectangle 1707"/>
                <p:cNvSpPr>
                  <a:spLocks noChangeArrowheads="1"/>
                </p:cNvSpPr>
                <p:nvPr/>
              </p:nvSpPr>
              <p:spPr bwMode="auto">
                <a:xfrm>
                  <a:off x="4851" y="1073"/>
                  <a:ext cx="5" cy="2"/>
                </a:xfrm>
                <a:prstGeom prst="rect">
                  <a:avLst/>
                </a:prstGeom>
                <a:solidFill>
                  <a:srgbClr val="5C3C15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0" name="Freeform 1708"/>
                <p:cNvSpPr>
                  <a:spLocks/>
                </p:cNvSpPr>
                <p:nvPr/>
              </p:nvSpPr>
              <p:spPr bwMode="auto">
                <a:xfrm>
                  <a:off x="4853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1" name="Line 1709"/>
                <p:cNvSpPr>
                  <a:spLocks noChangeShapeType="1"/>
                </p:cNvSpPr>
                <p:nvPr/>
              </p:nvSpPr>
              <p:spPr bwMode="auto">
                <a:xfrm flipV="1">
                  <a:off x="4853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2" name="Freeform 1710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3" name="Line 1711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4" name="Freeform 1712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5" name="Line 1713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6" name="Freeform 1714"/>
                <p:cNvSpPr>
                  <a:spLocks/>
                </p:cNvSpPr>
                <p:nvPr/>
              </p:nvSpPr>
              <p:spPr bwMode="auto">
                <a:xfrm>
                  <a:off x="4854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7" name="Line 1715"/>
                <p:cNvSpPr>
                  <a:spLocks noChangeShapeType="1"/>
                </p:cNvSpPr>
                <p:nvPr/>
              </p:nvSpPr>
              <p:spPr bwMode="auto">
                <a:xfrm flipV="1">
                  <a:off x="4854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8" name="Freeform 1716"/>
                <p:cNvSpPr>
                  <a:spLocks/>
                </p:cNvSpPr>
                <p:nvPr/>
              </p:nvSpPr>
              <p:spPr bwMode="auto">
                <a:xfrm>
                  <a:off x="4855" y="107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49" name="Line 1717"/>
                <p:cNvSpPr>
                  <a:spLocks noChangeShapeType="1"/>
                </p:cNvSpPr>
                <p:nvPr/>
              </p:nvSpPr>
              <p:spPr bwMode="auto">
                <a:xfrm flipV="1">
                  <a:off x="4855" y="1074"/>
                  <a:ext cx="1" cy="1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50" name="Freeform 1718"/>
                <p:cNvSpPr>
                  <a:spLocks/>
                </p:cNvSpPr>
                <p:nvPr/>
              </p:nvSpPr>
              <p:spPr bwMode="auto">
                <a:xfrm>
                  <a:off x="4854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51" name="Line 1719"/>
                <p:cNvSpPr>
                  <a:spLocks noChangeShapeType="1"/>
                </p:cNvSpPr>
                <p:nvPr/>
              </p:nvSpPr>
              <p:spPr bwMode="auto">
                <a:xfrm flipV="1">
                  <a:off x="4854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52" name="Freeform 1720"/>
                <p:cNvSpPr>
                  <a:spLocks/>
                </p:cNvSpPr>
                <p:nvPr/>
              </p:nvSpPr>
              <p:spPr bwMode="auto">
                <a:xfrm>
                  <a:off x="4855" y="107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C3C1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53" name="Line 1721"/>
                <p:cNvSpPr>
                  <a:spLocks noChangeShapeType="1"/>
                </p:cNvSpPr>
                <p:nvPr/>
              </p:nvSpPr>
              <p:spPr bwMode="auto">
                <a:xfrm flipV="1">
                  <a:off x="4855" y="1073"/>
                  <a:ext cx="1" cy="2"/>
                </a:xfrm>
                <a:prstGeom prst="line">
                  <a:avLst/>
                </a:prstGeom>
                <a:noFill/>
                <a:ln w="1588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54" name="Freeform 1722"/>
                <p:cNvSpPr>
                  <a:spLocks/>
                </p:cNvSpPr>
                <p:nvPr/>
              </p:nvSpPr>
              <p:spPr bwMode="auto">
                <a:xfrm>
                  <a:off x="4751" y="1111"/>
                  <a:ext cx="112" cy="4"/>
                </a:xfrm>
                <a:custGeom>
                  <a:avLst/>
                  <a:gdLst/>
                  <a:ahLst/>
                  <a:cxnLst>
                    <a:cxn ang="0">
                      <a:pos x="176" y="6"/>
                    </a:cxn>
                    <a:cxn ang="0">
                      <a:pos x="141" y="3"/>
                    </a:cxn>
                    <a:cxn ang="0">
                      <a:pos x="141" y="3"/>
                    </a:cxn>
                    <a:cxn ang="0">
                      <a:pos x="35" y="3"/>
                    </a:cxn>
                    <a:cxn ang="0">
                      <a:pos x="35" y="3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76" h="6">
                      <a:moveTo>
                        <a:pt x="176" y="6"/>
                      </a:moveTo>
                      <a:cubicBezTo>
                        <a:pt x="164" y="5"/>
                        <a:pt x="153" y="4"/>
                        <a:pt x="141" y="3"/>
                      </a:cubicBezTo>
                      <a:cubicBezTo>
                        <a:pt x="141" y="3"/>
                        <a:pt x="141" y="3"/>
                        <a:pt x="141" y="3"/>
                      </a:cubicBezTo>
                      <a:cubicBezTo>
                        <a:pt x="106" y="0"/>
                        <a:pt x="70" y="0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4" y="4"/>
                        <a:pt x="12" y="5"/>
                        <a:pt x="0" y="6"/>
                      </a:cubicBezTo>
                    </a:path>
                  </a:pathLst>
                </a:custGeom>
                <a:noFill/>
                <a:ln w="158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5755" name="Rectangle 1723"/>
                <p:cNvSpPr>
                  <a:spLocks noChangeArrowheads="1"/>
                </p:cNvSpPr>
                <p:nvPr/>
              </p:nvSpPr>
              <p:spPr bwMode="auto">
                <a:xfrm>
                  <a:off x="4563" y="1060"/>
                  <a:ext cx="477" cy="380"/>
                </a:xfrm>
                <a:prstGeom prst="rect">
                  <a:avLst/>
                </a:prstGeom>
                <a:noFill/>
                <a:ln w="7938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45756" name="Group 1724"/>
                <p:cNvGrpSpPr>
                  <a:grpSpLocks/>
                </p:cNvGrpSpPr>
                <p:nvPr/>
              </p:nvGrpSpPr>
              <p:grpSpPr bwMode="auto">
                <a:xfrm>
                  <a:off x="4577" y="1200"/>
                  <a:ext cx="298" cy="181"/>
                  <a:chOff x="4629" y="1287"/>
                  <a:chExt cx="298" cy="181"/>
                </a:xfrm>
              </p:grpSpPr>
              <p:sp>
                <p:nvSpPr>
                  <p:cNvPr id="45757" name="Freeform 1725"/>
                  <p:cNvSpPr>
                    <a:spLocks/>
                  </p:cNvSpPr>
                  <p:nvPr/>
                </p:nvSpPr>
                <p:spPr bwMode="auto">
                  <a:xfrm>
                    <a:off x="4883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9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10"/>
                          <a:pt x="6" y="9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1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58" name="Freeform 1726"/>
                  <p:cNvSpPr>
                    <a:spLocks/>
                  </p:cNvSpPr>
                  <p:nvPr/>
                </p:nvSpPr>
                <p:spPr bwMode="auto">
                  <a:xfrm>
                    <a:off x="4883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1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1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1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759" name="Picture 1727"/>
                  <p:cNvPicPr>
                    <a:picLocks noChangeAspect="1" noChangeArrowheads="1"/>
                  </p:cNvPicPr>
                  <p:nvPr/>
                </p:nvPicPr>
                <p:blipFill>
                  <a:blip r:embed="rId19"/>
                  <a:srcRect/>
                  <a:stretch>
                    <a:fillRect/>
                  </a:stretch>
                </p:blipFill>
                <p:spPr bwMode="auto">
                  <a:xfrm>
                    <a:off x="4874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760" name="Freeform 1728"/>
                  <p:cNvSpPr>
                    <a:spLocks/>
                  </p:cNvSpPr>
                  <p:nvPr/>
                </p:nvSpPr>
                <p:spPr bwMode="auto">
                  <a:xfrm>
                    <a:off x="4878" y="1302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3"/>
                      </a:cxn>
                      <a:cxn ang="0">
                        <a:pos x="63" y="8"/>
                      </a:cxn>
                      <a:cxn ang="0">
                        <a:pos x="68" y="30"/>
                      </a:cxn>
                      <a:cxn ang="0">
                        <a:pos x="63" y="55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1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3"/>
                        </a:cubicBezTo>
                        <a:cubicBezTo>
                          <a:pt x="29" y="0"/>
                          <a:pt x="46" y="2"/>
                          <a:pt x="63" y="8"/>
                        </a:cubicBezTo>
                        <a:cubicBezTo>
                          <a:pt x="63" y="8"/>
                          <a:pt x="68" y="15"/>
                          <a:pt x="68" y="30"/>
                        </a:cubicBezTo>
                        <a:cubicBezTo>
                          <a:pt x="68" y="45"/>
                          <a:pt x="63" y="55"/>
                          <a:pt x="63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61" name="Freeform 1729"/>
                  <p:cNvSpPr>
                    <a:spLocks/>
                  </p:cNvSpPr>
                  <p:nvPr/>
                </p:nvSpPr>
                <p:spPr bwMode="auto">
                  <a:xfrm>
                    <a:off x="4917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0" y="57"/>
                      </a:cxn>
                      <a:cxn ang="0">
                        <a:pos x="8" y="60"/>
                      </a:cxn>
                      <a:cxn ang="0">
                        <a:pos x="9" y="59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16" h="61">
                        <a:moveTo>
                          <a:pt x="0" y="56"/>
                        </a:moveTo>
                        <a:cubicBezTo>
                          <a:pt x="0" y="56"/>
                          <a:pt x="0" y="57"/>
                          <a:pt x="0" y="57"/>
                        </a:cubicBezTo>
                        <a:cubicBezTo>
                          <a:pt x="2" y="60"/>
                          <a:pt x="5" y="61"/>
                          <a:pt x="8" y="60"/>
                        </a:cubicBezTo>
                        <a:cubicBezTo>
                          <a:pt x="9" y="60"/>
                          <a:pt x="9" y="60"/>
                          <a:pt x="9" y="59"/>
                        </a:cubicBezTo>
                        <a:cubicBezTo>
                          <a:pt x="16" y="41"/>
                          <a:pt x="16" y="20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4" y="21"/>
                          <a:pt x="4" y="39"/>
                          <a:pt x="0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62" name="Freeform 1730"/>
                  <p:cNvSpPr>
                    <a:spLocks/>
                  </p:cNvSpPr>
                  <p:nvPr/>
                </p:nvSpPr>
                <p:spPr bwMode="auto">
                  <a:xfrm>
                    <a:off x="4891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63" name="Freeform 1731"/>
                  <p:cNvSpPr>
                    <a:spLocks/>
                  </p:cNvSpPr>
                  <p:nvPr/>
                </p:nvSpPr>
                <p:spPr bwMode="auto">
                  <a:xfrm>
                    <a:off x="4891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1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2"/>
                          <a:pt x="36" y="1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64" name="Freeform 1732"/>
                  <p:cNvSpPr>
                    <a:spLocks/>
                  </p:cNvSpPr>
                  <p:nvPr/>
                </p:nvSpPr>
                <p:spPr bwMode="auto">
                  <a:xfrm>
                    <a:off x="4760" y="133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9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10"/>
                          <a:pt x="53" y="9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1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65" name="Freeform 1733"/>
                  <p:cNvSpPr>
                    <a:spLocks/>
                  </p:cNvSpPr>
                  <p:nvPr/>
                </p:nvSpPr>
                <p:spPr bwMode="auto">
                  <a:xfrm>
                    <a:off x="4760" y="1300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1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766" name="Picture 1734"/>
                  <p:cNvPicPr>
                    <a:picLocks noChangeAspect="1" noChangeArrowheads="1"/>
                  </p:cNvPicPr>
                  <p:nvPr/>
                </p:nvPicPr>
                <p:blipFill>
                  <a:blip r:embed="rId20"/>
                  <a:srcRect/>
                  <a:stretch>
                    <a:fillRect/>
                  </a:stretch>
                </p:blipFill>
                <p:spPr bwMode="auto">
                  <a:xfrm>
                    <a:off x="4756" y="1299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767" name="Freeform 1735"/>
                  <p:cNvSpPr>
                    <a:spLocks/>
                  </p:cNvSpPr>
                  <p:nvPr/>
                </p:nvSpPr>
                <p:spPr bwMode="auto">
                  <a:xfrm>
                    <a:off x="4759" y="1302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3"/>
                      </a:cxn>
                      <a:cxn ang="0">
                        <a:pos x="6" y="8"/>
                      </a:cxn>
                      <a:cxn ang="0">
                        <a:pos x="0" y="30"/>
                      </a:cxn>
                      <a:cxn ang="0">
                        <a:pos x="6" y="55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1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3"/>
                        </a:cubicBezTo>
                        <a:cubicBezTo>
                          <a:pt x="40" y="0"/>
                          <a:pt x="22" y="2"/>
                          <a:pt x="6" y="8"/>
                        </a:cubicBezTo>
                        <a:cubicBezTo>
                          <a:pt x="6" y="8"/>
                          <a:pt x="0" y="15"/>
                          <a:pt x="0" y="30"/>
                        </a:cubicBezTo>
                        <a:cubicBezTo>
                          <a:pt x="0" y="45"/>
                          <a:pt x="6" y="55"/>
                          <a:pt x="6" y="55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68" name="Freeform 1736"/>
                  <p:cNvSpPr>
                    <a:spLocks/>
                  </p:cNvSpPr>
                  <p:nvPr/>
                </p:nvSpPr>
                <p:spPr bwMode="auto">
                  <a:xfrm>
                    <a:off x="4754" y="1302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6"/>
                      </a:cxn>
                      <a:cxn ang="0">
                        <a:pos x="15" y="57"/>
                      </a:cxn>
                      <a:cxn ang="0">
                        <a:pos x="7" y="60"/>
                      </a:cxn>
                      <a:cxn ang="0">
                        <a:pos x="6" y="59"/>
                      </a:cxn>
                      <a:cxn ang="0">
                        <a:pos x="6" y="1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6"/>
                      </a:cxn>
                    </a:cxnLst>
                    <a:rect l="0" t="0" r="r" b="b"/>
                    <a:pathLst>
                      <a:path w="16" h="61">
                        <a:moveTo>
                          <a:pt x="15" y="56"/>
                        </a:moveTo>
                        <a:cubicBezTo>
                          <a:pt x="16" y="56"/>
                          <a:pt x="15" y="57"/>
                          <a:pt x="15" y="57"/>
                        </a:cubicBezTo>
                        <a:cubicBezTo>
                          <a:pt x="14" y="60"/>
                          <a:pt x="10" y="61"/>
                          <a:pt x="7" y="60"/>
                        </a:cubicBezTo>
                        <a:cubicBezTo>
                          <a:pt x="7" y="60"/>
                          <a:pt x="7" y="60"/>
                          <a:pt x="6" y="59"/>
                        </a:cubicBezTo>
                        <a:cubicBezTo>
                          <a:pt x="0" y="41"/>
                          <a:pt x="0" y="20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4"/>
                          <a:pt x="16" y="4"/>
                          <a:pt x="15" y="5"/>
                        </a:cubicBezTo>
                        <a:cubicBezTo>
                          <a:pt x="11" y="21"/>
                          <a:pt x="11" y="39"/>
                          <a:pt x="15" y="56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69" name="Freeform 1737"/>
                  <p:cNvSpPr>
                    <a:spLocks/>
                  </p:cNvSpPr>
                  <p:nvPr/>
                </p:nvSpPr>
                <p:spPr bwMode="auto">
                  <a:xfrm>
                    <a:off x="4767" y="129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70" name="Freeform 1738"/>
                  <p:cNvSpPr>
                    <a:spLocks/>
                  </p:cNvSpPr>
                  <p:nvPr/>
                </p:nvSpPr>
                <p:spPr bwMode="auto">
                  <a:xfrm>
                    <a:off x="4767" y="1339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1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1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1"/>
                        </a:cubicBezTo>
                        <a:cubicBezTo>
                          <a:pt x="36" y="2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71" name="Freeform 1739"/>
                  <p:cNvSpPr>
                    <a:spLocks/>
                  </p:cNvSpPr>
                  <p:nvPr/>
                </p:nvSpPr>
                <p:spPr bwMode="auto">
                  <a:xfrm>
                    <a:off x="4883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1"/>
                      </a:cxn>
                      <a:cxn ang="0">
                        <a:pos x="13" y="11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1"/>
                          <a:pt x="49" y="11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72" name="Freeform 1740"/>
                  <p:cNvSpPr>
                    <a:spLocks/>
                  </p:cNvSpPr>
                  <p:nvPr/>
                </p:nvSpPr>
                <p:spPr bwMode="auto">
                  <a:xfrm>
                    <a:off x="4883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3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3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773" name="Picture 1741"/>
                  <p:cNvPicPr>
                    <a:picLocks noChangeAspect="1" noChangeArrowheads="1"/>
                  </p:cNvPicPr>
                  <p:nvPr/>
                </p:nvPicPr>
                <p:blipFill>
                  <a:blip r:embed="rId21"/>
                  <a:srcRect/>
                  <a:stretch>
                    <a:fillRect/>
                  </a:stretch>
                </p:blipFill>
                <p:spPr bwMode="auto">
                  <a:xfrm>
                    <a:off x="4874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774" name="Freeform 1742"/>
                  <p:cNvSpPr>
                    <a:spLocks/>
                  </p:cNvSpPr>
                  <p:nvPr/>
                </p:nvSpPr>
                <p:spPr bwMode="auto">
                  <a:xfrm>
                    <a:off x="4878" y="1359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9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60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9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75" name="Freeform 1743"/>
                  <p:cNvSpPr>
                    <a:spLocks/>
                  </p:cNvSpPr>
                  <p:nvPr/>
                </p:nvSpPr>
                <p:spPr bwMode="auto">
                  <a:xfrm>
                    <a:off x="4917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2" y="61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2"/>
                          <a:pt x="8" y="1"/>
                        </a:cubicBezTo>
                        <a:cubicBezTo>
                          <a:pt x="5" y="0"/>
                          <a:pt x="2" y="2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76" name="Freeform 1744"/>
                  <p:cNvSpPr>
                    <a:spLocks/>
                  </p:cNvSpPr>
                  <p:nvPr/>
                </p:nvSpPr>
                <p:spPr bwMode="auto">
                  <a:xfrm>
                    <a:off x="4891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77" name="Freeform 1745"/>
                  <p:cNvSpPr>
                    <a:spLocks/>
                  </p:cNvSpPr>
                  <p:nvPr/>
                </p:nvSpPr>
                <p:spPr bwMode="auto">
                  <a:xfrm>
                    <a:off x="4891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7"/>
                      </a:cxn>
                      <a:cxn ang="0">
                        <a:pos x="35" y="7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7"/>
                          <a:pt x="1" y="7"/>
                        </a:cubicBezTo>
                        <a:cubicBezTo>
                          <a:pt x="12" y="7"/>
                          <a:pt x="23" y="7"/>
                          <a:pt x="35" y="7"/>
                        </a:cubicBezTo>
                        <a:cubicBezTo>
                          <a:pt x="35" y="7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2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78" name="Freeform 1746"/>
                  <p:cNvSpPr>
                    <a:spLocks/>
                  </p:cNvSpPr>
                  <p:nvPr/>
                </p:nvSpPr>
                <p:spPr bwMode="auto">
                  <a:xfrm>
                    <a:off x="4760" y="1391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1"/>
                      </a:cxn>
                      <a:cxn ang="0">
                        <a:pos x="47" y="11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1"/>
                          <a:pt x="11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79" name="Freeform 1747"/>
                  <p:cNvSpPr>
                    <a:spLocks/>
                  </p:cNvSpPr>
                  <p:nvPr/>
                </p:nvSpPr>
                <p:spPr bwMode="auto">
                  <a:xfrm>
                    <a:off x="4760" y="1357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3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3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3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780" name="Picture 1748"/>
                  <p:cNvPicPr>
                    <a:picLocks noChangeAspect="1" noChangeArrowheads="1"/>
                  </p:cNvPicPr>
                  <p:nvPr/>
                </p:nvPicPr>
                <p:blipFill>
                  <a:blip r:embed="rId22"/>
                  <a:srcRect/>
                  <a:stretch>
                    <a:fillRect/>
                  </a:stretch>
                </p:blipFill>
                <p:spPr bwMode="auto">
                  <a:xfrm>
                    <a:off x="4756" y="1356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781" name="Freeform 1749"/>
                  <p:cNvSpPr>
                    <a:spLocks/>
                  </p:cNvSpPr>
                  <p:nvPr/>
                </p:nvSpPr>
                <p:spPr bwMode="auto">
                  <a:xfrm>
                    <a:off x="4759" y="1359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9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60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9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82" name="Freeform 1750"/>
                  <p:cNvSpPr>
                    <a:spLocks/>
                  </p:cNvSpPr>
                  <p:nvPr/>
                </p:nvSpPr>
                <p:spPr bwMode="auto">
                  <a:xfrm>
                    <a:off x="4754" y="1359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8"/>
                          <a:pt x="15" y="58"/>
                        </a:cubicBezTo>
                        <a:cubicBezTo>
                          <a:pt x="14" y="61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2"/>
                          <a:pt x="7" y="1"/>
                        </a:cubicBezTo>
                        <a:cubicBezTo>
                          <a:pt x="10" y="0"/>
                          <a:pt x="14" y="2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83" name="Freeform 1751"/>
                  <p:cNvSpPr>
                    <a:spLocks/>
                  </p:cNvSpPr>
                  <p:nvPr/>
                </p:nvSpPr>
                <p:spPr bwMode="auto">
                  <a:xfrm>
                    <a:off x="4767" y="135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84" name="Freeform 1752"/>
                  <p:cNvSpPr>
                    <a:spLocks/>
                  </p:cNvSpPr>
                  <p:nvPr/>
                </p:nvSpPr>
                <p:spPr bwMode="auto">
                  <a:xfrm>
                    <a:off x="4767" y="1396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7"/>
                      </a:cxn>
                      <a:cxn ang="0">
                        <a:pos x="1" y="7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2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23" y="7"/>
                          <a:pt x="12" y="7"/>
                          <a:pt x="1" y="7"/>
                        </a:cubicBezTo>
                        <a:cubicBezTo>
                          <a:pt x="0" y="7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85" name="Freeform 1753"/>
                  <p:cNvSpPr>
                    <a:spLocks/>
                  </p:cNvSpPr>
                  <p:nvPr/>
                </p:nvSpPr>
                <p:spPr bwMode="auto">
                  <a:xfrm>
                    <a:off x="4883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6"/>
                      </a:cxn>
                      <a:cxn ang="0">
                        <a:pos x="49" y="10"/>
                      </a:cxn>
                      <a:cxn ang="0">
                        <a:pos x="13" y="10"/>
                      </a:cxn>
                      <a:cxn ang="0">
                        <a:pos x="6" y="8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13" y="13"/>
                      </a:cxn>
                      <a:cxn ang="0">
                        <a:pos x="49" y="13"/>
                      </a:cxn>
                      <a:cxn ang="0">
                        <a:pos x="57" y="8"/>
                      </a:cxn>
                      <a:cxn ang="0">
                        <a:pos x="60" y="1"/>
                      </a:cxn>
                      <a:cxn ang="0">
                        <a:pos x="57" y="0"/>
                      </a:cxn>
                      <a:cxn ang="0">
                        <a:pos x="55" y="6"/>
                      </a:cxn>
                    </a:cxnLst>
                    <a:rect l="0" t="0" r="r" b="b"/>
                    <a:pathLst>
                      <a:path w="60" h="13">
                        <a:moveTo>
                          <a:pt x="55" y="6"/>
                        </a:moveTo>
                        <a:cubicBezTo>
                          <a:pt x="54" y="8"/>
                          <a:pt x="51" y="10"/>
                          <a:pt x="49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1" y="10"/>
                          <a:pt x="8" y="9"/>
                          <a:pt x="6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4" y="10"/>
                          <a:pt x="8" y="12"/>
                          <a:pt x="13" y="13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2" y="13"/>
                          <a:pt x="55" y="10"/>
                          <a:pt x="57" y="8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5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86" name="Freeform 1754"/>
                  <p:cNvSpPr>
                    <a:spLocks/>
                  </p:cNvSpPr>
                  <p:nvPr/>
                </p:nvSpPr>
                <p:spPr bwMode="auto">
                  <a:xfrm>
                    <a:off x="4883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5" y="7"/>
                      </a:cxn>
                      <a:cxn ang="0">
                        <a:pos x="49" y="2"/>
                      </a:cxn>
                      <a:cxn ang="0">
                        <a:pos x="13" y="3"/>
                      </a:cxn>
                      <a:cxn ang="0">
                        <a:pos x="6" y="5"/>
                      </a:cxn>
                      <a:cxn ang="0">
                        <a:pos x="2" y="12"/>
                      </a:cxn>
                      <a:cxn ang="0">
                        <a:pos x="0" y="12"/>
                      </a:cxn>
                      <a:cxn ang="0">
                        <a:pos x="0" y="6"/>
                      </a:cxn>
                      <a:cxn ang="0">
                        <a:pos x="13" y="0"/>
                      </a:cxn>
                      <a:cxn ang="0">
                        <a:pos x="49" y="0"/>
                      </a:cxn>
                      <a:cxn ang="0">
                        <a:pos x="57" y="5"/>
                      </a:cxn>
                      <a:cxn ang="0">
                        <a:pos x="60" y="12"/>
                      </a:cxn>
                      <a:cxn ang="0">
                        <a:pos x="57" y="13"/>
                      </a:cxn>
                      <a:cxn ang="0">
                        <a:pos x="55" y="7"/>
                      </a:cxn>
                    </a:cxnLst>
                    <a:rect l="0" t="0" r="r" b="b"/>
                    <a:pathLst>
                      <a:path w="60" h="13">
                        <a:moveTo>
                          <a:pt x="55" y="7"/>
                        </a:moveTo>
                        <a:cubicBezTo>
                          <a:pt x="54" y="5"/>
                          <a:pt x="51" y="3"/>
                          <a:pt x="49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3"/>
                          <a:pt x="8" y="4"/>
                          <a:pt x="6" y="5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4" y="3"/>
                          <a:pt x="8" y="1"/>
                          <a:pt x="13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2" y="0"/>
                          <a:pt x="55" y="3"/>
                          <a:pt x="57" y="5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7" y="13"/>
                          <a:pt x="57" y="13"/>
                          <a:pt x="57" y="13"/>
                        </a:cubicBezTo>
                        <a:lnTo>
                          <a:pt x="5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787" name="Picture 1755"/>
                  <p:cNvPicPr>
                    <a:picLocks noChangeAspect="1" noChangeArrowheads="1"/>
                  </p:cNvPicPr>
                  <p:nvPr/>
                </p:nvPicPr>
                <p:blipFill>
                  <a:blip r:embed="rId23"/>
                  <a:srcRect/>
                  <a:stretch>
                    <a:fillRect/>
                  </a:stretch>
                </p:blipFill>
                <p:spPr bwMode="auto">
                  <a:xfrm>
                    <a:off x="4874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788" name="Freeform 1756"/>
                  <p:cNvSpPr>
                    <a:spLocks/>
                  </p:cNvSpPr>
                  <p:nvPr/>
                </p:nvSpPr>
                <p:spPr bwMode="auto">
                  <a:xfrm>
                    <a:off x="4878" y="1416"/>
                    <a:ext cx="43" cy="38"/>
                  </a:xfrm>
                  <a:custGeom>
                    <a:avLst/>
                    <a:gdLst/>
                    <a:ahLst/>
                    <a:cxnLst>
                      <a:cxn ang="0">
                        <a:pos x="63" y="55"/>
                      </a:cxn>
                      <a:cxn ang="0">
                        <a:pos x="11" y="60"/>
                      </a:cxn>
                      <a:cxn ang="0">
                        <a:pos x="11" y="60"/>
                      </a:cxn>
                      <a:cxn ang="0">
                        <a:pos x="4" y="54"/>
                      </a:cxn>
                      <a:cxn ang="0">
                        <a:pos x="4" y="8"/>
                      </a:cxn>
                      <a:cxn ang="0">
                        <a:pos x="11" y="2"/>
                      </a:cxn>
                      <a:cxn ang="0">
                        <a:pos x="63" y="7"/>
                      </a:cxn>
                      <a:cxn ang="0">
                        <a:pos x="68" y="30"/>
                      </a:cxn>
                      <a:cxn ang="0">
                        <a:pos x="63" y="54"/>
                      </a:cxn>
                    </a:cxnLst>
                    <a:rect l="0" t="0" r="r" b="b"/>
                    <a:pathLst>
                      <a:path w="68" h="62">
                        <a:moveTo>
                          <a:pt x="63" y="55"/>
                        </a:moveTo>
                        <a:cubicBezTo>
                          <a:pt x="46" y="60"/>
                          <a:pt x="29" y="62"/>
                          <a:pt x="11" y="60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8" y="59"/>
                          <a:pt x="5" y="57"/>
                          <a:pt x="4" y="54"/>
                        </a:cubicBezTo>
                        <a:cubicBezTo>
                          <a:pt x="0" y="39"/>
                          <a:pt x="0" y="23"/>
                          <a:pt x="4" y="8"/>
                        </a:cubicBezTo>
                        <a:cubicBezTo>
                          <a:pt x="5" y="5"/>
                          <a:pt x="8" y="3"/>
                          <a:pt x="11" y="2"/>
                        </a:cubicBezTo>
                        <a:cubicBezTo>
                          <a:pt x="29" y="0"/>
                          <a:pt x="46" y="2"/>
                          <a:pt x="63" y="7"/>
                        </a:cubicBezTo>
                        <a:cubicBezTo>
                          <a:pt x="63" y="7"/>
                          <a:pt x="68" y="15"/>
                          <a:pt x="68" y="30"/>
                        </a:cubicBezTo>
                        <a:cubicBezTo>
                          <a:pt x="68" y="44"/>
                          <a:pt x="63" y="54"/>
                          <a:pt x="63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89" name="Freeform 1757"/>
                  <p:cNvSpPr>
                    <a:spLocks/>
                  </p:cNvSpPr>
                  <p:nvPr/>
                </p:nvSpPr>
                <p:spPr bwMode="auto">
                  <a:xfrm>
                    <a:off x="4917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0" y="58"/>
                      </a:cxn>
                      <a:cxn ang="0">
                        <a:pos x="8" y="61"/>
                      </a:cxn>
                      <a:cxn ang="0">
                        <a:pos x="9" y="60"/>
                      </a:cxn>
                      <a:cxn ang="0">
                        <a:pos x="9" y="2"/>
                      </a:cxn>
                      <a:cxn ang="0">
                        <a:pos x="8" y="1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0" y="57"/>
                      </a:cxn>
                    </a:cxnLst>
                    <a:rect l="0" t="0" r="r" b="b"/>
                    <a:pathLst>
                      <a:path w="16" h="62">
                        <a:moveTo>
                          <a:pt x="0" y="57"/>
                        </a:moveTo>
                        <a:cubicBezTo>
                          <a:pt x="0" y="57"/>
                          <a:pt x="0" y="57"/>
                          <a:pt x="0" y="58"/>
                        </a:cubicBezTo>
                        <a:cubicBezTo>
                          <a:pt x="2" y="60"/>
                          <a:pt x="5" y="62"/>
                          <a:pt x="8" y="61"/>
                        </a:cubicBezTo>
                        <a:cubicBezTo>
                          <a:pt x="9" y="61"/>
                          <a:pt x="9" y="60"/>
                          <a:pt x="9" y="60"/>
                        </a:cubicBezTo>
                        <a:cubicBezTo>
                          <a:pt x="16" y="41"/>
                          <a:pt x="16" y="21"/>
                          <a:pt x="9" y="2"/>
                        </a:cubicBezTo>
                        <a:cubicBezTo>
                          <a:pt x="9" y="2"/>
                          <a:pt x="9" y="1"/>
                          <a:pt x="8" y="1"/>
                        </a:cubicBezTo>
                        <a:cubicBezTo>
                          <a:pt x="5" y="0"/>
                          <a:pt x="2" y="1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4" y="22"/>
                          <a:pt x="4" y="4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90" name="Freeform 1758"/>
                  <p:cNvSpPr>
                    <a:spLocks/>
                  </p:cNvSpPr>
                  <p:nvPr/>
                </p:nvSpPr>
                <p:spPr bwMode="auto">
                  <a:xfrm>
                    <a:off x="4891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36" h="7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5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0"/>
                          <a:pt x="35" y="0"/>
                        </a:cubicBezTo>
                        <a:cubicBezTo>
                          <a:pt x="23" y="0"/>
                          <a:pt x="12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91" name="Freeform 1759"/>
                  <p:cNvSpPr>
                    <a:spLocks/>
                  </p:cNvSpPr>
                  <p:nvPr/>
                </p:nvSpPr>
                <p:spPr bwMode="auto">
                  <a:xfrm>
                    <a:off x="4891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2"/>
                      </a:cxn>
                      <a:cxn ang="0">
                        <a:pos x="0" y="5"/>
                      </a:cxn>
                      <a:cxn ang="0">
                        <a:pos x="1" y="6"/>
                      </a:cxn>
                      <a:cxn ang="0">
                        <a:pos x="35" y="6"/>
                      </a:cxn>
                      <a:cxn ang="0">
                        <a:pos x="36" y="5"/>
                      </a:cxn>
                      <a:cxn ang="0">
                        <a:pos x="36" y="2"/>
                      </a:cxn>
                      <a:cxn ang="0">
                        <a:pos x="35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6" h="7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1" y="6"/>
                          <a:pt x="1" y="6"/>
                        </a:cubicBezTo>
                        <a:cubicBezTo>
                          <a:pt x="12" y="7"/>
                          <a:pt x="23" y="7"/>
                          <a:pt x="35" y="6"/>
                        </a:cubicBezTo>
                        <a:cubicBezTo>
                          <a:pt x="35" y="6"/>
                          <a:pt x="36" y="6"/>
                          <a:pt x="36" y="5"/>
                        </a:cubicBezTo>
                        <a:cubicBezTo>
                          <a:pt x="36" y="4"/>
                          <a:pt x="36" y="3"/>
                          <a:pt x="36" y="2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23" y="0"/>
                          <a:pt x="12" y="0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92" name="Freeform 1760"/>
                  <p:cNvSpPr>
                    <a:spLocks/>
                  </p:cNvSpPr>
                  <p:nvPr/>
                </p:nvSpPr>
                <p:spPr bwMode="auto">
                  <a:xfrm>
                    <a:off x="4760" y="1448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11" y="10"/>
                      </a:cxn>
                      <a:cxn ang="0">
                        <a:pos x="47" y="10"/>
                      </a:cxn>
                      <a:cxn ang="0">
                        <a:pos x="53" y="8"/>
                      </a:cxn>
                      <a:cxn ang="0">
                        <a:pos x="57" y="1"/>
                      </a:cxn>
                      <a:cxn ang="0">
                        <a:pos x="60" y="1"/>
                      </a:cxn>
                      <a:cxn ang="0">
                        <a:pos x="59" y="7"/>
                      </a:cxn>
                      <a:cxn ang="0">
                        <a:pos x="47" y="13"/>
                      </a:cxn>
                      <a:cxn ang="0">
                        <a:pos x="10" y="13"/>
                      </a:cxn>
                      <a:cxn ang="0">
                        <a:pos x="3" y="8"/>
                      </a:cxn>
                      <a:cxn ang="0">
                        <a:pos x="0" y="1"/>
                      </a:cxn>
                      <a:cxn ang="0">
                        <a:pos x="3" y="0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60" h="13">
                        <a:moveTo>
                          <a:pt x="5" y="6"/>
                        </a:moveTo>
                        <a:cubicBezTo>
                          <a:pt x="6" y="8"/>
                          <a:pt x="8" y="10"/>
                          <a:pt x="11" y="10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9" y="10"/>
                          <a:pt x="51" y="9"/>
                          <a:pt x="53" y="8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7"/>
                          <a:pt x="59" y="7"/>
                          <a:pt x="59" y="7"/>
                        </a:cubicBezTo>
                        <a:cubicBezTo>
                          <a:pt x="56" y="10"/>
                          <a:pt x="51" y="12"/>
                          <a:pt x="47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7" y="13"/>
                          <a:pt x="5" y="10"/>
                          <a:pt x="3" y="8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lnTo>
                          <a:pt x="5" y="6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93" name="Freeform 1761"/>
                  <p:cNvSpPr>
                    <a:spLocks/>
                  </p:cNvSpPr>
                  <p:nvPr/>
                </p:nvSpPr>
                <p:spPr bwMode="auto">
                  <a:xfrm>
                    <a:off x="4760" y="1414"/>
                    <a:ext cx="38" cy="8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11" y="2"/>
                      </a:cxn>
                      <a:cxn ang="0">
                        <a:pos x="47" y="3"/>
                      </a:cxn>
                      <a:cxn ang="0">
                        <a:pos x="53" y="5"/>
                      </a:cxn>
                      <a:cxn ang="0">
                        <a:pos x="57" y="12"/>
                      </a:cxn>
                      <a:cxn ang="0">
                        <a:pos x="60" y="12"/>
                      </a:cxn>
                      <a:cxn ang="0">
                        <a:pos x="59" y="6"/>
                      </a:cxn>
                      <a:cxn ang="0">
                        <a:pos x="47" y="0"/>
                      </a:cxn>
                      <a:cxn ang="0">
                        <a:pos x="10" y="0"/>
                      </a:cxn>
                      <a:cxn ang="0">
                        <a:pos x="3" y="5"/>
                      </a:cxn>
                      <a:cxn ang="0">
                        <a:pos x="0" y="12"/>
                      </a:cxn>
                      <a:cxn ang="0">
                        <a:pos x="3" y="13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60" h="13">
                        <a:moveTo>
                          <a:pt x="5" y="7"/>
                        </a:moveTo>
                        <a:cubicBezTo>
                          <a:pt x="6" y="5"/>
                          <a:pt x="8" y="3"/>
                          <a:pt x="11" y="2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3"/>
                          <a:pt x="51" y="4"/>
                          <a:pt x="53" y="5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59" y="6"/>
                          <a:pt x="59" y="6"/>
                          <a:pt x="59" y="6"/>
                        </a:cubicBezTo>
                        <a:cubicBezTo>
                          <a:pt x="56" y="3"/>
                          <a:pt x="51" y="1"/>
                          <a:pt x="4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5" y="3"/>
                          <a:pt x="3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solidFill>
                    <a:srgbClr val="B2ACAF"/>
                  </a:solidFill>
                  <a:ln w="158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794" name="Picture 1762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756" y="1413"/>
                    <a:ext cx="50" cy="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795" name="Freeform 1763"/>
                  <p:cNvSpPr>
                    <a:spLocks/>
                  </p:cNvSpPr>
                  <p:nvPr/>
                </p:nvSpPr>
                <p:spPr bwMode="auto">
                  <a:xfrm>
                    <a:off x="4759" y="1416"/>
                    <a:ext cx="44" cy="38"/>
                  </a:xfrm>
                  <a:custGeom>
                    <a:avLst/>
                    <a:gdLst/>
                    <a:ahLst/>
                    <a:cxnLst>
                      <a:cxn ang="0">
                        <a:pos x="6" y="55"/>
                      </a:cxn>
                      <a:cxn ang="0">
                        <a:pos x="57" y="60"/>
                      </a:cxn>
                      <a:cxn ang="0">
                        <a:pos x="57" y="60"/>
                      </a:cxn>
                      <a:cxn ang="0">
                        <a:pos x="64" y="54"/>
                      </a:cxn>
                      <a:cxn ang="0">
                        <a:pos x="64" y="8"/>
                      </a:cxn>
                      <a:cxn ang="0">
                        <a:pos x="57" y="2"/>
                      </a:cxn>
                      <a:cxn ang="0">
                        <a:pos x="6" y="7"/>
                      </a:cxn>
                      <a:cxn ang="0">
                        <a:pos x="0" y="30"/>
                      </a:cxn>
                      <a:cxn ang="0">
                        <a:pos x="6" y="54"/>
                      </a:cxn>
                    </a:cxnLst>
                    <a:rect l="0" t="0" r="r" b="b"/>
                    <a:pathLst>
                      <a:path w="68" h="62">
                        <a:moveTo>
                          <a:pt x="6" y="55"/>
                        </a:moveTo>
                        <a:cubicBezTo>
                          <a:pt x="22" y="60"/>
                          <a:pt x="40" y="62"/>
                          <a:pt x="57" y="60"/>
                        </a:cubicBezTo>
                        <a:cubicBezTo>
                          <a:pt x="57" y="60"/>
                          <a:pt x="57" y="60"/>
                          <a:pt x="57" y="60"/>
                        </a:cubicBezTo>
                        <a:cubicBezTo>
                          <a:pt x="61" y="59"/>
                          <a:pt x="64" y="57"/>
                          <a:pt x="64" y="54"/>
                        </a:cubicBezTo>
                        <a:cubicBezTo>
                          <a:pt x="68" y="39"/>
                          <a:pt x="68" y="23"/>
                          <a:pt x="64" y="8"/>
                        </a:cubicBezTo>
                        <a:cubicBezTo>
                          <a:pt x="63" y="5"/>
                          <a:pt x="61" y="3"/>
                          <a:pt x="57" y="2"/>
                        </a:cubicBezTo>
                        <a:cubicBezTo>
                          <a:pt x="40" y="0"/>
                          <a:pt x="22" y="2"/>
                          <a:pt x="6" y="7"/>
                        </a:cubicBezTo>
                        <a:cubicBezTo>
                          <a:pt x="6" y="7"/>
                          <a:pt x="0" y="15"/>
                          <a:pt x="0" y="30"/>
                        </a:cubicBezTo>
                        <a:cubicBezTo>
                          <a:pt x="0" y="44"/>
                          <a:pt x="6" y="54"/>
                          <a:pt x="6" y="54"/>
                        </a:cubicBezTo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96" name="Freeform 1764"/>
                  <p:cNvSpPr>
                    <a:spLocks/>
                  </p:cNvSpPr>
                  <p:nvPr/>
                </p:nvSpPr>
                <p:spPr bwMode="auto">
                  <a:xfrm>
                    <a:off x="4754" y="1416"/>
                    <a:ext cx="10" cy="38"/>
                  </a:xfrm>
                  <a:custGeom>
                    <a:avLst/>
                    <a:gdLst/>
                    <a:ahLst/>
                    <a:cxnLst>
                      <a:cxn ang="0">
                        <a:pos x="15" y="57"/>
                      </a:cxn>
                      <a:cxn ang="0">
                        <a:pos x="15" y="58"/>
                      </a:cxn>
                      <a:cxn ang="0">
                        <a:pos x="7" y="61"/>
                      </a:cxn>
                      <a:cxn ang="0">
                        <a:pos x="6" y="60"/>
                      </a:cxn>
                      <a:cxn ang="0">
                        <a:pos x="6" y="2"/>
                      </a:cxn>
                      <a:cxn ang="0">
                        <a:pos x="7" y="1"/>
                      </a:cxn>
                      <a:cxn ang="0">
                        <a:pos x="15" y="4"/>
                      </a:cxn>
                      <a:cxn ang="0">
                        <a:pos x="15" y="5"/>
                      </a:cxn>
                      <a:cxn ang="0">
                        <a:pos x="15" y="57"/>
                      </a:cxn>
                    </a:cxnLst>
                    <a:rect l="0" t="0" r="r" b="b"/>
                    <a:pathLst>
                      <a:path w="16" h="62">
                        <a:moveTo>
                          <a:pt x="15" y="57"/>
                        </a:moveTo>
                        <a:cubicBezTo>
                          <a:pt x="16" y="57"/>
                          <a:pt x="15" y="57"/>
                          <a:pt x="15" y="58"/>
                        </a:cubicBezTo>
                        <a:cubicBezTo>
                          <a:pt x="14" y="60"/>
                          <a:pt x="10" y="62"/>
                          <a:pt x="7" y="61"/>
                        </a:cubicBezTo>
                        <a:cubicBezTo>
                          <a:pt x="7" y="61"/>
                          <a:pt x="7" y="60"/>
                          <a:pt x="6" y="60"/>
                        </a:cubicBezTo>
                        <a:cubicBezTo>
                          <a:pt x="0" y="41"/>
                          <a:pt x="0" y="21"/>
                          <a:pt x="6" y="2"/>
                        </a:cubicBezTo>
                        <a:cubicBezTo>
                          <a:pt x="7" y="2"/>
                          <a:pt x="7" y="1"/>
                          <a:pt x="7" y="1"/>
                        </a:cubicBezTo>
                        <a:cubicBezTo>
                          <a:pt x="10" y="0"/>
                          <a:pt x="14" y="1"/>
                          <a:pt x="15" y="4"/>
                        </a:cubicBezTo>
                        <a:cubicBezTo>
                          <a:pt x="15" y="5"/>
                          <a:pt x="16" y="5"/>
                          <a:pt x="15" y="5"/>
                        </a:cubicBezTo>
                        <a:cubicBezTo>
                          <a:pt x="11" y="22"/>
                          <a:pt x="11" y="40"/>
                          <a:pt x="15" y="57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97" name="Freeform 1765"/>
                  <p:cNvSpPr>
                    <a:spLocks/>
                  </p:cNvSpPr>
                  <p:nvPr/>
                </p:nvSpPr>
                <p:spPr bwMode="auto">
                  <a:xfrm>
                    <a:off x="4767" y="141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0"/>
                      </a:cxn>
                      <a:cxn ang="0">
                        <a:pos x="34" y="0"/>
                      </a:cxn>
                    </a:cxnLst>
                    <a:rect l="0" t="0" r="r" b="b"/>
                    <a:pathLst>
                      <a:path w="36" h="7">
                        <a:moveTo>
                          <a:pt x="34" y="0"/>
                        </a:moveTo>
                        <a:cubicBezTo>
                          <a:pt x="35" y="0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5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2" y="0"/>
                          <a:pt x="23" y="0"/>
                          <a:pt x="34" y="0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798" name="Freeform 1766"/>
                  <p:cNvSpPr>
                    <a:spLocks/>
                  </p:cNvSpPr>
                  <p:nvPr/>
                </p:nvSpPr>
                <p:spPr bwMode="auto">
                  <a:xfrm>
                    <a:off x="4767" y="1453"/>
                    <a:ext cx="23" cy="4"/>
                  </a:xfrm>
                  <a:custGeom>
                    <a:avLst/>
                    <a:gdLst/>
                    <a:ahLst/>
                    <a:cxnLst>
                      <a:cxn ang="0">
                        <a:pos x="34" y="1"/>
                      </a:cxn>
                      <a:cxn ang="0">
                        <a:pos x="36" y="2"/>
                      </a:cxn>
                      <a:cxn ang="0">
                        <a:pos x="36" y="5"/>
                      </a:cxn>
                      <a:cxn ang="0">
                        <a:pos x="34" y="6"/>
                      </a:cxn>
                      <a:cxn ang="0">
                        <a:pos x="1" y="6"/>
                      </a:cxn>
                      <a:cxn ang="0">
                        <a:pos x="0" y="5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34" y="1"/>
                      </a:cxn>
                    </a:cxnLst>
                    <a:rect l="0" t="0" r="r" b="b"/>
                    <a:pathLst>
                      <a:path w="36" h="7">
                        <a:moveTo>
                          <a:pt x="34" y="1"/>
                        </a:move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36" y="4"/>
                          <a:pt x="36" y="5"/>
                        </a:cubicBezTo>
                        <a:cubicBezTo>
                          <a:pt x="36" y="6"/>
                          <a:pt x="35" y="6"/>
                          <a:pt x="34" y="6"/>
                        </a:cubicBezTo>
                        <a:cubicBezTo>
                          <a:pt x="23" y="7"/>
                          <a:pt x="12" y="7"/>
                          <a:pt x="1" y="6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2" y="0"/>
                          <a:pt x="23" y="0"/>
                          <a:pt x="34" y="1"/>
                        </a:cubicBezTo>
                        <a:close/>
                      </a:path>
                    </a:pathLst>
                  </a:custGeom>
                  <a:solidFill>
                    <a:srgbClr val="996076"/>
                  </a:solidFill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pic>
                <p:nvPicPr>
                  <p:cNvPr id="45799" name="Picture 1767"/>
                  <p:cNvPicPr>
                    <a:picLocks noChangeAspect="1" noChangeArrowheads="1"/>
                  </p:cNvPicPr>
                  <p:nvPr/>
                </p:nvPicPr>
                <p:blipFill>
                  <a:blip r:embed="rId25"/>
                  <a:srcRect/>
                  <a:stretch>
                    <a:fillRect/>
                  </a:stretch>
                </p:blipFill>
                <p:spPr bwMode="auto">
                  <a:xfrm>
                    <a:off x="4803" y="1287"/>
                    <a:ext cx="75" cy="18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800" name="Freeform 1768"/>
                  <p:cNvSpPr>
                    <a:spLocks/>
                  </p:cNvSpPr>
                  <p:nvPr/>
                </p:nvSpPr>
                <p:spPr bwMode="auto">
                  <a:xfrm>
                    <a:off x="4807" y="1291"/>
                    <a:ext cx="67" cy="174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0"/>
                      </a:cxn>
                      <a:cxn ang="0">
                        <a:pos x="97" y="0"/>
                      </a:cxn>
                      <a:cxn ang="0">
                        <a:pos x="106" y="8"/>
                      </a:cxn>
                      <a:cxn ang="0">
                        <a:pos x="106" y="274"/>
                      </a:cxn>
                      <a:cxn ang="0">
                        <a:pos x="97" y="283"/>
                      </a:cxn>
                      <a:cxn ang="0">
                        <a:pos x="8" y="283"/>
                      </a:cxn>
                      <a:cxn ang="0">
                        <a:pos x="0" y="274"/>
                      </a:cxn>
                      <a:cxn ang="0">
                        <a:pos x="0" y="8"/>
                      </a:cxn>
                    </a:cxnLst>
                    <a:rect l="0" t="0" r="r" b="b"/>
                    <a:pathLst>
                      <a:path w="106" h="283">
                        <a:moveTo>
                          <a:pt x="0" y="8"/>
                        </a:move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102" y="0"/>
                          <a:pt x="106" y="4"/>
                          <a:pt x="106" y="8"/>
                        </a:cubicBezTo>
                        <a:cubicBezTo>
                          <a:pt x="106" y="274"/>
                          <a:pt x="106" y="274"/>
                          <a:pt x="106" y="274"/>
                        </a:cubicBezTo>
                        <a:cubicBezTo>
                          <a:pt x="106" y="279"/>
                          <a:pt x="102" y="283"/>
                          <a:pt x="97" y="283"/>
                        </a:cubicBezTo>
                        <a:cubicBezTo>
                          <a:pt x="8" y="283"/>
                          <a:pt x="8" y="283"/>
                          <a:pt x="8" y="283"/>
                        </a:cubicBezTo>
                        <a:cubicBezTo>
                          <a:pt x="4" y="283"/>
                          <a:pt x="0" y="279"/>
                          <a:pt x="0" y="274"/>
                        </a:cubicBezTo>
                        <a:lnTo>
                          <a:pt x="0" y="8"/>
                        </a:lnTo>
                        <a:close/>
                      </a:path>
                    </a:pathLst>
                  </a:custGeom>
                  <a:noFill/>
                  <a:ln w="1588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45801" name="Text Box 17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9" y="1341"/>
                    <a:ext cx="279" cy="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 defTabSz="684213"/>
                    <a:r>
                      <a:rPr lang="ko-KR" altLang="en-US" sz="500">
                        <a:latin typeface="HY울릉도M" pitchFamily="18" charset="-127"/>
                        <a:ea typeface="HY울릉도M" pitchFamily="18" charset="-127"/>
                      </a:rPr>
                      <a:t>자재함</a:t>
                    </a:r>
                  </a:p>
                </p:txBody>
              </p:sp>
            </p:grpSp>
          </p:grpSp>
          <p:graphicFrame>
            <p:nvGraphicFramePr>
              <p:cNvPr id="45802" name="Object 1770"/>
              <p:cNvGraphicFramePr>
                <a:graphicFrameLocks noChangeAspect="1"/>
              </p:cNvGraphicFramePr>
              <p:nvPr/>
            </p:nvGraphicFramePr>
            <p:xfrm>
              <a:off x="3836" y="1214"/>
              <a:ext cx="119" cy="144"/>
            </p:xfrm>
            <a:graphic>
              <a:graphicData uri="http://schemas.openxmlformats.org/presentationml/2006/ole">
                <p:oleObj spid="_x0000_s45802" name="비트맵 이미지" r:id="rId30" imgW="533474" imgH="523810" progId="Paint.Picture">
                  <p:embed/>
                </p:oleObj>
              </a:graphicData>
            </a:graphic>
          </p:graphicFrame>
        </p:grpSp>
        <p:sp>
          <p:nvSpPr>
            <p:cNvPr id="45803" name="Line 1771"/>
            <p:cNvSpPr>
              <a:spLocks noChangeShapeType="1"/>
            </p:cNvSpPr>
            <p:nvPr/>
          </p:nvSpPr>
          <p:spPr bwMode="auto">
            <a:xfrm>
              <a:off x="2855" y="1013"/>
              <a:ext cx="61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804" name="Text Box 1772"/>
            <p:cNvSpPr txBox="1">
              <a:spLocks noChangeArrowheads="1"/>
            </p:cNvSpPr>
            <p:nvPr/>
          </p:nvSpPr>
          <p:spPr bwMode="auto">
            <a:xfrm>
              <a:off x="465" y="2365"/>
              <a:ext cx="1275" cy="615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(ICU)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Mobility, Security, Charging, AAA, Service Architecture</a:t>
              </a:r>
            </a:p>
          </p:txBody>
        </p:sp>
        <p:grpSp>
          <p:nvGrpSpPr>
            <p:cNvPr id="45805" name="Group 1773"/>
            <p:cNvGrpSpPr>
              <a:grpSpLocks/>
            </p:cNvGrpSpPr>
            <p:nvPr/>
          </p:nvGrpSpPr>
          <p:grpSpPr bwMode="auto">
            <a:xfrm>
              <a:off x="3703" y="2148"/>
              <a:ext cx="299" cy="282"/>
              <a:chOff x="3718" y="2182"/>
              <a:chExt cx="299" cy="282"/>
            </a:xfrm>
          </p:grpSpPr>
          <p:pic>
            <p:nvPicPr>
              <p:cNvPr id="45806" name="Picture 1774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5807" name="Picture 1775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45808" name="Text Box 1776"/>
            <p:cNvSpPr txBox="1">
              <a:spLocks noChangeArrowheads="1"/>
            </p:cNvSpPr>
            <p:nvPr/>
          </p:nvSpPr>
          <p:spPr bwMode="auto">
            <a:xfrm>
              <a:off x="1039" y="3568"/>
              <a:ext cx="1248" cy="48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(ETRI)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IPTV test, UCC, FTTH, Motion Deection</a:t>
              </a:r>
              <a:endParaRPr lang="en-US" altLang="ko-KR" sz="160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5809" name="Text Box 1777"/>
            <p:cNvSpPr txBox="1">
              <a:spLocks noChangeArrowheads="1"/>
            </p:cNvSpPr>
            <p:nvPr/>
          </p:nvSpPr>
          <p:spPr bwMode="auto">
            <a:xfrm>
              <a:off x="3284" y="3544"/>
              <a:ext cx="1359" cy="61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(DSU)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u-Mobile, Wibro, WiFi,</a:t>
              </a:r>
              <a:r>
                <a:rPr lang="en-US" altLang="ko-KR" sz="120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CDMA, Ad-hoc, Mesh, 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u-Sensor</a:t>
              </a:r>
            </a:p>
          </p:txBody>
        </p:sp>
        <p:sp>
          <p:nvSpPr>
            <p:cNvPr id="45810" name="Text Box 1778"/>
            <p:cNvSpPr txBox="1">
              <a:spLocks noChangeArrowheads="1"/>
            </p:cNvSpPr>
            <p:nvPr/>
          </p:nvSpPr>
          <p:spPr bwMode="auto">
            <a:xfrm>
              <a:off x="4235" y="2591"/>
              <a:ext cx="1283" cy="48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[KNU)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Application Service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Architecture</a:t>
              </a:r>
            </a:p>
          </p:txBody>
        </p:sp>
        <p:grpSp>
          <p:nvGrpSpPr>
            <p:cNvPr id="45811" name="Group 1779"/>
            <p:cNvGrpSpPr>
              <a:grpSpLocks/>
            </p:cNvGrpSpPr>
            <p:nvPr/>
          </p:nvGrpSpPr>
          <p:grpSpPr bwMode="auto">
            <a:xfrm>
              <a:off x="2457" y="901"/>
              <a:ext cx="299" cy="282"/>
              <a:chOff x="3718" y="2182"/>
              <a:chExt cx="299" cy="282"/>
            </a:xfrm>
          </p:grpSpPr>
          <p:pic>
            <p:nvPicPr>
              <p:cNvPr id="45812" name="Picture 1780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5813" name="Picture 1781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5814" name="Group 1782"/>
            <p:cNvGrpSpPr>
              <a:grpSpLocks/>
            </p:cNvGrpSpPr>
            <p:nvPr/>
          </p:nvGrpSpPr>
          <p:grpSpPr bwMode="auto">
            <a:xfrm>
              <a:off x="3800" y="3169"/>
              <a:ext cx="299" cy="282"/>
              <a:chOff x="3718" y="2182"/>
              <a:chExt cx="299" cy="282"/>
            </a:xfrm>
          </p:grpSpPr>
          <p:pic>
            <p:nvPicPr>
              <p:cNvPr id="45815" name="Picture 1783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5816" name="Picture 1784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5817" name="Group 1785"/>
            <p:cNvGrpSpPr>
              <a:grpSpLocks/>
            </p:cNvGrpSpPr>
            <p:nvPr/>
          </p:nvGrpSpPr>
          <p:grpSpPr bwMode="auto">
            <a:xfrm>
              <a:off x="1432" y="3196"/>
              <a:ext cx="299" cy="282"/>
              <a:chOff x="3718" y="2182"/>
              <a:chExt cx="299" cy="282"/>
            </a:xfrm>
          </p:grpSpPr>
          <p:pic>
            <p:nvPicPr>
              <p:cNvPr id="45818" name="Picture 1786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5819" name="Picture 1787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5820" name="Group 1788"/>
            <p:cNvGrpSpPr>
              <a:grpSpLocks/>
            </p:cNvGrpSpPr>
            <p:nvPr/>
          </p:nvGrpSpPr>
          <p:grpSpPr bwMode="auto">
            <a:xfrm>
              <a:off x="956" y="924"/>
              <a:ext cx="299" cy="282"/>
              <a:chOff x="3718" y="2182"/>
              <a:chExt cx="299" cy="282"/>
            </a:xfrm>
          </p:grpSpPr>
          <p:pic>
            <p:nvPicPr>
              <p:cNvPr id="45821" name="Picture 1789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5822" name="Picture 1790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45823" name="Group 1791"/>
            <p:cNvGrpSpPr>
              <a:grpSpLocks/>
            </p:cNvGrpSpPr>
            <p:nvPr/>
          </p:nvGrpSpPr>
          <p:grpSpPr bwMode="auto">
            <a:xfrm>
              <a:off x="2430" y="1862"/>
              <a:ext cx="299" cy="282"/>
              <a:chOff x="3718" y="2182"/>
              <a:chExt cx="299" cy="282"/>
            </a:xfrm>
          </p:grpSpPr>
          <p:pic>
            <p:nvPicPr>
              <p:cNvPr id="45824" name="Picture 1792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718" y="2304"/>
                <a:ext cx="299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5825" name="Picture 1793"/>
              <p:cNvPicPr preferRelativeResize="0">
                <a:picLocks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758" y="2182"/>
                <a:ext cx="216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45826" name="Text Box 1794"/>
            <p:cNvSpPr txBox="1">
              <a:spLocks noChangeArrowheads="1"/>
            </p:cNvSpPr>
            <p:nvPr/>
          </p:nvSpPr>
          <p:spPr bwMode="auto">
            <a:xfrm>
              <a:off x="514" y="1222"/>
              <a:ext cx="1275" cy="35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lIns="36000" rIns="3600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>
                  <a:solidFill>
                    <a:srgbClr val="000099"/>
                  </a:solidFill>
                  <a:latin typeface="HY헤드라인M" pitchFamily="18" charset="-127"/>
                  <a:ea typeface="HY헤드라인M" pitchFamily="18" charset="-127"/>
                </a:rPr>
                <a:t>Open Testbed (NIA)</a:t>
              </a:r>
            </a:p>
            <a:p>
              <a:pPr algn="ctr"/>
              <a:r>
                <a:rPr lang="en-US" altLang="ko-KR" sz="1200">
                  <a:solidFill>
                    <a:srgbClr val="A50021"/>
                  </a:solidFill>
                  <a:latin typeface="HY헤드라인M" pitchFamily="18" charset="-127"/>
                  <a:ea typeface="HY헤드라인M" pitchFamily="18" charset="-127"/>
                </a:rPr>
                <a:t>URC Robot Testbed</a:t>
              </a:r>
            </a:p>
          </p:txBody>
        </p:sp>
      </p:grpSp>
      <p:sp>
        <p:nvSpPr>
          <p:cNvPr id="45827" name="Rectangle 1795"/>
          <p:cNvSpPr>
            <a:spLocks noChangeArrowheads="1"/>
          </p:cNvSpPr>
          <p:nvPr/>
        </p:nvSpPr>
        <p:spPr bwMode="auto">
          <a:xfrm>
            <a:off x="762000" y="1057275"/>
            <a:ext cx="75295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24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Open Lab Testbed </a:t>
            </a:r>
            <a:r>
              <a:rPr lang="en-US" altLang="ko-KR" sz="2400">
                <a:solidFill>
                  <a:srgbClr val="000099"/>
                </a:solidFill>
                <a:latin typeface="Arial"/>
                <a:ea typeface="HY헤드라인M" pitchFamily="18" charset="-127"/>
              </a:rPr>
              <a:t>–</a:t>
            </a:r>
            <a:r>
              <a:rPr lang="en-US" altLang="ko-KR" sz="24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 Progressive Global Federation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Cj0287501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955800"/>
            <a:ext cx="1651000" cy="2481263"/>
          </a:xfrm>
          <a:prstGeom prst="rect">
            <a:avLst/>
          </a:prstGeom>
          <a:noFill/>
        </p:spPr>
      </p:pic>
      <p:sp>
        <p:nvSpPr>
          <p:cNvPr id="47107" name="Rectangle 3"/>
          <p:cNvSpPr>
            <a:spLocks noGrp="1"/>
          </p:cNvSpPr>
          <p:nvPr>
            <p:ph type="title" idx="4294967295"/>
          </p:nvPr>
        </p:nvSpPr>
        <p:spPr>
          <a:xfrm>
            <a:off x="801688" y="836613"/>
            <a:ext cx="7645400" cy="695325"/>
          </a:xfrm>
        </p:spPr>
        <p:txBody>
          <a:bodyPr/>
          <a:lstStyle/>
          <a:p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GENI grows by </a:t>
            </a:r>
            <a:r>
              <a:rPr lang="en-US" altLang="ko-KR" sz="2000" smtClean="0">
                <a:latin typeface="Microsoft Sans Serif"/>
                <a:ea typeface="HY헤드라인M" pitchFamily="18" charset="-127"/>
              </a:rPr>
              <a:t>“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gluing together</a:t>
            </a:r>
            <a:r>
              <a:rPr lang="en-US" altLang="ko-KR" sz="2000" smtClean="0">
                <a:latin typeface="Microsoft Sans Serif"/>
                <a:ea typeface="HY헤드라인M" pitchFamily="18" charset="-127"/>
              </a:rPr>
              <a:t>”</a:t>
            </a: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 </a:t>
            </a:r>
            <a:b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000" smtClean="0">
                <a:latin typeface="HY헤드라인M" pitchFamily="18" charset="-127"/>
                <a:ea typeface="HY헤드라인M" pitchFamily="18" charset="-127"/>
              </a:rPr>
              <a:t>hetrogeneous facilities over time</a:t>
            </a:r>
          </a:p>
        </p:txBody>
      </p:sp>
      <p:sp>
        <p:nvSpPr>
          <p:cNvPr id="47108" name="Freeform 4"/>
          <p:cNvSpPr>
            <a:spLocks/>
          </p:cNvSpPr>
          <p:nvPr/>
        </p:nvSpPr>
        <p:spPr bwMode="auto">
          <a:xfrm>
            <a:off x="1181100" y="1803400"/>
            <a:ext cx="4610100" cy="4572000"/>
          </a:xfrm>
          <a:custGeom>
            <a:avLst/>
            <a:gdLst/>
            <a:ahLst/>
            <a:cxnLst>
              <a:cxn ang="0">
                <a:pos x="3168" y="0"/>
              </a:cxn>
              <a:cxn ang="0">
                <a:pos x="2976" y="1488"/>
              </a:cxn>
              <a:cxn ang="0">
                <a:pos x="1584" y="2688"/>
              </a:cxn>
              <a:cxn ang="0">
                <a:pos x="0" y="2976"/>
              </a:cxn>
            </a:cxnLst>
            <a:rect l="0" t="0" r="r" b="b"/>
            <a:pathLst>
              <a:path w="3240" h="2976">
                <a:moveTo>
                  <a:pt x="3168" y="0"/>
                </a:moveTo>
                <a:cubicBezTo>
                  <a:pt x="3204" y="520"/>
                  <a:pt x="3240" y="1040"/>
                  <a:pt x="2976" y="1488"/>
                </a:cubicBezTo>
                <a:cubicBezTo>
                  <a:pt x="2712" y="1936"/>
                  <a:pt x="2080" y="2440"/>
                  <a:pt x="1584" y="2688"/>
                </a:cubicBezTo>
                <a:cubicBezTo>
                  <a:pt x="1088" y="2936"/>
                  <a:pt x="544" y="2956"/>
                  <a:pt x="0" y="2976"/>
                </a:cubicBezTo>
              </a:path>
            </a:pathLst>
          </a:custGeom>
          <a:noFill/>
          <a:ln w="28575" cap="flat" cmpd="sng">
            <a:solidFill>
              <a:srgbClr val="990033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381000" y="6070600"/>
            <a:ext cx="8534400" cy="609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latinLnBrk="0"/>
            <a:endParaRPr kumimoji="0" lang="ko-KR" altLang="en-US">
              <a:solidFill>
                <a:srgbClr val="000099"/>
              </a:solidFill>
              <a:latin typeface="Arial" charset="0"/>
              <a:ea typeface="굴림" charset="-127"/>
            </a:endParaRP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544513" y="6161088"/>
            <a:ext cx="8305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1600">
                <a:solidFill>
                  <a:srgbClr val="990033"/>
                </a:solidFill>
                <a:latin typeface="Arial" charset="0"/>
                <a:ea typeface="굴림" charset="-127"/>
              </a:rPr>
              <a:t>Goals: avoid technology “lock in,” add new technologies as they mature, and potentially grow quickly by incorporating existing facilities into the overall “GENI ecosystem”</a:t>
            </a:r>
          </a:p>
        </p:txBody>
      </p:sp>
      <p:grpSp>
        <p:nvGrpSpPr>
          <p:cNvPr id="47111" name="Group 7"/>
          <p:cNvGrpSpPr>
            <a:grpSpLocks/>
          </p:cNvGrpSpPr>
          <p:nvPr/>
        </p:nvGrpSpPr>
        <p:grpSpPr bwMode="auto">
          <a:xfrm>
            <a:off x="2522538" y="2232025"/>
            <a:ext cx="2136775" cy="1581150"/>
            <a:chOff x="2971" y="430"/>
            <a:chExt cx="1728" cy="1158"/>
          </a:xfrm>
        </p:grpSpPr>
        <p:sp>
          <p:nvSpPr>
            <p:cNvPr id="47112" name="Freeform 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3" name="Freeform 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4" name="Freeform 10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5" name="Freeform 11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6" name="Freeform 12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7" name="Freeform 13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8" name="Freeform 14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9" name="Freeform 15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20" name="Freeform 16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21" name="Freeform 17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22" name="Line 18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23" name="Line 19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24" name="Freeform 20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7125" name="Text Box 21"/>
          <p:cNvSpPr txBox="1">
            <a:spLocks noChangeArrowheads="1"/>
          </p:cNvSpPr>
          <p:nvPr/>
        </p:nvSpPr>
        <p:spPr bwMode="auto">
          <a:xfrm>
            <a:off x="685800" y="5384800"/>
            <a:ext cx="2298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2000">
                <a:solidFill>
                  <a:srgbClr val="990033"/>
                </a:solidFill>
                <a:latin typeface="Arial" charset="0"/>
                <a:ea typeface="굴림" charset="-127"/>
              </a:rPr>
              <a:t>NSF parts of GENI</a:t>
            </a:r>
          </a:p>
        </p:txBody>
      </p:sp>
      <p:sp>
        <p:nvSpPr>
          <p:cNvPr id="47126" name="Text Box 22"/>
          <p:cNvSpPr txBox="1">
            <a:spLocks noChangeArrowheads="1"/>
          </p:cNvSpPr>
          <p:nvPr/>
        </p:nvSpPr>
        <p:spPr bwMode="auto">
          <a:xfrm>
            <a:off x="2878138" y="2847975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/>
            <a:r>
              <a:rPr kumimoji="0" lang="en-US" altLang="ko-KR">
                <a:solidFill>
                  <a:srgbClr val="000099"/>
                </a:solidFill>
                <a:latin typeface="Arial" charset="0"/>
                <a:ea typeface="굴림" charset="-127"/>
              </a:rPr>
              <a:t>Backbone #1</a:t>
            </a:r>
          </a:p>
        </p:txBody>
      </p:sp>
      <p:grpSp>
        <p:nvGrpSpPr>
          <p:cNvPr id="47127" name="Group 23"/>
          <p:cNvGrpSpPr>
            <a:grpSpLocks/>
          </p:cNvGrpSpPr>
          <p:nvPr/>
        </p:nvGrpSpPr>
        <p:grpSpPr bwMode="auto">
          <a:xfrm>
            <a:off x="2106613" y="3608388"/>
            <a:ext cx="2136775" cy="1579562"/>
            <a:chOff x="2971" y="430"/>
            <a:chExt cx="1728" cy="1158"/>
          </a:xfrm>
        </p:grpSpPr>
        <p:sp>
          <p:nvSpPr>
            <p:cNvPr id="47128" name="Freeform 2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29" name="Freeform 2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0" name="Freeform 26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1" name="Freeform 27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2" name="Freeform 28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3" name="Freeform 29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4" name="Freeform 30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5" name="Freeform 31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6" name="Freeform 32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7" name="Freeform 33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8" name="Line 34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39" name="Line 35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40" name="Freeform 36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7141" name="Text Box 37"/>
          <p:cNvSpPr txBox="1">
            <a:spLocks noChangeArrowheads="1"/>
          </p:cNvSpPr>
          <p:nvPr/>
        </p:nvSpPr>
        <p:spPr bwMode="auto">
          <a:xfrm>
            <a:off x="2463800" y="4222750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/>
            <a:r>
              <a:rPr kumimoji="0" lang="en-US" altLang="ko-KR">
                <a:solidFill>
                  <a:srgbClr val="000099"/>
                </a:solidFill>
                <a:latin typeface="Arial" charset="0"/>
                <a:ea typeface="굴림" charset="-127"/>
              </a:rPr>
              <a:t>Backbone #2</a:t>
            </a:r>
          </a:p>
        </p:txBody>
      </p:sp>
      <p:grpSp>
        <p:nvGrpSpPr>
          <p:cNvPr id="47142" name="Group 38"/>
          <p:cNvGrpSpPr>
            <a:grpSpLocks/>
          </p:cNvGrpSpPr>
          <p:nvPr/>
        </p:nvGrpSpPr>
        <p:grpSpPr bwMode="auto">
          <a:xfrm>
            <a:off x="4302125" y="1782763"/>
            <a:ext cx="1543050" cy="1244600"/>
            <a:chOff x="2971" y="430"/>
            <a:chExt cx="1728" cy="1158"/>
          </a:xfrm>
        </p:grpSpPr>
        <p:sp>
          <p:nvSpPr>
            <p:cNvPr id="47143" name="Freeform 3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44" name="Freeform 40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45" name="Freeform 41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46" name="Freeform 42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47" name="Freeform 43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48" name="Freeform 44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49" name="Freeform 45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50" name="Freeform 46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51" name="Freeform 47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52" name="Freeform 48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53" name="Line 49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54" name="Line 50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55" name="Freeform 51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7156" name="Text Box 52"/>
          <p:cNvSpPr txBox="1">
            <a:spLocks noChangeArrowheads="1"/>
          </p:cNvSpPr>
          <p:nvPr/>
        </p:nvSpPr>
        <p:spPr bwMode="auto">
          <a:xfrm>
            <a:off x="4651375" y="2198688"/>
            <a:ext cx="962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Wireless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#1</a:t>
            </a:r>
          </a:p>
        </p:txBody>
      </p:sp>
      <p:grpSp>
        <p:nvGrpSpPr>
          <p:cNvPr id="47157" name="Group 53"/>
          <p:cNvGrpSpPr>
            <a:grpSpLocks/>
          </p:cNvGrpSpPr>
          <p:nvPr/>
        </p:nvGrpSpPr>
        <p:grpSpPr bwMode="auto">
          <a:xfrm>
            <a:off x="1330325" y="4005263"/>
            <a:ext cx="1185863" cy="1244600"/>
            <a:chOff x="2971" y="430"/>
            <a:chExt cx="1728" cy="1158"/>
          </a:xfrm>
        </p:grpSpPr>
        <p:sp>
          <p:nvSpPr>
            <p:cNvPr id="47158" name="Freeform 5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59" name="Freeform 5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0" name="Freeform 56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1" name="Freeform 57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2" name="Freeform 58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3" name="Freeform 59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4" name="Freeform 60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5" name="Freeform 61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6" name="Freeform 62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7" name="Freeform 63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8" name="Line 64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69" name="Line 65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70" name="Freeform 66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7171" name="Group 67"/>
          <p:cNvGrpSpPr>
            <a:grpSpLocks/>
          </p:cNvGrpSpPr>
          <p:nvPr/>
        </p:nvGrpSpPr>
        <p:grpSpPr bwMode="auto">
          <a:xfrm>
            <a:off x="3124200" y="4699000"/>
            <a:ext cx="1185863" cy="1244600"/>
            <a:chOff x="2971" y="430"/>
            <a:chExt cx="1728" cy="1158"/>
          </a:xfrm>
        </p:grpSpPr>
        <p:sp>
          <p:nvSpPr>
            <p:cNvPr id="47172" name="Freeform 6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73" name="Freeform 6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74" name="Freeform 70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75" name="Freeform 71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76" name="Freeform 72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77" name="Freeform 73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78" name="Freeform 74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79" name="Freeform 75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80" name="Freeform 76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81" name="Freeform 77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82" name="Line 78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83" name="Line 79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84" name="Freeform 80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7185" name="Text Box 81"/>
          <p:cNvSpPr txBox="1">
            <a:spLocks noChangeArrowheads="1"/>
          </p:cNvSpPr>
          <p:nvPr/>
        </p:nvSpPr>
        <p:spPr bwMode="auto">
          <a:xfrm>
            <a:off x="3173413" y="5027613"/>
            <a:ext cx="962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Wireless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#2</a:t>
            </a:r>
          </a:p>
        </p:txBody>
      </p:sp>
      <p:grpSp>
        <p:nvGrpSpPr>
          <p:cNvPr id="47186" name="Group 82"/>
          <p:cNvGrpSpPr>
            <a:grpSpLocks/>
          </p:cNvGrpSpPr>
          <p:nvPr/>
        </p:nvGrpSpPr>
        <p:grpSpPr bwMode="auto">
          <a:xfrm>
            <a:off x="3768725" y="3157538"/>
            <a:ext cx="1543050" cy="1244600"/>
            <a:chOff x="2971" y="430"/>
            <a:chExt cx="1728" cy="1158"/>
          </a:xfrm>
        </p:grpSpPr>
        <p:sp>
          <p:nvSpPr>
            <p:cNvPr id="47187" name="Freeform 83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88" name="Freeform 8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89" name="Freeform 85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0" name="Freeform 86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1" name="Freeform 87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2" name="Freeform 88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3" name="Freeform 89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4" name="Freeform 90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5" name="Freeform 91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6" name="Freeform 92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7" name="Line 93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8" name="Line 94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99" name="Freeform 95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7200" name="Text Box 96"/>
          <p:cNvSpPr txBox="1">
            <a:spLocks noChangeArrowheads="1"/>
          </p:cNvSpPr>
          <p:nvPr/>
        </p:nvSpPr>
        <p:spPr bwMode="auto">
          <a:xfrm>
            <a:off x="4179888" y="3575050"/>
            <a:ext cx="838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Access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#1</a:t>
            </a:r>
          </a:p>
        </p:txBody>
      </p:sp>
      <p:grpSp>
        <p:nvGrpSpPr>
          <p:cNvPr id="47201" name="Group 97"/>
          <p:cNvGrpSpPr>
            <a:grpSpLocks/>
          </p:cNvGrpSpPr>
          <p:nvPr/>
        </p:nvGrpSpPr>
        <p:grpSpPr bwMode="auto">
          <a:xfrm>
            <a:off x="5845175" y="1847850"/>
            <a:ext cx="1958975" cy="1309688"/>
            <a:chOff x="2971" y="430"/>
            <a:chExt cx="1728" cy="1158"/>
          </a:xfrm>
        </p:grpSpPr>
        <p:sp>
          <p:nvSpPr>
            <p:cNvPr id="47202" name="Freeform 9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03" name="Freeform 9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04" name="Freeform 100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05" name="Freeform 101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06" name="Freeform 102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07" name="Freeform 103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08" name="Freeform 104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09" name="Freeform 105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10" name="Freeform 106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11" name="Freeform 107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12" name="Line 108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13" name="Line 109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14" name="Freeform 110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7215" name="Text Box 111"/>
          <p:cNvSpPr txBox="1">
            <a:spLocks noChangeArrowheads="1"/>
          </p:cNvSpPr>
          <p:nvPr/>
        </p:nvSpPr>
        <p:spPr bwMode="auto">
          <a:xfrm>
            <a:off x="6043613" y="2198688"/>
            <a:ext cx="14589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Corporate</a:t>
            </a:r>
          </a:p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GENI facilities</a:t>
            </a:r>
          </a:p>
        </p:txBody>
      </p:sp>
      <p:grpSp>
        <p:nvGrpSpPr>
          <p:cNvPr id="47216" name="Group 112"/>
          <p:cNvGrpSpPr>
            <a:grpSpLocks/>
          </p:cNvGrpSpPr>
          <p:nvPr/>
        </p:nvGrpSpPr>
        <p:grpSpPr bwMode="auto">
          <a:xfrm>
            <a:off x="4598988" y="4075113"/>
            <a:ext cx="1958975" cy="1309687"/>
            <a:chOff x="2971" y="430"/>
            <a:chExt cx="1728" cy="1158"/>
          </a:xfrm>
        </p:grpSpPr>
        <p:sp>
          <p:nvSpPr>
            <p:cNvPr id="47217" name="Freeform 113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18" name="Freeform 11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CCFFCC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19" name="Freeform 115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0" name="Freeform 116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1" name="Freeform 117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2" name="Freeform 118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3" name="Freeform 119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4" name="Freeform 120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5" name="Freeform 121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6" name="Freeform 122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7" name="Line 123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8" name="Line 124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29" name="Freeform 125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7230" name="Group 126"/>
          <p:cNvGrpSpPr>
            <a:grpSpLocks/>
          </p:cNvGrpSpPr>
          <p:nvPr/>
        </p:nvGrpSpPr>
        <p:grpSpPr bwMode="auto">
          <a:xfrm>
            <a:off x="5867400" y="3098800"/>
            <a:ext cx="1958975" cy="1309688"/>
            <a:chOff x="2971" y="430"/>
            <a:chExt cx="1728" cy="1158"/>
          </a:xfrm>
        </p:grpSpPr>
        <p:sp>
          <p:nvSpPr>
            <p:cNvPr id="47231" name="Freeform 127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32" name="Freeform 12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CCFFCC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33" name="Freeform 129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34" name="Freeform 130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35" name="Freeform 131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36" name="Freeform 132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37" name="Freeform 133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38" name="Freeform 134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39" name="Freeform 135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40" name="Freeform 136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41" name="Line 137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42" name="Line 138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43" name="Freeform 139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7244" name="Text Box 140"/>
          <p:cNvSpPr txBox="1">
            <a:spLocks noChangeArrowheads="1"/>
          </p:cNvSpPr>
          <p:nvPr/>
        </p:nvSpPr>
        <p:spPr bwMode="auto">
          <a:xfrm>
            <a:off x="6126163" y="3449638"/>
            <a:ext cx="14589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Other-Nation</a:t>
            </a:r>
          </a:p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GENI facilities</a:t>
            </a:r>
          </a:p>
        </p:txBody>
      </p:sp>
      <p:sp>
        <p:nvSpPr>
          <p:cNvPr id="47245" name="Text Box 141"/>
          <p:cNvSpPr txBox="1">
            <a:spLocks noChangeArrowheads="1"/>
          </p:cNvSpPr>
          <p:nvPr/>
        </p:nvSpPr>
        <p:spPr bwMode="auto">
          <a:xfrm>
            <a:off x="4797425" y="4491038"/>
            <a:ext cx="14589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Other-Nation</a:t>
            </a:r>
          </a:p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GENI facilities</a:t>
            </a:r>
          </a:p>
        </p:txBody>
      </p:sp>
      <p:sp>
        <p:nvSpPr>
          <p:cNvPr id="47246" name="Text Box 142"/>
          <p:cNvSpPr txBox="1">
            <a:spLocks noChangeArrowheads="1"/>
          </p:cNvSpPr>
          <p:nvPr/>
        </p:nvSpPr>
        <p:spPr bwMode="auto">
          <a:xfrm>
            <a:off x="1374775" y="4225925"/>
            <a:ext cx="10080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Compute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Cluster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#2</a:t>
            </a:r>
          </a:p>
        </p:txBody>
      </p:sp>
      <p:grpSp>
        <p:nvGrpSpPr>
          <p:cNvPr id="47247" name="Group 143"/>
          <p:cNvGrpSpPr>
            <a:grpSpLocks/>
          </p:cNvGrpSpPr>
          <p:nvPr/>
        </p:nvGrpSpPr>
        <p:grpSpPr bwMode="auto">
          <a:xfrm>
            <a:off x="1447800" y="3022600"/>
            <a:ext cx="1187450" cy="1244600"/>
            <a:chOff x="2971" y="430"/>
            <a:chExt cx="1728" cy="1158"/>
          </a:xfrm>
        </p:grpSpPr>
        <p:sp>
          <p:nvSpPr>
            <p:cNvPr id="47248" name="Freeform 14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49" name="Freeform 14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/>
              <a:ahLst/>
              <a:cxnLst>
                <a:cxn ang="0">
                  <a:pos x="96" y="402"/>
                </a:cxn>
                <a:cxn ang="0">
                  <a:pos x="12" y="486"/>
                </a:cxn>
                <a:cxn ang="0">
                  <a:pos x="0" y="546"/>
                </a:cxn>
                <a:cxn ang="0">
                  <a:pos x="24" y="624"/>
                </a:cxn>
                <a:cxn ang="0">
                  <a:pos x="84" y="678"/>
                </a:cxn>
                <a:cxn ang="0">
                  <a:pos x="48" y="732"/>
                </a:cxn>
                <a:cxn ang="0">
                  <a:pos x="36" y="786"/>
                </a:cxn>
                <a:cxn ang="0">
                  <a:pos x="48" y="852"/>
                </a:cxn>
                <a:cxn ang="0">
                  <a:pos x="144" y="936"/>
                </a:cxn>
                <a:cxn ang="0">
                  <a:pos x="210" y="948"/>
                </a:cxn>
                <a:cxn ang="0">
                  <a:pos x="234" y="948"/>
                </a:cxn>
                <a:cxn ang="0">
                  <a:pos x="282" y="1008"/>
                </a:cxn>
                <a:cxn ang="0">
                  <a:pos x="420" y="1074"/>
                </a:cxn>
                <a:cxn ang="0">
                  <a:pos x="582" y="1080"/>
                </a:cxn>
                <a:cxn ang="0">
                  <a:pos x="660" y="1050"/>
                </a:cxn>
                <a:cxn ang="0">
                  <a:pos x="756" y="1128"/>
                </a:cxn>
                <a:cxn ang="0">
                  <a:pos x="882" y="1158"/>
                </a:cxn>
                <a:cxn ang="0">
                  <a:pos x="966" y="1146"/>
                </a:cxn>
                <a:cxn ang="0">
                  <a:pos x="1104" y="1056"/>
                </a:cxn>
                <a:cxn ang="0">
                  <a:pos x="1140" y="984"/>
                </a:cxn>
                <a:cxn ang="0">
                  <a:pos x="1200" y="1008"/>
                </a:cxn>
                <a:cxn ang="0">
                  <a:pos x="1314" y="1008"/>
                </a:cxn>
                <a:cxn ang="0">
                  <a:pos x="1392" y="978"/>
                </a:cxn>
                <a:cxn ang="0">
                  <a:pos x="1458" y="924"/>
                </a:cxn>
                <a:cxn ang="0">
                  <a:pos x="1488" y="846"/>
                </a:cxn>
                <a:cxn ang="0">
                  <a:pos x="1494" y="804"/>
                </a:cxn>
                <a:cxn ang="0">
                  <a:pos x="1584" y="774"/>
                </a:cxn>
                <a:cxn ang="0">
                  <a:pos x="1662" y="720"/>
                </a:cxn>
                <a:cxn ang="0">
                  <a:pos x="1710" y="648"/>
                </a:cxn>
                <a:cxn ang="0">
                  <a:pos x="1728" y="564"/>
                </a:cxn>
                <a:cxn ang="0">
                  <a:pos x="1716" y="480"/>
                </a:cxn>
                <a:cxn ang="0">
                  <a:pos x="1674" y="408"/>
                </a:cxn>
                <a:cxn ang="0">
                  <a:pos x="1680" y="372"/>
                </a:cxn>
                <a:cxn ang="0">
                  <a:pos x="1674" y="270"/>
                </a:cxn>
                <a:cxn ang="0">
                  <a:pos x="1596" y="174"/>
                </a:cxn>
                <a:cxn ang="0">
                  <a:pos x="1530" y="144"/>
                </a:cxn>
                <a:cxn ang="0">
                  <a:pos x="1506" y="84"/>
                </a:cxn>
                <a:cxn ang="0">
                  <a:pos x="1410" y="12"/>
                </a:cxn>
                <a:cxn ang="0">
                  <a:pos x="1296" y="6"/>
                </a:cxn>
                <a:cxn ang="0">
                  <a:pos x="1224" y="36"/>
                </a:cxn>
                <a:cxn ang="0">
                  <a:pos x="1194" y="60"/>
                </a:cxn>
                <a:cxn ang="0">
                  <a:pos x="1134" y="18"/>
                </a:cxn>
                <a:cxn ang="0">
                  <a:pos x="1056" y="0"/>
                </a:cxn>
                <a:cxn ang="0">
                  <a:pos x="966" y="24"/>
                </a:cxn>
                <a:cxn ang="0">
                  <a:pos x="900" y="90"/>
                </a:cxn>
                <a:cxn ang="0">
                  <a:pos x="864" y="66"/>
                </a:cxn>
                <a:cxn ang="0">
                  <a:pos x="792" y="42"/>
                </a:cxn>
                <a:cxn ang="0">
                  <a:pos x="696" y="42"/>
                </a:cxn>
                <a:cxn ang="0">
                  <a:pos x="594" y="96"/>
                </a:cxn>
                <a:cxn ang="0">
                  <a:pos x="558" y="138"/>
                </a:cxn>
                <a:cxn ang="0">
                  <a:pos x="426" y="108"/>
                </a:cxn>
                <a:cxn ang="0">
                  <a:pos x="318" y="126"/>
                </a:cxn>
                <a:cxn ang="0">
                  <a:pos x="234" y="180"/>
                </a:cxn>
                <a:cxn ang="0">
                  <a:pos x="174" y="258"/>
                </a:cxn>
                <a:cxn ang="0">
                  <a:pos x="150" y="354"/>
                </a:cxn>
                <a:cxn ang="0">
                  <a:pos x="156" y="384"/>
                </a:cxn>
              </a:cxnLst>
              <a:rect l="0" t="0" r="r" b="b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0" name="Freeform 146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8"/>
                </a:cxn>
                <a:cxn ang="0">
                  <a:pos x="90" y="24"/>
                </a:cxn>
                <a:cxn ang="0">
                  <a:pos x="96" y="24"/>
                </a:cxn>
                <a:cxn ang="0">
                  <a:pos x="102" y="24"/>
                </a:cxn>
              </a:cxnLst>
              <a:rect l="0" t="0" r="r" b="b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1" name="Freeform 147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4" y="6"/>
                </a:cxn>
                <a:cxn ang="0">
                  <a:pos x="42" y="0"/>
                </a:cxn>
              </a:cxnLst>
              <a:rect l="0" t="0" r="r" b="b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2" name="Freeform 148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48"/>
                </a:cxn>
              </a:cxnLst>
              <a:rect l="0" t="0" r="r" b="b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3" name="Freeform 149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6" y="30"/>
                </a:cxn>
                <a:cxn ang="0">
                  <a:pos x="12" y="0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4" name="Freeform 150"/>
            <p:cNvSpPr>
              <a:spLocks/>
            </p:cNvSpPr>
            <p:nvPr/>
          </p:nvSpPr>
          <p:spPr bwMode="auto">
            <a:xfrm>
              <a:off x="4339" y="1048"/>
              <a:ext cx="126" cy="186"/>
            </a:xfrm>
            <a:custGeom>
              <a:avLst/>
              <a:gdLst/>
              <a:ahLst/>
              <a:cxnLst>
                <a:cxn ang="0">
                  <a:pos x="126" y="186"/>
                </a:cxn>
                <a:cxn ang="0">
                  <a:pos x="126" y="186"/>
                </a:cxn>
                <a:cxn ang="0">
                  <a:pos x="120" y="126"/>
                </a:cxn>
                <a:cxn ang="0">
                  <a:pos x="90" y="78"/>
                </a:cxn>
                <a:cxn ang="0">
                  <a:pos x="54" y="30"/>
                </a:cxn>
                <a:cxn ang="0">
                  <a:pos x="0" y="0"/>
                </a:cxn>
              </a:cxnLst>
              <a:rect l="0" t="0" r="r" b="b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5" name="Freeform 151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0" y="42"/>
                </a:cxn>
                <a:cxn ang="0">
                  <a:pos x="60" y="0"/>
                </a:cxn>
              </a:cxnLst>
              <a:rect l="0" t="0" r="r" b="b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6" name="Freeform 152"/>
            <p:cNvSpPr>
              <a:spLocks/>
            </p:cNvSpPr>
            <p:nvPr/>
          </p:nvSpPr>
          <p:spPr bwMode="auto">
            <a:xfrm>
              <a:off x="4501" y="574"/>
              <a:ext cx="6" cy="36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6" y="36"/>
                </a:cxn>
                <a:cxn ang="0">
                  <a:pos x="6" y="30"/>
                </a:cxn>
                <a:cxn ang="0">
                  <a:pos x="6" y="18"/>
                </a:cxn>
                <a:cxn ang="0">
                  <a:pos x="0" y="0"/>
                </a:cxn>
              </a:cxnLst>
              <a:rect l="0" t="0" r="r" b="b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7" name="Freeform 153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" y="24"/>
                </a:cxn>
                <a:cxn ang="0">
                  <a:pos x="0" y="48"/>
                </a:cxn>
              </a:cxnLst>
              <a:rect l="0" t="0" r="r" b="b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8" name="Line 154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59" name="Line 155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260" name="Freeform 156"/>
            <p:cNvSpPr>
              <a:spLocks/>
            </p:cNvSpPr>
            <p:nvPr/>
          </p:nvSpPr>
          <p:spPr bwMode="auto">
            <a:xfrm>
              <a:off x="3127" y="814"/>
              <a:ext cx="6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8"/>
                </a:cxn>
                <a:cxn ang="0">
                  <a:pos x="6" y="42"/>
                </a:cxn>
              </a:cxnLst>
              <a:rect l="0" t="0" r="r" b="b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7261" name="Text Box 157"/>
          <p:cNvSpPr txBox="1">
            <a:spLocks noChangeArrowheads="1"/>
          </p:cNvSpPr>
          <p:nvPr/>
        </p:nvSpPr>
        <p:spPr bwMode="auto">
          <a:xfrm>
            <a:off x="1554163" y="3243263"/>
            <a:ext cx="10080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latinLnBrk="0"/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Compute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Cluster</a:t>
            </a:r>
            <a:b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>
                <a:solidFill>
                  <a:srgbClr val="000099"/>
                </a:solidFill>
                <a:latin typeface="Arial" charset="0"/>
                <a:ea typeface="굴림" charset="-127"/>
              </a:rPr>
              <a:t>#1</a:t>
            </a:r>
          </a:p>
        </p:txBody>
      </p:sp>
      <p:sp>
        <p:nvSpPr>
          <p:cNvPr id="47262" name="Freeform 158"/>
          <p:cNvSpPr>
            <a:spLocks/>
          </p:cNvSpPr>
          <p:nvPr/>
        </p:nvSpPr>
        <p:spPr bwMode="auto">
          <a:xfrm>
            <a:off x="1168400" y="2489200"/>
            <a:ext cx="5384800" cy="1917700"/>
          </a:xfrm>
          <a:custGeom>
            <a:avLst/>
            <a:gdLst/>
            <a:ahLst/>
            <a:cxnLst>
              <a:cxn ang="0">
                <a:pos x="176" y="816"/>
              </a:cxn>
              <a:cxn ang="0">
                <a:pos x="1280" y="720"/>
              </a:cxn>
              <a:cxn ang="0">
                <a:pos x="2432" y="144"/>
              </a:cxn>
              <a:cxn ang="0">
                <a:pos x="3344" y="48"/>
              </a:cxn>
              <a:cxn ang="0">
                <a:pos x="3776" y="432"/>
              </a:cxn>
              <a:cxn ang="0">
                <a:pos x="3440" y="1152"/>
              </a:cxn>
              <a:cxn ang="0">
                <a:pos x="2864" y="1440"/>
              </a:cxn>
              <a:cxn ang="0">
                <a:pos x="1904" y="1200"/>
              </a:cxn>
              <a:cxn ang="0">
                <a:pos x="1088" y="1248"/>
              </a:cxn>
              <a:cxn ang="0">
                <a:pos x="224" y="1056"/>
              </a:cxn>
              <a:cxn ang="0">
                <a:pos x="176" y="816"/>
              </a:cxn>
            </a:cxnLst>
            <a:rect l="0" t="0" r="r" b="b"/>
            <a:pathLst>
              <a:path w="3792" h="1448">
                <a:moveTo>
                  <a:pt x="176" y="816"/>
                </a:moveTo>
                <a:cubicBezTo>
                  <a:pt x="352" y="760"/>
                  <a:pt x="904" y="832"/>
                  <a:pt x="1280" y="720"/>
                </a:cubicBezTo>
                <a:cubicBezTo>
                  <a:pt x="1656" y="608"/>
                  <a:pt x="2088" y="256"/>
                  <a:pt x="2432" y="144"/>
                </a:cubicBezTo>
                <a:cubicBezTo>
                  <a:pt x="2776" y="32"/>
                  <a:pt x="3120" y="0"/>
                  <a:pt x="3344" y="48"/>
                </a:cubicBezTo>
                <a:cubicBezTo>
                  <a:pt x="3568" y="96"/>
                  <a:pt x="3760" y="248"/>
                  <a:pt x="3776" y="432"/>
                </a:cubicBezTo>
                <a:cubicBezTo>
                  <a:pt x="3792" y="616"/>
                  <a:pt x="3592" y="984"/>
                  <a:pt x="3440" y="1152"/>
                </a:cubicBezTo>
                <a:cubicBezTo>
                  <a:pt x="3288" y="1320"/>
                  <a:pt x="3120" y="1432"/>
                  <a:pt x="2864" y="1440"/>
                </a:cubicBezTo>
                <a:cubicBezTo>
                  <a:pt x="2608" y="1448"/>
                  <a:pt x="2200" y="1232"/>
                  <a:pt x="1904" y="1200"/>
                </a:cubicBezTo>
                <a:cubicBezTo>
                  <a:pt x="1608" y="1168"/>
                  <a:pt x="1368" y="1272"/>
                  <a:pt x="1088" y="1248"/>
                </a:cubicBezTo>
                <a:cubicBezTo>
                  <a:pt x="808" y="1224"/>
                  <a:pt x="376" y="1128"/>
                  <a:pt x="224" y="1056"/>
                </a:cubicBezTo>
                <a:cubicBezTo>
                  <a:pt x="72" y="984"/>
                  <a:pt x="0" y="872"/>
                  <a:pt x="176" y="816"/>
                </a:cubicBezTo>
                <a:close/>
              </a:path>
            </a:pathLst>
          </a:custGeom>
          <a:gradFill rotWithShape="1">
            <a:gsLst>
              <a:gs pos="0">
                <a:srgbClr val="FFFF00">
                  <a:gamma/>
                  <a:tint val="21176"/>
                  <a:invGamma/>
                </a:srgbClr>
              </a:gs>
              <a:gs pos="50000">
                <a:srgbClr val="FFFF00">
                  <a:alpha val="39000"/>
                </a:srgbClr>
              </a:gs>
              <a:gs pos="100000">
                <a:srgbClr val="FFFF00">
                  <a:gamma/>
                  <a:tint val="21176"/>
                  <a:invGamma/>
                </a:srgbClr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47263" name="Line 159"/>
          <p:cNvSpPr>
            <a:spLocks noChangeShapeType="1"/>
          </p:cNvSpPr>
          <p:nvPr/>
        </p:nvSpPr>
        <p:spPr bwMode="auto">
          <a:xfrm flipV="1">
            <a:off x="1295400" y="1879600"/>
            <a:ext cx="228600" cy="304800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7264" name="Text Box 160"/>
          <p:cNvSpPr txBox="1">
            <a:spLocks noChangeArrowheads="1"/>
          </p:cNvSpPr>
          <p:nvPr/>
        </p:nvSpPr>
        <p:spPr bwMode="auto">
          <a:xfrm>
            <a:off x="1524000" y="1574800"/>
            <a:ext cx="2971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1600" i="1">
                <a:solidFill>
                  <a:srgbClr val="990033"/>
                </a:solidFill>
                <a:latin typeface="Arial" charset="0"/>
                <a:ea typeface="굴림" charset="-127"/>
              </a:rPr>
              <a:t>My experiment runs across</a:t>
            </a:r>
            <a:br>
              <a:rPr kumimoji="0" lang="en-US" altLang="ko-KR" sz="1600" i="1">
                <a:solidFill>
                  <a:srgbClr val="990033"/>
                </a:solidFill>
                <a:latin typeface="Arial" charset="0"/>
                <a:ea typeface="굴림" charset="-127"/>
              </a:rPr>
            </a:br>
            <a:r>
              <a:rPr kumimoji="0" lang="en-US" altLang="ko-KR" sz="1600" i="1">
                <a:solidFill>
                  <a:srgbClr val="990033"/>
                </a:solidFill>
                <a:latin typeface="Arial" charset="0"/>
                <a:ea typeface="굴림" charset="-127"/>
              </a:rPr>
              <a:t>the evolving GENI federation.</a:t>
            </a:r>
          </a:p>
        </p:txBody>
      </p:sp>
      <p:sp>
        <p:nvSpPr>
          <p:cNvPr id="47265" name="Text Box 161"/>
          <p:cNvSpPr txBox="1">
            <a:spLocks noChangeArrowheads="1"/>
          </p:cNvSpPr>
          <p:nvPr/>
        </p:nvSpPr>
        <p:spPr bwMode="auto">
          <a:xfrm>
            <a:off x="3810000" y="32512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2400" b="1">
                <a:solidFill>
                  <a:srgbClr val="990033"/>
                </a:solidFill>
                <a:latin typeface="Arial" charset="0"/>
                <a:ea typeface="굴림" charset="-127"/>
              </a:rPr>
              <a:t>My GENI Slice</a:t>
            </a:r>
          </a:p>
        </p:txBody>
      </p:sp>
      <p:pic>
        <p:nvPicPr>
          <p:cNvPr id="47266" name="Picture 162" descr="MCj0240341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4911725"/>
            <a:ext cx="1752600" cy="1285875"/>
          </a:xfrm>
          <a:prstGeom prst="rect">
            <a:avLst/>
          </a:prstGeom>
          <a:noFill/>
        </p:spPr>
      </p:pic>
      <p:sp>
        <p:nvSpPr>
          <p:cNvPr id="47267" name="Text Box 163"/>
          <p:cNvSpPr txBox="1">
            <a:spLocks noChangeArrowheads="1"/>
          </p:cNvSpPr>
          <p:nvPr/>
        </p:nvSpPr>
        <p:spPr bwMode="auto">
          <a:xfrm>
            <a:off x="7162800" y="4394200"/>
            <a:ext cx="1981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1400" i="1">
                <a:solidFill>
                  <a:srgbClr val="000099"/>
                </a:solidFill>
                <a:latin typeface="Arial" charset="0"/>
                <a:ea typeface="굴림" charset="-127"/>
              </a:rPr>
              <a:t>This approach looks remarkably familiar . . .</a:t>
            </a:r>
          </a:p>
        </p:txBody>
      </p:sp>
      <p:sp>
        <p:nvSpPr>
          <p:cNvPr id="47268" name="Line 164"/>
          <p:cNvSpPr>
            <a:spLocks noChangeShapeType="1"/>
          </p:cNvSpPr>
          <p:nvPr/>
        </p:nvSpPr>
        <p:spPr bwMode="auto">
          <a:xfrm flipH="1">
            <a:off x="8305800" y="49276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7269" name="Rectangle 165"/>
          <p:cNvSpPr>
            <a:spLocks noChangeArrowheads="1"/>
          </p:cNvSpPr>
          <p:nvPr/>
        </p:nvSpPr>
        <p:spPr bwMode="auto">
          <a:xfrm>
            <a:off x="0" y="0"/>
            <a:ext cx="9144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kumimoji="0" lang="en-US" altLang="ko-KR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Federation is the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1833563" y="1736725"/>
            <a:ext cx="5586412" cy="31797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ECFF"/>
              </a:gs>
              <a:gs pos="50000">
                <a:schemeClr val="bg1"/>
              </a:gs>
              <a:gs pos="100000">
                <a:srgbClr val="CCECFF"/>
              </a:gs>
            </a:gsLst>
            <a:lin ang="5400000" scaled="1"/>
          </a:gradFill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en-US" altLang="ko-KR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융합형 테스트베드 네트워크 </a:t>
            </a:r>
            <a:r>
              <a:rPr lang="en-US" altLang="ko-KR">
                <a:solidFill>
                  <a:srgbClr val="000099"/>
                </a:solidFill>
                <a:latin typeface="Arial"/>
                <a:ea typeface="HY헤드라인M" pitchFamily="18" charset="-127"/>
              </a:rPr>
              <a:t>–</a:t>
            </a:r>
            <a:endParaRPr lang="en-US" altLang="ko-KR">
              <a:solidFill>
                <a:srgbClr val="000099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유선</a:t>
            </a:r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(IPv6, QoS), </a:t>
            </a:r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무선</a:t>
            </a:r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와이브로</a:t>
            </a:r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메쉬</a:t>
            </a:r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), </a:t>
            </a:r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센서</a:t>
            </a:r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(USN) </a:t>
            </a:r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3082925" y="4217988"/>
            <a:ext cx="0" cy="509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156" name="Line 4"/>
          <p:cNvSpPr>
            <a:spLocks noChangeShapeType="1"/>
          </p:cNvSpPr>
          <p:nvPr/>
        </p:nvSpPr>
        <p:spPr bwMode="auto">
          <a:xfrm flipH="1" flipV="1">
            <a:off x="3568700" y="2840038"/>
            <a:ext cx="1785938" cy="12938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 flipV="1">
            <a:off x="3568700" y="2797175"/>
            <a:ext cx="1803400" cy="1395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 flipV="1">
            <a:off x="2671763" y="2797175"/>
            <a:ext cx="741362" cy="577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 flipH="1" flipV="1">
            <a:off x="3568700" y="4256088"/>
            <a:ext cx="17859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 flipH="1" flipV="1">
            <a:off x="3568700" y="2714625"/>
            <a:ext cx="17859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 flipH="1" flipV="1">
            <a:off x="3481388" y="4337050"/>
            <a:ext cx="0" cy="868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49162" name="Picture 10" descr="Passport 86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59125" y="2528888"/>
            <a:ext cx="685800" cy="371475"/>
          </a:xfrm>
          <a:prstGeom prst="rect">
            <a:avLst/>
          </a:prstGeom>
          <a:noFill/>
        </p:spPr>
      </p:pic>
      <p:pic>
        <p:nvPicPr>
          <p:cNvPr id="49163" name="Picture 11" descr="Passport 86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8113" y="2528888"/>
            <a:ext cx="684212" cy="371475"/>
          </a:xfrm>
          <a:prstGeom prst="rect">
            <a:avLst/>
          </a:prstGeom>
          <a:noFill/>
        </p:spPr>
      </p:pic>
      <p:pic>
        <p:nvPicPr>
          <p:cNvPr id="49164" name="Picture 12" descr="Passport 86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8113" y="4068763"/>
            <a:ext cx="684212" cy="373062"/>
          </a:xfrm>
          <a:prstGeom prst="rect">
            <a:avLst/>
          </a:prstGeom>
          <a:noFill/>
        </p:spPr>
      </p:pic>
      <p:pic>
        <p:nvPicPr>
          <p:cNvPr id="49165" name="Picture 13" descr="Passport 86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59125" y="4068763"/>
            <a:ext cx="685800" cy="373062"/>
          </a:xfrm>
          <a:prstGeom prst="rect">
            <a:avLst/>
          </a:prstGeom>
          <a:noFill/>
        </p:spPr>
      </p:pic>
      <p:pic>
        <p:nvPicPr>
          <p:cNvPr id="49166" name="Picture 14" descr="Passport 86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11375" y="3276600"/>
            <a:ext cx="685800" cy="371475"/>
          </a:xfrm>
          <a:prstGeom prst="rect">
            <a:avLst/>
          </a:prstGeom>
          <a:noFill/>
        </p:spPr>
      </p:pic>
      <p:pic>
        <p:nvPicPr>
          <p:cNvPr id="49167" name="Picture 15" descr="Passport 86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96038" y="3276600"/>
            <a:ext cx="685800" cy="371475"/>
          </a:xfrm>
          <a:prstGeom prst="rect">
            <a:avLst/>
          </a:prstGeom>
          <a:noFill/>
        </p:spPr>
      </p:pic>
      <p:sp>
        <p:nvSpPr>
          <p:cNvPr id="49168" name="Line 16"/>
          <p:cNvSpPr>
            <a:spLocks noChangeShapeType="1"/>
          </p:cNvSpPr>
          <p:nvPr/>
        </p:nvSpPr>
        <p:spPr bwMode="auto">
          <a:xfrm>
            <a:off x="2671763" y="3568700"/>
            <a:ext cx="650875" cy="577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69" name="Line 17"/>
          <p:cNvSpPr>
            <a:spLocks noChangeShapeType="1"/>
          </p:cNvSpPr>
          <p:nvPr/>
        </p:nvSpPr>
        <p:spPr bwMode="auto">
          <a:xfrm flipH="1" flipV="1">
            <a:off x="5835650" y="2797175"/>
            <a:ext cx="652463" cy="577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 flipH="1">
            <a:off x="5743575" y="3568700"/>
            <a:ext cx="744538" cy="577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71" name="AutoShape 19"/>
          <p:cNvSpPr>
            <a:spLocks noChangeArrowheads="1"/>
          </p:cNvSpPr>
          <p:nvPr/>
        </p:nvSpPr>
        <p:spPr bwMode="auto">
          <a:xfrm>
            <a:off x="1927225" y="963613"/>
            <a:ext cx="5492750" cy="6762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ECFF"/>
              </a:gs>
              <a:gs pos="50000">
                <a:schemeClr val="bg1"/>
              </a:gs>
              <a:gs pos="100000">
                <a:srgbClr val="CCECFF"/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24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4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융합형 테스트베드 플랫폼 </a:t>
            </a:r>
            <a:r>
              <a:rPr lang="en-US" altLang="ko-KR" sz="2400">
                <a:solidFill>
                  <a:srgbClr val="000099"/>
                </a:solidFill>
                <a:latin typeface="Arial"/>
                <a:ea typeface="HY헤드라인M" pitchFamily="18" charset="-127"/>
              </a:rPr>
              <a:t>–</a:t>
            </a:r>
            <a:endParaRPr lang="en-US" altLang="ko-KR" sz="2400">
              <a:solidFill>
                <a:srgbClr val="000099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보안관리</a:t>
            </a:r>
            <a:r>
              <a:rPr lang="en-US" altLang="ko-KR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망관리</a:t>
            </a:r>
            <a:r>
              <a:rPr lang="en-US" altLang="ko-KR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Measurement, Grid </a:t>
            </a:r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</a:p>
        </p:txBody>
      </p:sp>
      <p:sp>
        <p:nvSpPr>
          <p:cNvPr id="49172" name="Line 20"/>
          <p:cNvSpPr>
            <a:spLocks noChangeShapeType="1"/>
          </p:cNvSpPr>
          <p:nvPr/>
        </p:nvSpPr>
        <p:spPr bwMode="auto">
          <a:xfrm flipH="1" flipV="1">
            <a:off x="1360488" y="3417888"/>
            <a:ext cx="8032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73" name="Oval 21"/>
          <p:cNvSpPr>
            <a:spLocks noChangeArrowheads="1"/>
          </p:cNvSpPr>
          <p:nvPr/>
        </p:nvSpPr>
        <p:spPr bwMode="auto">
          <a:xfrm>
            <a:off x="0" y="2913063"/>
            <a:ext cx="1352550" cy="965200"/>
          </a:xfrm>
          <a:prstGeom prst="ellipse">
            <a:avLst/>
          </a:prstGeom>
          <a:gradFill rotWithShape="1">
            <a:gsLst>
              <a:gs pos="0">
                <a:schemeClr val="bg1">
                  <a:gamma/>
                  <a:shade val="69804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산업</a:t>
            </a:r>
          </a:p>
          <a:p>
            <a:pPr algn="ctr"/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클러스터</a:t>
            </a:r>
          </a:p>
          <a:p>
            <a:pPr algn="ctr"/>
            <a:r>
              <a:rPr lang="en-US" altLang="ko-KR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(u-IT </a:t>
            </a:r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  <a:r>
              <a:rPr lang="en-US" altLang="ko-KR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49174" name="Oval 22"/>
          <p:cNvSpPr>
            <a:spLocks noChangeArrowheads="1"/>
          </p:cNvSpPr>
          <p:nvPr/>
        </p:nvSpPr>
        <p:spPr bwMode="auto">
          <a:xfrm>
            <a:off x="2787650" y="5203825"/>
            <a:ext cx="1352550" cy="965200"/>
          </a:xfrm>
          <a:prstGeom prst="ellipse">
            <a:avLst/>
          </a:prstGeom>
          <a:gradFill rotWithShape="1">
            <a:gsLst>
              <a:gs pos="0">
                <a:schemeClr val="bg1">
                  <a:gamma/>
                  <a:shade val="69804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연구소</a:t>
            </a:r>
          </a:p>
          <a:p>
            <a:pPr algn="ctr"/>
            <a:r>
              <a:rPr lang="en-US" altLang="ko-KR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(ETRI, KETI </a:t>
            </a:r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  <a:r>
              <a:rPr lang="en-US" altLang="ko-KR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49175" name="Line 23"/>
          <p:cNvSpPr>
            <a:spLocks noChangeShapeType="1"/>
          </p:cNvSpPr>
          <p:nvPr/>
        </p:nvSpPr>
        <p:spPr bwMode="auto">
          <a:xfrm flipH="1" flipV="1">
            <a:off x="5535613" y="4337050"/>
            <a:ext cx="0" cy="868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76" name="Oval 24"/>
          <p:cNvSpPr>
            <a:spLocks noChangeArrowheads="1"/>
          </p:cNvSpPr>
          <p:nvPr/>
        </p:nvSpPr>
        <p:spPr bwMode="auto">
          <a:xfrm>
            <a:off x="4841875" y="5203825"/>
            <a:ext cx="1352550" cy="965200"/>
          </a:xfrm>
          <a:prstGeom prst="ellipse">
            <a:avLst/>
          </a:prstGeom>
          <a:gradFill rotWithShape="1">
            <a:gsLst>
              <a:gs pos="0">
                <a:schemeClr val="bg1">
                  <a:gamma/>
                  <a:shade val="69804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융합</a:t>
            </a:r>
          </a:p>
          <a:p>
            <a:pPr algn="ctr"/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테스트베드</a:t>
            </a:r>
          </a:p>
        </p:txBody>
      </p:sp>
      <p:sp>
        <p:nvSpPr>
          <p:cNvPr id="49177" name="Line 25"/>
          <p:cNvSpPr>
            <a:spLocks noChangeShapeType="1"/>
          </p:cNvSpPr>
          <p:nvPr/>
        </p:nvSpPr>
        <p:spPr bwMode="auto">
          <a:xfrm flipV="1">
            <a:off x="7048500" y="3470275"/>
            <a:ext cx="801688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78" name="Oval 26"/>
          <p:cNvSpPr>
            <a:spLocks noChangeArrowheads="1"/>
          </p:cNvSpPr>
          <p:nvPr/>
        </p:nvSpPr>
        <p:spPr bwMode="auto">
          <a:xfrm flipH="1">
            <a:off x="7791450" y="2987675"/>
            <a:ext cx="1352550" cy="965200"/>
          </a:xfrm>
          <a:prstGeom prst="ellipse">
            <a:avLst/>
          </a:prstGeom>
          <a:gradFill rotWithShape="1">
            <a:gsLst>
              <a:gs pos="0">
                <a:schemeClr val="bg1">
                  <a:gamma/>
                  <a:shade val="69804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기업체</a:t>
            </a:r>
          </a:p>
          <a:p>
            <a:pPr algn="ctr"/>
            <a:r>
              <a:rPr lang="en-US" altLang="ko-KR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벤처 등</a:t>
            </a:r>
            <a:r>
              <a:rPr lang="en-US" altLang="ko-KR" sz="16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49179" name="Line 27"/>
          <p:cNvSpPr>
            <a:spLocks noChangeShapeType="1"/>
          </p:cNvSpPr>
          <p:nvPr/>
        </p:nvSpPr>
        <p:spPr bwMode="auto">
          <a:xfrm>
            <a:off x="1368425" y="3568700"/>
            <a:ext cx="742950" cy="0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80" name="Line 28"/>
          <p:cNvSpPr>
            <a:spLocks noChangeShapeType="1"/>
          </p:cNvSpPr>
          <p:nvPr/>
        </p:nvSpPr>
        <p:spPr bwMode="auto">
          <a:xfrm>
            <a:off x="2111375" y="3568700"/>
            <a:ext cx="1119188" cy="962025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81" name="Line 29"/>
          <p:cNvSpPr>
            <a:spLocks noChangeShapeType="1"/>
          </p:cNvSpPr>
          <p:nvPr/>
        </p:nvSpPr>
        <p:spPr bwMode="auto">
          <a:xfrm>
            <a:off x="3230563" y="4530725"/>
            <a:ext cx="4762" cy="642938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82" name="Text Box 30"/>
          <p:cNvSpPr txBox="1">
            <a:spLocks noChangeArrowheads="1"/>
          </p:cNvSpPr>
          <p:nvPr/>
        </p:nvSpPr>
        <p:spPr bwMode="auto">
          <a:xfrm>
            <a:off x="1190625" y="4000500"/>
            <a:ext cx="139065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4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융합산업협업</a:t>
            </a:r>
          </a:p>
          <a:p>
            <a:pPr algn="ctr"/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대용량 네트워킹</a:t>
            </a:r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49183" name="Line 31"/>
          <p:cNvSpPr>
            <a:spLocks noChangeShapeType="1"/>
          </p:cNvSpPr>
          <p:nvPr/>
        </p:nvSpPr>
        <p:spPr bwMode="auto">
          <a:xfrm flipV="1">
            <a:off x="3697288" y="4530725"/>
            <a:ext cx="0" cy="674688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84" name="Line 32"/>
          <p:cNvSpPr>
            <a:spLocks noChangeShapeType="1"/>
          </p:cNvSpPr>
          <p:nvPr/>
        </p:nvSpPr>
        <p:spPr bwMode="auto">
          <a:xfrm flipV="1">
            <a:off x="5278438" y="4625975"/>
            <a:ext cx="0" cy="676275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85" name="Line 33"/>
          <p:cNvSpPr>
            <a:spLocks noChangeShapeType="1"/>
          </p:cNvSpPr>
          <p:nvPr/>
        </p:nvSpPr>
        <p:spPr bwMode="auto">
          <a:xfrm flipH="1" flipV="1">
            <a:off x="3697288" y="4611688"/>
            <a:ext cx="1581150" cy="0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86" name="Text Box 34"/>
          <p:cNvSpPr txBox="1">
            <a:spLocks noChangeArrowheads="1"/>
          </p:cNvSpPr>
          <p:nvPr/>
        </p:nvSpPr>
        <p:spPr bwMode="auto">
          <a:xfrm>
            <a:off x="3700463" y="4640263"/>
            <a:ext cx="159226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o-KR" altLang="en-US" sz="14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융합산업협업</a:t>
            </a:r>
          </a:p>
          <a:p>
            <a:pPr algn="ctr"/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원격협업</a:t>
            </a:r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49187" name="Line 35"/>
          <p:cNvSpPr>
            <a:spLocks noChangeShapeType="1"/>
          </p:cNvSpPr>
          <p:nvPr/>
        </p:nvSpPr>
        <p:spPr bwMode="auto">
          <a:xfrm flipH="1">
            <a:off x="6956425" y="3663950"/>
            <a:ext cx="742950" cy="0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88" name="Line 36"/>
          <p:cNvSpPr>
            <a:spLocks noChangeShapeType="1"/>
          </p:cNvSpPr>
          <p:nvPr/>
        </p:nvSpPr>
        <p:spPr bwMode="auto">
          <a:xfrm flipH="1">
            <a:off x="5837238" y="3663950"/>
            <a:ext cx="1119187" cy="962025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89" name="Line 37"/>
          <p:cNvSpPr>
            <a:spLocks noChangeShapeType="1"/>
          </p:cNvSpPr>
          <p:nvPr/>
        </p:nvSpPr>
        <p:spPr bwMode="auto">
          <a:xfrm flipH="1">
            <a:off x="5822950" y="4625975"/>
            <a:ext cx="14288" cy="622300"/>
          </a:xfrm>
          <a:prstGeom prst="line">
            <a:avLst/>
          </a:prstGeom>
          <a:noFill/>
          <a:ln w="50800">
            <a:solidFill>
              <a:srgbClr val="FF99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9190" name="Text Box 38"/>
          <p:cNvSpPr txBox="1">
            <a:spLocks noChangeArrowheads="1"/>
          </p:cNvSpPr>
          <p:nvPr/>
        </p:nvSpPr>
        <p:spPr bwMode="auto">
          <a:xfrm flipH="1">
            <a:off x="6465888" y="4000500"/>
            <a:ext cx="125095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4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융합산업협업</a:t>
            </a:r>
          </a:p>
          <a:p>
            <a:pPr algn="ctr"/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통합실증실험</a:t>
            </a:r>
            <a:r>
              <a:rPr lang="en-US" altLang="ko-KR" sz="12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49191" name="Text Box 39"/>
          <p:cNvSpPr txBox="1">
            <a:spLocks noChangeArrowheads="1"/>
          </p:cNvSpPr>
          <p:nvPr/>
        </p:nvSpPr>
        <p:spPr bwMode="auto">
          <a:xfrm flipH="1">
            <a:off x="433388" y="6237288"/>
            <a:ext cx="817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분야 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정보통신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전자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바이오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물류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의료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나노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로봇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자동차</a:t>
            </a:r>
            <a:r>
              <a:rPr lang="en-US" altLang="ko-KR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, u-City </a:t>
            </a:r>
            <a:r>
              <a:rPr lang="ko-KR" altLang="en-US" sz="200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</a:p>
        </p:txBody>
      </p:sp>
      <p:sp>
        <p:nvSpPr>
          <p:cNvPr id="49192" name="Rectangle 40"/>
          <p:cNvSpPr>
            <a:spLocks noChangeArrowheads="1"/>
          </p:cNvSpPr>
          <p:nvPr/>
        </p:nvSpPr>
        <p:spPr bwMode="auto">
          <a:xfrm>
            <a:off x="0" y="0"/>
            <a:ext cx="91440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kumimoji="0" lang="ko-KR" altLang="en-US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학술</a:t>
            </a:r>
            <a:r>
              <a:rPr kumimoji="0" lang="en-US" altLang="ko-KR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, </a:t>
            </a:r>
            <a:r>
              <a:rPr kumimoji="0" lang="ko-KR" altLang="en-US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연구</a:t>
            </a:r>
            <a:r>
              <a:rPr kumimoji="0" lang="en-US" altLang="ko-KR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, </a:t>
            </a:r>
            <a:r>
              <a:rPr kumimoji="0" lang="ko-KR" altLang="en-US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개발</a:t>
            </a:r>
            <a:r>
              <a:rPr kumimoji="0" lang="en-US" altLang="ko-KR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, </a:t>
            </a:r>
            <a:r>
              <a:rPr kumimoji="0" lang="ko-KR" altLang="en-US" sz="3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Microsoft Sans Serif" pitchFamily="34" charset="0"/>
              </a:rPr>
              <a:t>산업 연동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etLabKore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PlanetLabKorea</Template>
  <TotalTime>223</TotalTime>
  <Words>646</Words>
  <Application>Microsoft Office PowerPoint</Application>
  <PresentationFormat>On-screen Show (4:3)</PresentationFormat>
  <Paragraphs>185</Paragraphs>
  <Slides>11</Slides>
  <Notes>10</Notes>
  <HiddenSlides>0</HiddenSlides>
  <MMClips>0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디자인 서식 파일</vt:lpstr>
      </vt:variant>
      <vt:variant>
        <vt:i4>12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35" baseType="lpstr">
      <vt:lpstr>굴림</vt:lpstr>
      <vt:lpstr>맑은 고딕</vt:lpstr>
      <vt:lpstr>Arial</vt:lpstr>
      <vt:lpstr>Microsoft Sans Serif</vt:lpstr>
      <vt:lpstr>Wingdings</vt:lpstr>
      <vt:lpstr>Candara</vt:lpstr>
      <vt:lpstr>Arial Unicode MS</vt:lpstr>
      <vt:lpstr>HY헤드라인M</vt:lpstr>
      <vt:lpstr>Times New Roman</vt:lpstr>
      <vt:lpstr>휴먼새내기체</vt:lpstr>
      <vt:lpstr>HY울릉도M</vt:lpstr>
      <vt:lpstr>PlanetLabKorea</vt:lpstr>
      <vt:lpstr>PlanetLabKorea</vt:lpstr>
      <vt:lpstr>PlanetLabKorea</vt:lpstr>
      <vt:lpstr>PlanetLabKorea</vt:lpstr>
      <vt:lpstr>PlanetLabKorea</vt:lpstr>
      <vt:lpstr>PlanetLabKorea</vt:lpstr>
      <vt:lpstr>PlanetLabKorea</vt:lpstr>
      <vt:lpstr>PlanetLabKorea</vt:lpstr>
      <vt:lpstr>PlanetLabKorea</vt:lpstr>
      <vt:lpstr>PlanetLabKorea</vt:lpstr>
      <vt:lpstr>PlanetLabKorea</vt:lpstr>
      <vt:lpstr>PlanetLabKorea</vt:lpstr>
      <vt:lpstr>비트맵 이미지</vt:lpstr>
      <vt:lpstr>PlanetLab Korea and Beyond</vt:lpstr>
      <vt:lpstr>Goals of PlanetLab Korea</vt:lpstr>
      <vt:lpstr>PlanetLab Korea Basic Design Decisions</vt:lpstr>
      <vt:lpstr>PlanetLab Korea Roll-Out Plan</vt:lpstr>
      <vt:lpstr>PlanetLab Asia</vt:lpstr>
      <vt:lpstr>Announcements</vt:lpstr>
      <vt:lpstr>K-TEC with PlanetLab</vt:lpstr>
      <vt:lpstr>GENI grows by “gluing together”  hetrogeneous facilities over time</vt:lpstr>
      <vt:lpstr>K-TEC with PlanetLab</vt:lpstr>
      <vt:lpstr>GENI grows by “gluing together”  hetrogeneous facilities over time</vt:lpstr>
      <vt:lpstr>슬라이드 11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 and Blueprint for PlanetLab CJK</dc:title>
  <dc:creator>Microsoft Corporation</dc:creator>
  <cp:lastModifiedBy>user</cp:lastModifiedBy>
  <cp:revision>15</cp:revision>
  <dcterms:created xsi:type="dcterms:W3CDTF">2006-10-05T04:04:58Z</dcterms:created>
  <dcterms:modified xsi:type="dcterms:W3CDTF">2008-07-18T04:44:37Z</dcterms:modified>
</cp:coreProperties>
</file>