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08" r:id="rId31"/>
    <p:sldId id="285" r:id="rId32"/>
    <p:sldId id="286" r:id="rId33"/>
    <p:sldId id="287" r:id="rId34"/>
    <p:sldId id="288" r:id="rId35"/>
    <p:sldId id="289" r:id="rId36"/>
    <p:sldId id="290" r:id="rId37"/>
    <p:sldId id="302" r:id="rId38"/>
    <p:sldId id="303" r:id="rId39"/>
    <p:sldId id="304" r:id="rId40"/>
    <p:sldId id="305" r:id="rId41"/>
    <p:sldId id="306" r:id="rId42"/>
    <p:sldId id="307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228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457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685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9144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11430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1371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1600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1828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13106"/>
          <c:y val="0.20231099999999999"/>
          <c:w val="0.87579300000000004"/>
          <c:h val="0.3267650000000000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Write to device</c:v>
                </c:pt>
              </c:strCache>
            </c:strRef>
          </c:tx>
          <c:spPr>
            <a:solidFill>
              <a:srgbClr val="92929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1 KB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0.47799999999999998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E-4123-8F37-F8A4CDB5DD0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Kernel code</c:v>
                </c:pt>
              </c:strCache>
            </c:strRef>
          </c:tx>
          <c:spPr>
            <a:solidFill>
              <a:srgbClr val="0A76B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1 KB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4E-4123-8F37-F8A4CDB5D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IO latency (us)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.5"/>
        <c:minorUnit val="0.7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6.1964218874504727E-2"/>
          <c:y val="0.78827396327685484"/>
          <c:w val="0.92093800000000003"/>
          <c:h val="0.21172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Helvetica Neue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23031"/>
          <c:y val="0.27025100000000002"/>
          <c:w val="0.84532099999999999"/>
          <c:h val="0.372213000000000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0A76B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1 KB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4F-4202-A949-8F7C9C7C903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Block-level caching</c:v>
                </c:pt>
              </c:strCache>
            </c:strRef>
          </c:tx>
          <c:spPr>
            <a:solidFill>
              <a:srgbClr val="044D8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1 KB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4F-4202-A949-8F7C9C7C9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Arial"/>
                  </a:rPr>
                  <a:t>IO latency (us)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3"/>
        <c:minorUnit val="1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9.1382599999999994E-2"/>
          <c:y val="0"/>
          <c:w val="0.90861700000000001"/>
          <c:h val="0.166552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31403"/>
          <c:y val="9.3451900000000004E-2"/>
          <c:w val="0.74363699999999999"/>
          <c:h val="0.61992499999999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SQLite</c:v>
                </c:pt>
                <c:pt idx="1">
                  <c:v>HDFS</c:v>
                </c:pt>
                <c:pt idx="2">
                  <c:v>ZooKeeper</c:v>
                </c:pt>
                <c:pt idx="3">
                  <c:v>LevelDB</c:v>
                </c:pt>
                <c:pt idx="4">
                  <c:v>HSQLDB</c:v>
                </c:pt>
                <c:pt idx="5">
                  <c:v>Mercurial</c:v>
                </c:pt>
                <c:pt idx="6">
                  <c:v>Git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10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D-4BA4-8A36-9E0156848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56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277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sz="2770" b="0" i="0" u="none" strike="noStrike">
                    <a:solidFill>
                      <a:srgbClr val="000000"/>
                    </a:solidFill>
                    <a:latin typeface="Arial"/>
                  </a:rPr>
                  <a:t>Crash vulnerabilities</a:t>
                </a:r>
              </a:p>
            </c:rich>
          </c:tx>
          <c:overlay val="1"/>
        </c:title>
        <c:numFmt formatCode="0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77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2"/>
        <c:minorUnit val="1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7516"/>
          <c:y val="0.19550100000000001"/>
          <c:w val="0.81181199999999998"/>
          <c:h val="0.5932730000000000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64 MB</c:v>
                </c:pt>
              </c:strCache>
            </c:strRef>
          </c:tx>
          <c:spPr>
            <a:ln w="762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5">
                    <a:lumOff val="-29866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Sheet1!$B$1:$I$1</c:f>
              <c:strCache>
                <c:ptCount val="8"/>
                <c:pt idx="0">
                  <c:v>0.1</c:v>
                </c:pt>
                <c:pt idx="1">
                  <c:v>0.25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0.8</c:v>
                </c:pt>
                <c:pt idx="6">
                  <c:v>0.9</c:v>
                </c:pt>
                <c:pt idx="7">
                  <c:v>1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970.1</c:v>
                </c:pt>
                <c:pt idx="1">
                  <c:v>972.4</c:v>
                </c:pt>
                <c:pt idx="2">
                  <c:v>901.9</c:v>
                </c:pt>
                <c:pt idx="3">
                  <c:v>636.1</c:v>
                </c:pt>
                <c:pt idx="4">
                  <c:v>504</c:v>
                </c:pt>
                <c:pt idx="5">
                  <c:v>364.1</c:v>
                </c:pt>
                <c:pt idx="6">
                  <c:v>257.2</c:v>
                </c:pt>
                <c:pt idx="7">
                  <c:v>159.9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D2-41B8-95B5-FECDBE43DBA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128 MB</c:v>
                </c:pt>
              </c:strCache>
            </c:strRef>
          </c:tx>
          <c:spPr>
            <a:ln w="762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Sheet1!$B$1:$I$1</c:f>
              <c:strCache>
                <c:ptCount val="8"/>
                <c:pt idx="0">
                  <c:v>0.1</c:v>
                </c:pt>
                <c:pt idx="1">
                  <c:v>0.25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0.8</c:v>
                </c:pt>
                <c:pt idx="6">
                  <c:v>0.9</c:v>
                </c:pt>
                <c:pt idx="7">
                  <c:v>1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958</c:v>
                </c:pt>
                <c:pt idx="1">
                  <c:v>965.6</c:v>
                </c:pt>
                <c:pt idx="2">
                  <c:v>963.9</c:v>
                </c:pt>
                <c:pt idx="3">
                  <c:v>968.9</c:v>
                </c:pt>
                <c:pt idx="4">
                  <c:v>750.1</c:v>
                </c:pt>
                <c:pt idx="5">
                  <c:v>454.5</c:v>
                </c:pt>
                <c:pt idx="6">
                  <c:v>336.9</c:v>
                </c:pt>
                <c:pt idx="7">
                  <c:v>231.9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D2-41B8-95B5-FECDBE43DBA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256 MB</c:v>
                </c:pt>
              </c:strCache>
            </c:strRef>
          </c:tx>
          <c:spPr>
            <a:ln w="76200" cap="flat">
              <a:solidFill>
                <a:schemeClr val="accent3">
                  <a:hueOff val="362282"/>
                  <a:satOff val="31803"/>
                  <a:lumOff val="-18242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Sheet1!$B$1:$I$1</c:f>
              <c:strCache>
                <c:ptCount val="8"/>
                <c:pt idx="0">
                  <c:v>0.1</c:v>
                </c:pt>
                <c:pt idx="1">
                  <c:v>0.25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0.8</c:v>
                </c:pt>
                <c:pt idx="6">
                  <c:v>0.9</c:v>
                </c:pt>
                <c:pt idx="7">
                  <c:v>1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961.7</c:v>
                </c:pt>
                <c:pt idx="1">
                  <c:v>959.3</c:v>
                </c:pt>
                <c:pt idx="2">
                  <c:v>965.8</c:v>
                </c:pt>
                <c:pt idx="3">
                  <c:v>963.9</c:v>
                </c:pt>
                <c:pt idx="4">
                  <c:v>965.4</c:v>
                </c:pt>
                <c:pt idx="5">
                  <c:v>843.9</c:v>
                </c:pt>
                <c:pt idx="6">
                  <c:v>630.9</c:v>
                </c:pt>
                <c:pt idx="7">
                  <c:v>345.3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D2-41B8-95B5-FECDBE43DBAD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512 MB</c:v>
                </c:pt>
              </c:strCache>
            </c:strRef>
          </c:tx>
          <c:spPr>
            <a:ln w="76200" cap="flat">
              <a:solidFill>
                <a:schemeClr val="accent2">
                  <a:hueOff val="258623"/>
                  <a:satOff val="16006"/>
                  <a:lumOff val="-25223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Sheet1!$B$1:$I$1</c:f>
              <c:strCache>
                <c:ptCount val="8"/>
                <c:pt idx="0">
                  <c:v>0.1</c:v>
                </c:pt>
                <c:pt idx="1">
                  <c:v>0.25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0.8</c:v>
                </c:pt>
                <c:pt idx="6">
                  <c:v>0.9</c:v>
                </c:pt>
                <c:pt idx="7">
                  <c:v>1</c:v>
                </c:pt>
              </c:strCache>
            </c:strRef>
          </c:cat>
          <c:val>
            <c:numRef>
              <c:f>Sheet1!$B$5:$I$5</c:f>
              <c:numCache>
                <c:formatCode>General</c:formatCode>
                <c:ptCount val="8"/>
                <c:pt idx="0">
                  <c:v>963.2</c:v>
                </c:pt>
                <c:pt idx="1">
                  <c:v>962.7</c:v>
                </c:pt>
                <c:pt idx="2">
                  <c:v>966</c:v>
                </c:pt>
                <c:pt idx="3">
                  <c:v>964.6</c:v>
                </c:pt>
                <c:pt idx="4">
                  <c:v>968.8</c:v>
                </c:pt>
                <c:pt idx="5">
                  <c:v>967.1</c:v>
                </c:pt>
                <c:pt idx="6">
                  <c:v>945.6</c:v>
                </c:pt>
                <c:pt idx="7">
                  <c:v>634.6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D2-41B8-95B5-FECDBE43DBAD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1024 MB</c:v>
                </c:pt>
              </c:strCache>
            </c:strRef>
          </c:tx>
          <c:spPr>
            <a:ln w="762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>
                    <a:hueOff val="114395"/>
                    <a:lumOff val="-24975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Sheet1!$B$1:$I$1</c:f>
              <c:strCache>
                <c:ptCount val="8"/>
                <c:pt idx="0">
                  <c:v>0.1</c:v>
                </c:pt>
                <c:pt idx="1">
                  <c:v>0.25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0.8</c:v>
                </c:pt>
                <c:pt idx="6">
                  <c:v>0.9</c:v>
                </c:pt>
                <c:pt idx="7">
                  <c:v>1</c:v>
                </c:pt>
              </c:strCache>
            </c:strRef>
          </c:cat>
          <c:val>
            <c:numRef>
              <c:f>Sheet1!$B$6:$I$6</c:f>
              <c:numCache>
                <c:formatCode>General</c:formatCode>
                <c:ptCount val="8"/>
                <c:pt idx="0">
                  <c:v>964.4</c:v>
                </c:pt>
                <c:pt idx="1">
                  <c:v>968.5</c:v>
                </c:pt>
                <c:pt idx="2">
                  <c:v>963.7</c:v>
                </c:pt>
                <c:pt idx="3">
                  <c:v>971</c:v>
                </c:pt>
                <c:pt idx="4">
                  <c:v>969.7</c:v>
                </c:pt>
                <c:pt idx="5">
                  <c:v>969.8</c:v>
                </c:pt>
                <c:pt idx="6">
                  <c:v>970.2</c:v>
                </c:pt>
                <c:pt idx="7">
                  <c:v>925.8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D2-41B8-95B5-FECDBE43D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SSD utilization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1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100" b="0" i="0" u="none" strike="noStrike">
                    <a:solidFill>
                      <a:srgbClr val="000000"/>
                    </a:solidFill>
                    <a:latin typeface="Helvetica Neue"/>
                  </a:rPr>
                  <a:t>SSD Throughput (MB/s)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midCat"/>
        <c:majorUnit val="250"/>
        <c:minorUnit val="12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0946500000000001"/>
          <c:y val="0"/>
          <c:w val="0.85527500000000001"/>
          <c:h val="0.185843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Helvetica Neue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151399999999999"/>
          <c:y val="0.27720499999999998"/>
          <c:w val="0.86348599999999998"/>
          <c:h val="0.64188199999999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BD363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1.88</c:v>
                </c:pt>
                <c:pt idx="1">
                  <c:v>1.1100000000000001</c:v>
                </c:pt>
                <c:pt idx="2">
                  <c:v>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0-4F30-8911-DB6AD9B986C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Strata+Digest</c:v>
                </c:pt>
              </c:strCache>
            </c:strRef>
          </c:tx>
          <c:spPr>
            <a:solidFill>
              <a:srgbClr val="7B0F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2.83</c:v>
                </c:pt>
                <c:pt idx="1">
                  <c:v>1.62</c:v>
                </c:pt>
                <c:pt idx="2">
                  <c:v>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A0-4F30-8911-DB6AD9B986C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PMFS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2</c:v>
                </c:pt>
                <c:pt idx="1">
                  <c:v>1.42</c:v>
                </c:pt>
                <c:pt idx="2">
                  <c:v>1.02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A0-4F30-8911-DB6AD9B986C1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54C9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32.840000000000003</c:v>
                </c:pt>
                <c:pt idx="1">
                  <c:v>4.1100000000000003</c:v>
                </c:pt>
                <c:pt idx="2">
                  <c:v>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A0-4F30-8911-DB6AD9B986C1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94B9D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7.76</c:v>
                </c:pt>
                <c:pt idx="1">
                  <c:v>4.62</c:v>
                </c:pt>
                <c:pt idx="2">
                  <c:v>2.83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A0-4F30-8911-DB6AD9B986C1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F2FS</c:v>
                </c:pt>
              </c:strCache>
            </c:strRef>
          </c:tx>
          <c:spPr>
            <a:solidFill>
              <a:srgbClr val="7D807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32</c:v>
                </c:pt>
                <c:pt idx="1">
                  <c:v>4.51</c:v>
                </c:pt>
                <c:pt idx="2">
                  <c:v>1.26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A0-4F30-8911-DB6AD9B98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5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Write amp.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4.9816699999999998E-2"/>
          <c:y val="0"/>
          <c:w val="0.88290500000000005"/>
          <c:h val="0.18913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8.9021699999999995E-2"/>
          <c:y val="0.186166"/>
          <c:w val="0.90597799999999995"/>
          <c:h val="0.66883199999999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BD3630"/>
            </a:solidFill>
            <a:ln w="12700" cap="flat">
              <a:noFill/>
              <a:miter lim="400000"/>
            </a:ln>
            <a:effectLst/>
          </c:spPr>
          <c:invertIfNegative val="0"/>
          <c:errBars>
            <c:errBarType val="plus"/>
            <c:errValType val="fixedVal"/>
            <c:noEndCap val="0"/>
            <c:val val="1"/>
            <c:spPr>
              <a:noFill/>
              <a:ln w="38100" cap="flat">
                <a:solidFill>
                  <a:srgbClr val="BD3630"/>
                </a:solidFill>
                <a:prstDash val="solid"/>
                <a:miter lim="400000"/>
              </a:ln>
              <a:effectLst/>
            </c:spPr>
          </c:errBars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16 KB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1.21</c:v>
                </c:pt>
                <c:pt idx="1">
                  <c:v>1.48</c:v>
                </c:pt>
                <c:pt idx="2">
                  <c:v>2.14</c:v>
                </c:pt>
                <c:pt idx="3">
                  <c:v>5.12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90-4A9A-940D-1F520D23372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PMFS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errBars>
            <c:errBarType val="plus"/>
            <c:errValType val="fixedVal"/>
            <c:noEndCap val="0"/>
            <c:val val="1.7"/>
            <c:spPr>
              <a:noFill/>
              <a:ln w="38100" cap="flat">
                <a:solidFill>
                  <a:srgbClr val="6F3D79"/>
                </a:solidFill>
                <a:prstDash val="solid"/>
                <a:miter lim="400000"/>
              </a:ln>
              <a:effectLst/>
            </c:spPr>
          </c:errBars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16 KB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1.64</c:v>
                </c:pt>
                <c:pt idx="1">
                  <c:v>1.87</c:v>
                </c:pt>
                <c:pt idx="2">
                  <c:v>3.19</c:v>
                </c:pt>
                <c:pt idx="3">
                  <c:v>6.19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90-4A9A-940D-1F520D23372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54C90"/>
            </a:solidFill>
            <a:ln w="12700" cap="flat">
              <a:noFill/>
              <a:miter lim="400000"/>
            </a:ln>
            <a:effectLst/>
          </c:spPr>
          <c:invertIfNegative val="0"/>
          <c:errBars>
            <c:errBarType val="plus"/>
            <c:errValType val="fixedVal"/>
            <c:noEndCap val="0"/>
            <c:val val="1.6"/>
            <c:spPr>
              <a:noFill/>
              <a:ln w="38100" cap="flat">
                <a:solidFill>
                  <a:srgbClr val="154C90"/>
                </a:solidFill>
                <a:prstDash val="solid"/>
                <a:miter lim="400000"/>
              </a:ln>
              <a:effectLst/>
            </c:spPr>
          </c:errBars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16 KB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6.2</c:v>
                </c:pt>
                <c:pt idx="1">
                  <c:v>5.39</c:v>
                </c:pt>
                <c:pt idx="2">
                  <c:v>2.5499999999999998</c:v>
                </c:pt>
                <c:pt idx="3">
                  <c:v>5.38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90-4A9A-940D-1F520D23372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94B9DA"/>
            </a:solidFill>
            <a:ln w="12700" cap="flat">
              <a:noFill/>
              <a:miter lim="400000"/>
            </a:ln>
            <a:effectLst/>
          </c:spPr>
          <c:invertIfNegative val="0"/>
          <c:errBars>
            <c:errBarType val="plus"/>
            <c:errValType val="fixedVal"/>
            <c:noEndCap val="0"/>
            <c:val val="10"/>
            <c:spPr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</c:errBars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16 KB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17</c:v>
                </c:pt>
                <c:pt idx="1">
                  <c:v>21</c:v>
                </c:pt>
                <c:pt idx="2">
                  <c:v>23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90-4A9A-940D-1F520D233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979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sz="1979" b="0" i="0" u="none" strike="noStrike">
                    <a:solidFill>
                      <a:srgbClr val="000000"/>
                    </a:solidFill>
                    <a:latin typeface="Arial"/>
                  </a:rPr>
                  <a:t>IO size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1979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0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979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2"/>
        <c:minorUnit val="1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2.42846E-2"/>
          <c:y val="0"/>
          <c:w val="0.93663399999999997"/>
          <c:h val="0.13515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44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0212700000000007E-2"/>
          <c:y val="0.21621699999999999"/>
          <c:w val="0.90478700000000001"/>
          <c:h val="0.643518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BC2D3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 KB</c:v>
                </c:pt>
                <c:pt idx="1">
                  <c:v>4 KB</c:v>
                </c:pt>
                <c:pt idx="2">
                  <c:v>64 KB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4.5</c:v>
                </c:pt>
                <c:pt idx="1">
                  <c:v>8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D-405A-891D-F358764371D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PMFS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 KB</c:v>
                </c:pt>
                <c:pt idx="1">
                  <c:v>4 KB</c:v>
                </c:pt>
                <c:pt idx="2">
                  <c:v>64 KB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7</c:v>
                </c:pt>
                <c:pt idx="1">
                  <c:v>11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3D-405A-891D-F358764371D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54C9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 KB</c:v>
                </c:pt>
                <c:pt idx="1">
                  <c:v>4 KB</c:v>
                </c:pt>
                <c:pt idx="2">
                  <c:v>64 KB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18</c:v>
                </c:pt>
                <c:pt idx="1">
                  <c:v>21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3D-405A-891D-F358764371D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94B9D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 KB</c:v>
                </c:pt>
                <c:pt idx="1">
                  <c:v>4 KB</c:v>
                </c:pt>
                <c:pt idx="2">
                  <c:v>64 KB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35</c:v>
                </c:pt>
                <c:pt idx="1">
                  <c:v>44</c:v>
                </c:pt>
                <c:pt idx="2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3D-405A-891D-F358764371D8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persist</c:v>
                </c:pt>
              </c:strCache>
            </c:strRef>
          </c:tx>
          <c:spPr>
            <a:solidFill>
              <a:srgbClr val="49606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 KB</c:v>
                </c:pt>
                <c:pt idx="1">
                  <c:v>4 KB</c:v>
                </c:pt>
                <c:pt idx="2">
                  <c:v>64 KB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3D-405A-891D-F35876437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sz="2000" b="0" i="0" u="none" strike="noStrike">
                    <a:solidFill>
                      <a:srgbClr val="000000"/>
                    </a:solidFill>
                    <a:latin typeface="Arial"/>
                  </a:rPr>
                  <a:t>RPC size (IO size)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6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2.0125899999999999E-2"/>
          <c:y val="0"/>
          <c:w val="0.92345699999999997"/>
          <c:h val="0.1898259999999999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97514E-2"/>
          <c:y val="0.194517"/>
          <c:w val="0.91524899999999998"/>
          <c:h val="0.678022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BC2D3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Write sync.</c:v>
                </c:pt>
                <c:pt idx="1">
                  <c:v>Write seq.</c:v>
                </c:pt>
                <c:pt idx="2">
                  <c:v>Write rand.</c:v>
                </c:pt>
                <c:pt idx="3">
                  <c:v>Overwrite</c:v>
                </c:pt>
                <c:pt idx="4">
                  <c:v>Read rand.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17.100000000000001</c:v>
                </c:pt>
                <c:pt idx="1">
                  <c:v>4.9000000000000004</c:v>
                </c:pt>
                <c:pt idx="2">
                  <c:v>11.1</c:v>
                </c:pt>
                <c:pt idx="3">
                  <c:v>17.3</c:v>
                </c:pt>
                <c:pt idx="4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D-40CD-8DED-B77B8C5D86D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PMFS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Write sync.</c:v>
                </c:pt>
                <c:pt idx="1">
                  <c:v>Write seq.</c:v>
                </c:pt>
                <c:pt idx="2">
                  <c:v>Write rand.</c:v>
                </c:pt>
                <c:pt idx="3">
                  <c:v>Overwrite</c:v>
                </c:pt>
                <c:pt idx="4">
                  <c:v>Read rand.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18.899999999999999</c:v>
                </c:pt>
                <c:pt idx="1">
                  <c:v>5.4</c:v>
                </c:pt>
                <c:pt idx="2">
                  <c:v>15.2</c:v>
                </c:pt>
                <c:pt idx="3">
                  <c:v>20.9</c:v>
                </c:pt>
                <c:pt idx="4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8D-40CD-8DED-B77B8C5D86D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Write sync.</c:v>
                </c:pt>
                <c:pt idx="1">
                  <c:v>Write seq.</c:v>
                </c:pt>
                <c:pt idx="2">
                  <c:v>Write rand.</c:v>
                </c:pt>
                <c:pt idx="3">
                  <c:v>Overwrite</c:v>
                </c:pt>
                <c:pt idx="4">
                  <c:v>Read rand.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35.200000000000003</c:v>
                </c:pt>
                <c:pt idx="1">
                  <c:v>15</c:v>
                </c:pt>
                <c:pt idx="2">
                  <c:v>25</c:v>
                </c:pt>
                <c:pt idx="3">
                  <c:v>37.700000000000003</c:v>
                </c:pt>
                <c:pt idx="4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8D-40CD-8DED-B77B8C5D86D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94B9D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Write sync.</c:v>
                </c:pt>
                <c:pt idx="1">
                  <c:v>Write seq.</c:v>
                </c:pt>
                <c:pt idx="2">
                  <c:v>Write rand.</c:v>
                </c:pt>
                <c:pt idx="3">
                  <c:v>Overwrite</c:v>
                </c:pt>
                <c:pt idx="4">
                  <c:v>Read rand.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49.2</c:v>
                </c:pt>
                <c:pt idx="1">
                  <c:v>8.6999999999999993</c:v>
                </c:pt>
                <c:pt idx="2">
                  <c:v>19.5</c:v>
                </c:pt>
                <c:pt idx="3">
                  <c:v>28</c:v>
                </c:pt>
                <c:pt idx="4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8D-40CD-8DED-B77B8C5D8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8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30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879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2.24228E-2"/>
          <c:y val="0"/>
          <c:w val="0.94389000000000001"/>
          <c:h val="0.148491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700" b="0" i="0" u="none" strike="noStrike">
              <a:solidFill>
                <a:srgbClr val="000000"/>
              </a:solidFill>
              <a:latin typeface="Helvetica Neue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933635961752572"/>
          <c:y val="0.10552295078043612"/>
          <c:w val="0.78947900000000004"/>
          <c:h val="0.57491599999999998"/>
        </c:manualLayout>
      </c:layout>
      <c:barChart>
        <c:barDir val="bar"/>
        <c:grouping val="clustered"/>
        <c:varyColors val="0"/>
        <c:ser>
          <c:idx val="0"/>
          <c:order val="0"/>
          <c:tx>
            <c:v/>
          </c:tx>
          <c:spPr>
            <a:solidFill>
              <a:srgbClr val="BC2D30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A54-431B-9D6D-24E0AD2B0E8F}"/>
              </c:ext>
            </c:extLst>
          </c:dPt>
          <c:dPt>
            <c:idx val="1"/>
            <c:invertIfNegative val="1"/>
            <c:bubble3D val="0"/>
            <c:spPr>
              <a:solidFill>
                <a:srgbClr val="703C7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54-431B-9D6D-24E0AD2B0E8F}"/>
              </c:ext>
            </c:extLst>
          </c:dPt>
          <c:dPt>
            <c:idx val="2"/>
            <c:invertIfNegative val="1"/>
            <c:bubble3D val="0"/>
            <c:spPr>
              <a:solidFill>
                <a:srgbClr val="164C8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54-431B-9D6D-24E0AD2B0E8F}"/>
              </c:ext>
            </c:extLst>
          </c:dPt>
          <c:dPt>
            <c:idx val="3"/>
            <c:invertIfNegative val="1"/>
            <c:bubble3D val="0"/>
            <c:spPr>
              <a:solidFill>
                <a:srgbClr val="94BAD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54-431B-9D6D-24E0AD2B0E8F}"/>
              </c:ext>
            </c:extLst>
          </c:dPt>
          <c:cat>
            <c:strLit>
              <c:ptCount val="4"/>
              <c:pt idx="0">
                <c:v>Strata</c:v>
              </c:pt>
              <c:pt idx="1">
                <c:v>PMFS</c:v>
              </c:pt>
              <c:pt idx="2">
                <c:v>NOVA</c:v>
              </c:pt>
              <c:pt idx="3">
                <c:v>EXT4-DAX</c:v>
              </c:pt>
            </c:strLit>
          </c:cat>
          <c:val>
            <c:numLit>
              <c:formatCode>General</c:formatCode>
              <c:ptCount val="4"/>
              <c:pt idx="0">
                <c:v>367</c:v>
              </c:pt>
              <c:pt idx="1">
                <c:v>238</c:v>
              </c:pt>
              <c:pt idx="2">
                <c:v>285</c:v>
              </c:pt>
              <c:pt idx="3">
                <c:v>105</c:v>
              </c:pt>
            </c:numLit>
          </c:val>
          <c:extLst>
            <c:ext xmlns:c16="http://schemas.microsoft.com/office/drawing/2014/chart" uri="{C3380CC4-5D6E-409C-BE32-E72D297353CC}">
              <c16:uniqueId val="{00000008-2A54-431B-9D6D-24E0AD2B0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 dirty="0">
                    <a:solidFill>
                      <a:srgbClr val="000000"/>
                    </a:solidFill>
                    <a:latin typeface="Helvetica Neue"/>
                  </a:rPr>
                  <a:t>Throughput (op/s)</a:t>
                </a:r>
              </a:p>
            </c:rich>
          </c:tx>
          <c:overlay val="1"/>
        </c:title>
        <c:numFmt formatCode="General&quot;K&quot;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00"/>
        <c:minorUnit val="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34511799999999998"/>
          <c:y val="0.12089900000000001"/>
          <c:w val="0.62373999999999996"/>
          <c:h val="0.51132200000000005"/>
        </c:manualLayout>
      </c:layout>
      <c:barChart>
        <c:barDir val="bar"/>
        <c:grouping val="clustered"/>
        <c:varyColors val="0"/>
        <c:ser>
          <c:idx val="0"/>
          <c:order val="0"/>
          <c:tx>
            <c:v/>
          </c:tx>
          <c:spPr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239-4355-9D41-5C18FA42503D}"/>
              </c:ext>
            </c:extLst>
          </c:dPt>
          <c:dPt>
            <c:idx val="1"/>
            <c:invertIfNegative val="1"/>
            <c:bubble3D val="0"/>
            <c:spPr>
              <a:solidFill>
                <a:srgbClr val="154C9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39-4355-9D41-5C18FA42503D}"/>
              </c:ext>
            </c:extLst>
          </c:dPt>
          <c:dPt>
            <c:idx val="2"/>
            <c:invertIfNegative val="1"/>
            <c:bubble3D val="0"/>
            <c:spPr>
              <a:solidFill>
                <a:srgbClr val="E7A13D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39-4355-9D41-5C18FA42503D}"/>
              </c:ext>
            </c:extLst>
          </c:dPt>
          <c:cat>
            <c:strLit>
              <c:ptCount val="3"/>
              <c:pt idx="0">
                <c:v>Strata</c:v>
              </c:pt>
              <c:pt idx="1">
                <c:v>User-level migration</c:v>
              </c:pt>
              <c:pt idx="2">
                <c:v>Block-level caching</c:v>
              </c:pt>
            </c:strLit>
          </c:cat>
          <c:val>
            <c:numLit>
              <c:formatCode>General</c:formatCode>
              <c:ptCount val="3"/>
              <c:pt idx="0">
                <c:v>10101</c:v>
              </c:pt>
              <c:pt idx="1">
                <c:v>8293</c:v>
              </c:pt>
              <c:pt idx="2">
                <c:v>4967</c:v>
              </c:pt>
            </c:numLit>
          </c:val>
          <c:extLst>
            <c:ext xmlns:c16="http://schemas.microsoft.com/office/drawing/2014/chart" uri="{C3380CC4-5D6E-409C-BE32-E72D297353CC}">
              <c16:uniqueId val="{00000006-2239-4355-9D41-5C18FA425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73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0200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277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770" b="0" i="0" u="none" strike="noStrike" dirty="0">
                    <a:solidFill>
                      <a:srgbClr val="000000"/>
                    </a:solidFill>
                    <a:latin typeface="Helvetica Neue"/>
                  </a:rPr>
                  <a:t>Avg. throughput (ops/s)</a:t>
                </a:r>
              </a:p>
            </c:rich>
          </c:tx>
          <c:layout>
            <c:manualLayout>
              <c:xMode val="edge"/>
              <c:yMode val="edge"/>
              <c:x val="0.38123001516823712"/>
              <c:y val="0"/>
            </c:manualLayout>
          </c:layout>
          <c:overlay val="1"/>
        </c:title>
        <c:numFmt formatCode="#,###,&quot;K&quot;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77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2040"/>
        <c:minorUnit val="102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1401500000000001"/>
          <c:y val="5.24033E-2"/>
          <c:w val="0.48247499999999999"/>
          <c:h val="0.860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366</c:v>
                </c:pt>
                <c:pt idx="1">
                  <c:v>265</c:v>
                </c:pt>
                <c:pt idx="2">
                  <c:v>145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9-4A27-84EE-F88B555891F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64C8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315</c:v>
                </c:pt>
                <c:pt idx="1">
                  <c:v>257</c:v>
                </c:pt>
                <c:pt idx="2">
                  <c:v>141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C9-4A27-84EE-F88B555891F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A3C3D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234</c:v>
                </c:pt>
                <c:pt idx="1">
                  <c:v>190</c:v>
                </c:pt>
                <c:pt idx="2">
                  <c:v>101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C9-4A27-84EE-F88B55589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400"/>
          <c:min val="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&quot;K&quot;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100"/>
        <c:minorUnit val="50"/>
      </c:valAx>
      <c:spPr>
        <a:noFill/>
        <a:ln w="12700" cap="flat">
          <a:solidFill>
            <a:srgbClr val="000000"/>
          </a:solidFill>
          <a:prstDash val="solid"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9.7884200000000005E-2"/>
          <c:y val="5.8835199999999997E-2"/>
          <c:w val="0.90211600000000003"/>
          <c:h val="8.4285200000000005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20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3186600000000001E-2"/>
          <c:y val="5.24033E-2"/>
          <c:w val="0.94181300000000001"/>
          <c:h val="0.860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155</c:v>
                </c:pt>
                <c:pt idx="1">
                  <c:v>99</c:v>
                </c:pt>
                <c:pt idx="2">
                  <c:v>46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E7-4BEE-9AB2-C52F0DA6A1E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64C8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190</c:v>
                </c:pt>
                <c:pt idx="1">
                  <c:v>134</c:v>
                </c:pt>
                <c:pt idx="2">
                  <c:v>75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E7-4BEE-9AB2-C52F0DA6A1E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A3C3D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  <c:pt idx="3">
                  <c:v>8 KB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200</c:v>
                </c:pt>
                <c:pt idx="1">
                  <c:v>135</c:v>
                </c:pt>
                <c:pt idx="2">
                  <c:v>76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E7-4BEE-9AB2-C52F0DA6A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400"/>
          <c:min val="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2"/>
        <c:crosses val="autoZero"/>
        <c:crossBetween val="between"/>
        <c:majorUnit val="100"/>
        <c:minorUnit val="50"/>
      </c:valAx>
      <c:spPr>
        <a:noFill/>
        <a:ln w="12700" cap="flat">
          <a:solidFill>
            <a:srgbClr val="000000"/>
          </a:solidFill>
          <a:prstDash val="solid"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5244"/>
          <c:y val="6.2742500000000007E-2"/>
          <c:w val="0.819434"/>
          <c:h val="0.7350489999999999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4KB</c:v>
                </c:pt>
                <c:pt idx="1">
                  <c:v>16KB</c:v>
                </c:pt>
                <c:pt idx="2">
                  <c:v>64KB</c:v>
                </c:pt>
                <c:pt idx="3">
                  <c:v>256KB</c:v>
                </c:pt>
                <c:pt idx="4">
                  <c:v>1MB</c:v>
                </c:pt>
                <c:pt idx="5">
                  <c:v>4MB</c:v>
                </c:pt>
                <c:pt idx="6">
                  <c:v>16MB</c:v>
                </c:pt>
                <c:pt idx="7">
                  <c:v>64MB</c:v>
                </c:pt>
                <c:pt idx="8">
                  <c:v>256MB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569.59</c:v>
                </c:pt>
                <c:pt idx="1">
                  <c:v>1136.3900000000001</c:v>
                </c:pt>
                <c:pt idx="2">
                  <c:v>1548.2</c:v>
                </c:pt>
                <c:pt idx="3">
                  <c:v>2232.6</c:v>
                </c:pt>
                <c:pt idx="4">
                  <c:v>2465.1999999999998</c:v>
                </c:pt>
                <c:pt idx="5">
                  <c:v>2550.4</c:v>
                </c:pt>
                <c:pt idx="6">
                  <c:v>2580.1</c:v>
                </c:pt>
                <c:pt idx="7">
                  <c:v>2585.5</c:v>
                </c:pt>
                <c:pt idx="8">
                  <c:v>2636.6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D4-49D7-AC87-A8EA1202A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Read size</a:t>
                </a:r>
              </a:p>
            </c:rich>
          </c:tx>
          <c:overlay val="1"/>
        </c:title>
        <c:numFmt formatCode="General" sourceLinked="0"/>
        <c:majorTickMark val="cross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Throughput (MB/s)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midCat"/>
        <c:majorUnit val="500"/>
        <c:minorUnit val="2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3314900000000006E-2"/>
          <c:y val="0.123641"/>
          <c:w val="0.85916499999999996"/>
          <c:h val="0.6909389999999999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Random read</c:v>
                </c:pt>
              </c:strCache>
            </c:strRef>
          </c:tx>
          <c:spPr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4KB</c:v>
                </c:pt>
                <c:pt idx="1">
                  <c:v>16KB</c:v>
                </c:pt>
                <c:pt idx="2">
                  <c:v>64KB</c:v>
                </c:pt>
                <c:pt idx="3">
                  <c:v>256KB</c:v>
                </c:pt>
                <c:pt idx="4">
                  <c:v>1MB</c:v>
                </c:pt>
                <c:pt idx="5">
                  <c:v>4MB</c:v>
                </c:pt>
                <c:pt idx="6">
                  <c:v>16MB</c:v>
                </c:pt>
                <c:pt idx="7">
                  <c:v>64MB</c:v>
                </c:pt>
                <c:pt idx="8">
                  <c:v>256MB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</c:v>
                </c:pt>
                <c:pt idx="1">
                  <c:v>3.4</c:v>
                </c:pt>
                <c:pt idx="2">
                  <c:v>2.9</c:v>
                </c:pt>
                <c:pt idx="3">
                  <c:v>2</c:v>
                </c:pt>
                <c:pt idx="4">
                  <c:v>1.9</c:v>
                </c:pt>
                <c:pt idx="5">
                  <c:v>1.8</c:v>
                </c:pt>
                <c:pt idx="6">
                  <c:v>1.8</c:v>
                </c:pt>
                <c:pt idx="7">
                  <c:v>1.8</c:v>
                </c:pt>
                <c:pt idx="8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FE-46BA-A8CD-06E44C6EDD1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Sequential read</c:v>
                </c:pt>
              </c:strCache>
            </c:strRef>
          </c:tx>
          <c:spPr>
            <a:ln w="76200" cap="flat">
              <a:solidFill>
                <a:schemeClr val="accent3">
                  <a:hueOff val="914337"/>
                  <a:satOff val="31515"/>
                  <a:lumOff val="-3079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4KB</c:v>
                </c:pt>
                <c:pt idx="1">
                  <c:v>16KB</c:v>
                </c:pt>
                <c:pt idx="2">
                  <c:v>64KB</c:v>
                </c:pt>
                <c:pt idx="3">
                  <c:v>256KB</c:v>
                </c:pt>
                <c:pt idx="4">
                  <c:v>1MB</c:v>
                </c:pt>
                <c:pt idx="5">
                  <c:v>4MB</c:v>
                </c:pt>
                <c:pt idx="6">
                  <c:v>16MB</c:v>
                </c:pt>
                <c:pt idx="7">
                  <c:v>64MB</c:v>
                </c:pt>
                <c:pt idx="8">
                  <c:v>256MB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4.9000000000000004</c:v>
                </c:pt>
                <c:pt idx="1">
                  <c:v>4.5</c:v>
                </c:pt>
                <c:pt idx="2">
                  <c:v>2</c:v>
                </c:pt>
                <c:pt idx="3">
                  <c:v>1.8</c:v>
                </c:pt>
                <c:pt idx="4">
                  <c:v>1.8</c:v>
                </c:pt>
                <c:pt idx="5">
                  <c:v>1.8</c:v>
                </c:pt>
                <c:pt idx="6">
                  <c:v>1.8</c:v>
                </c:pt>
                <c:pt idx="7">
                  <c:v>1.8</c:v>
                </c:pt>
                <c:pt idx="8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FE-46BA-A8CD-06E44C6ED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Read size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Latency (us)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midCat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8721699999999999"/>
          <c:y val="0"/>
          <c:w val="0.67136200000000001"/>
          <c:h val="9.4978300000000002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Helvetica Neue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1627099999999999"/>
          <c:y val="6.4857200000000004E-2"/>
          <c:w val="0.778729"/>
          <c:h val="0.829971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48B</c:v>
                </c:pt>
                <c:pt idx="1">
                  <c:v>4176B</c:v>
                </c:pt>
                <c:pt idx="2">
                  <c:v>4188B</c:v>
                </c:pt>
                <c:pt idx="3">
                  <c:v>35KB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102</c:v>
                </c:pt>
                <c:pt idx="1">
                  <c:v>65840</c:v>
                </c:pt>
                <c:pt idx="2">
                  <c:v>16462</c:v>
                </c:pt>
                <c:pt idx="3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62-47C2-AC85-1C2145263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1570800000000001"/>
          <c:y val="0.19842899999999999"/>
          <c:w val="0.82536900000000002"/>
          <c:h val="0.6415389999999999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Random read</c:v>
                </c:pt>
              </c:strCache>
            </c:strRef>
          </c:tx>
          <c:spPr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4KB</c:v>
                </c:pt>
                <c:pt idx="1">
                  <c:v>16KB</c:v>
                </c:pt>
                <c:pt idx="2">
                  <c:v>64KB</c:v>
                </c:pt>
                <c:pt idx="3">
                  <c:v>256KB</c:v>
                </c:pt>
                <c:pt idx="4">
                  <c:v>1MB</c:v>
                </c:pt>
                <c:pt idx="5">
                  <c:v>4MB</c:v>
                </c:pt>
                <c:pt idx="6">
                  <c:v>16MB</c:v>
                </c:pt>
                <c:pt idx="7">
                  <c:v>64MB</c:v>
                </c:pt>
                <c:pt idx="8">
                  <c:v>256MB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</c:v>
                </c:pt>
                <c:pt idx="1">
                  <c:v>3.4</c:v>
                </c:pt>
                <c:pt idx="2">
                  <c:v>2.9</c:v>
                </c:pt>
                <c:pt idx="3">
                  <c:v>2</c:v>
                </c:pt>
                <c:pt idx="4">
                  <c:v>1.9</c:v>
                </c:pt>
                <c:pt idx="5">
                  <c:v>1.8</c:v>
                </c:pt>
                <c:pt idx="6">
                  <c:v>1.8</c:v>
                </c:pt>
                <c:pt idx="7">
                  <c:v>1.8</c:v>
                </c:pt>
                <c:pt idx="8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2B-422E-B0FC-A2BD5E725AD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Sequential read</c:v>
                </c:pt>
              </c:strCache>
            </c:strRef>
          </c:tx>
          <c:spPr>
            <a:ln w="76200" cap="flat">
              <a:solidFill>
                <a:schemeClr val="accent3">
                  <a:hueOff val="914337"/>
                  <a:satOff val="31515"/>
                  <a:lumOff val="-3079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4KB</c:v>
                </c:pt>
                <c:pt idx="1">
                  <c:v>16KB</c:v>
                </c:pt>
                <c:pt idx="2">
                  <c:v>64KB</c:v>
                </c:pt>
                <c:pt idx="3">
                  <c:v>256KB</c:v>
                </c:pt>
                <c:pt idx="4">
                  <c:v>1MB</c:v>
                </c:pt>
                <c:pt idx="5">
                  <c:v>4MB</c:v>
                </c:pt>
                <c:pt idx="6">
                  <c:v>16MB</c:v>
                </c:pt>
                <c:pt idx="7">
                  <c:v>64MB</c:v>
                </c:pt>
                <c:pt idx="8">
                  <c:v>256MB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4.9000000000000004</c:v>
                </c:pt>
                <c:pt idx="1">
                  <c:v>4.5</c:v>
                </c:pt>
                <c:pt idx="2">
                  <c:v>2</c:v>
                </c:pt>
                <c:pt idx="3">
                  <c:v>1.8</c:v>
                </c:pt>
                <c:pt idx="4">
                  <c:v>1.8</c:v>
                </c:pt>
                <c:pt idx="5">
                  <c:v>1.8</c:v>
                </c:pt>
                <c:pt idx="6">
                  <c:v>1.8</c:v>
                </c:pt>
                <c:pt idx="7">
                  <c:v>1.8</c:v>
                </c:pt>
                <c:pt idx="8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2B-422E-B0FC-A2BD5E725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Read size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Latency (us)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midCat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47642"/>
          <c:y val="0"/>
          <c:w val="0.67136200000000001"/>
          <c:h val="0.144408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Helvetica Neue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588199999999999"/>
          <c:y val="6.2126800000000003E-2"/>
          <c:w val="0.809118"/>
          <c:h val="0.83660299999999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chemeClr val="accent1">
                <a:hueOff val="114395"/>
                <a:lumOff val="-24975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less than 1K</c:v>
                </c:pt>
                <c:pt idx="1">
                  <c:v>1056B</c:v>
                </c:pt>
                <c:pt idx="2">
                  <c:v>4KB</c:v>
                </c:pt>
                <c:pt idx="3">
                  <c:v>35KB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28034</c:v>
                </c:pt>
                <c:pt idx="1">
                  <c:v>387148</c:v>
                </c:pt>
                <c:pt idx="2">
                  <c:v>91948</c:v>
                </c:pt>
                <c:pt idx="3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F-4AB9-AE69-E0ABC923D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00000"/>
        <c:minorUnit val="500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151399999999999"/>
          <c:y val="0.27720499999999998"/>
          <c:w val="0.86348599999999998"/>
          <c:h val="0.64188199999999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Strata</c:v>
                </c:pt>
              </c:strCache>
            </c:strRef>
          </c:tx>
          <c:spPr>
            <a:solidFill>
              <a:srgbClr val="BD363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1.88</c:v>
                </c:pt>
                <c:pt idx="1">
                  <c:v>1.1100000000000001</c:v>
                </c:pt>
                <c:pt idx="2">
                  <c:v>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0-4F30-8911-DB6AD9B986C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Strata+Digest</c:v>
                </c:pt>
              </c:strCache>
            </c:strRef>
          </c:tx>
          <c:spPr>
            <a:solidFill>
              <a:srgbClr val="7B0F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2.83</c:v>
                </c:pt>
                <c:pt idx="1">
                  <c:v>1.62</c:v>
                </c:pt>
                <c:pt idx="2">
                  <c:v>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A0-4F30-8911-DB6AD9B986C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PMFS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2</c:v>
                </c:pt>
                <c:pt idx="1">
                  <c:v>1.42</c:v>
                </c:pt>
                <c:pt idx="2">
                  <c:v>1.02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A0-4F30-8911-DB6AD9B986C1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NOVA</c:v>
                </c:pt>
              </c:strCache>
            </c:strRef>
          </c:tx>
          <c:spPr>
            <a:solidFill>
              <a:srgbClr val="154C9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32.840000000000003</c:v>
                </c:pt>
                <c:pt idx="1">
                  <c:v>4.1100000000000003</c:v>
                </c:pt>
                <c:pt idx="2">
                  <c:v>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A0-4F30-8911-DB6AD9B986C1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EXT4-DAX</c:v>
                </c:pt>
              </c:strCache>
            </c:strRef>
          </c:tx>
          <c:spPr>
            <a:solidFill>
              <a:srgbClr val="94B9D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7.76</c:v>
                </c:pt>
                <c:pt idx="1">
                  <c:v>4.62</c:v>
                </c:pt>
                <c:pt idx="2">
                  <c:v>2.83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A0-4F30-8911-DB6AD9B986C1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F2FS</c:v>
                </c:pt>
              </c:strCache>
            </c:strRef>
          </c:tx>
          <c:spPr>
            <a:solidFill>
              <a:srgbClr val="7D807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128 B</c:v>
                </c:pt>
                <c:pt idx="1">
                  <c:v>1 KB</c:v>
                </c:pt>
                <c:pt idx="2">
                  <c:v>4 KB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32</c:v>
                </c:pt>
                <c:pt idx="1">
                  <c:v>4.51</c:v>
                </c:pt>
                <c:pt idx="2">
                  <c:v>1.26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A0-4F30-8911-DB6AD9B98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5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2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2200" b="0" i="0" u="none" strike="noStrike">
                    <a:solidFill>
                      <a:srgbClr val="000000"/>
                    </a:solidFill>
                    <a:latin typeface="Helvetica Neue"/>
                  </a:rPr>
                  <a:t>Write amp.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ko-KR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4.9816699999999998E-2"/>
          <c:y val="0"/>
          <c:w val="0.88290500000000005"/>
          <c:h val="0.18913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000000"/>
              </a:solidFill>
              <a:latin typeface="Arial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hape 6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3" name="Shape 6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Low latency IO is perfect match with RPC, which is widely used in distributed system for communication.  We measure IO latency in Persistent RPC that server responds to client</a:t>
            </a:r>
          </a:p>
          <a:p>
            <a:r>
              <a:t>after write RPC data to log.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952500" y="-127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0287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7145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Text"/>
          <p:cNvSpPr txBox="1">
            <a:spLocks noGrp="1"/>
          </p:cNvSpPr>
          <p:nvPr>
            <p:ph type="title"/>
          </p:nvPr>
        </p:nvSpPr>
        <p:spPr>
          <a:xfrm>
            <a:off x="952500" y="0"/>
            <a:ext cx="11099800" cy="186528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934526"/>
            <a:ext cx="11099800" cy="6955474"/>
          </a:xfrm>
          <a:prstGeom prst="rect">
            <a:avLst/>
          </a:prstGeom>
        </p:spPr>
        <p:txBody>
          <a:bodyPr/>
          <a:lstStyle>
            <a:lvl1pPr marL="469194" indent="-469194">
              <a:buSzPct val="75000"/>
            </a:lvl1pPr>
            <a:lvl2pPr marL="913694" indent="-469194">
              <a:buSzPct val="75000"/>
            </a:lvl2pPr>
            <a:lvl3pPr marL="1358194" indent="-469194">
              <a:buSzPct val="75000"/>
            </a:lvl3pPr>
            <a:lvl4pPr marL="1802694" indent="-469194">
              <a:buSzPct val="75000"/>
            </a:lvl4pPr>
            <a:lvl5pPr marL="2247194" indent="-469194">
              <a:buSzPct val="7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952500" y="46360"/>
            <a:ext cx="11099800" cy="186250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>
            <a:spLocks noGrp="1"/>
          </p:cNvSpPr>
          <p:nvPr>
            <p:ph type="title"/>
          </p:nvPr>
        </p:nvSpPr>
        <p:spPr>
          <a:xfrm>
            <a:off x="952500" y="0"/>
            <a:ext cx="11099800" cy="186528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0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934526"/>
            <a:ext cx="11099800" cy="6955474"/>
          </a:xfrm>
          <a:prstGeom prst="rect">
            <a:avLst/>
          </a:prstGeom>
        </p:spPr>
        <p:txBody>
          <a:bodyPr/>
          <a:lstStyle>
            <a:lvl1pPr marL="370416" indent="-370416">
              <a:buSzPct val="75000"/>
              <a:defRPr sz="3000"/>
            </a:lvl1pPr>
            <a:lvl2pPr marL="814916" indent="-370416">
              <a:buSzPct val="75000"/>
              <a:defRPr sz="3000"/>
            </a:lvl2pPr>
            <a:lvl3pPr marL="1259416" indent="-370416">
              <a:buSzPct val="75000"/>
              <a:defRPr sz="3000"/>
            </a:lvl3pPr>
            <a:lvl4pPr marL="1703916" indent="-370416">
              <a:buSzPct val="75000"/>
              <a:defRPr sz="3000"/>
            </a:lvl4pPr>
            <a:lvl5pPr marL="2148416" indent="-370416">
              <a:buSzPct val="7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44500" indent="-444500">
              <a:spcBef>
                <a:spcPts val="4200"/>
              </a:spcBef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indent="-444500">
              <a:spcBef>
                <a:spcPts val="4200"/>
              </a:spcBef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indent="-444500">
              <a:spcBef>
                <a:spcPts val="4200"/>
              </a:spcBef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indent="-444500">
              <a:spcBef>
                <a:spcPts val="4200"/>
              </a:spcBef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indent="-444500">
              <a:spcBef>
                <a:spcPts val="4200"/>
              </a:spcBef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041400" y="-508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5278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23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4168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8613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3058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7503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1948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6393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083843" marR="0" indent="-527843" algn="l" defTabSz="5842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4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trata:…"/>
          <p:cNvSpPr txBox="1">
            <a:spLocks noGrp="1"/>
          </p:cNvSpPr>
          <p:nvPr>
            <p:ph type="title"/>
          </p:nvPr>
        </p:nvSpPr>
        <p:spPr>
          <a:xfrm>
            <a:off x="588012" y="1300191"/>
            <a:ext cx="11828776" cy="330200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43305">
              <a:defRPr sz="7440"/>
            </a:pPr>
            <a:r>
              <a:rPr lang="en-US" sz="5400" dirty="0"/>
              <a:t>Too</a:t>
            </a:r>
            <a:r>
              <a:rPr lang="ko-KR" altLang="en-US" sz="5400" dirty="0"/>
              <a:t> </a:t>
            </a:r>
            <a:r>
              <a:rPr lang="en-US" altLang="ko-KR" sz="5400" dirty="0"/>
              <a:t>many</a:t>
            </a:r>
            <a:r>
              <a:rPr lang="ko-KR" altLang="en-US" sz="5400" dirty="0"/>
              <a:t> </a:t>
            </a:r>
            <a:r>
              <a:rPr lang="en-US" altLang="ko-KR" sz="5400" dirty="0"/>
              <a:t>devices (NVM, SSD, HDD)?</a:t>
            </a:r>
            <a:br>
              <a:rPr lang="en-US" altLang="ko-KR" sz="5400" dirty="0"/>
            </a:br>
            <a:r>
              <a:rPr lang="en-US" altLang="ko-KR" sz="5400" dirty="0"/>
              <a:t>A Cross-media file system can cope with the diverse devices</a:t>
            </a:r>
            <a:endParaRPr sz="5400" dirty="0"/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81" name="Youngjin Kwon, Henrique Fingler, Tyler Hunt,…"/>
          <p:cNvSpPr txBox="1"/>
          <p:nvPr/>
        </p:nvSpPr>
        <p:spPr>
          <a:xfrm>
            <a:off x="4148048" y="4427762"/>
            <a:ext cx="3827064" cy="175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r">
              <a:defRPr sz="3400"/>
            </a:pPr>
            <a:r>
              <a:rPr sz="4000" dirty="0"/>
              <a:t>Youngjin Kwon</a:t>
            </a:r>
          </a:p>
        </p:txBody>
      </p:sp>
      <p:pic>
        <p:nvPicPr>
          <p:cNvPr id="182" name="RGB_university_formal_horizontal.png" descr="RGB_university_formal_horizontal.png"/>
          <p:cNvPicPr>
            <a:picLocks noChangeAspect="1"/>
          </p:cNvPicPr>
          <p:nvPr/>
        </p:nvPicPr>
        <p:blipFill rotWithShape="1">
          <a:blip r:embed="rId2">
            <a:extLst/>
          </a:blip>
          <a:srcRect l="7233" t="29369" r="7860" b="28550"/>
          <a:stretch/>
        </p:blipFill>
        <p:spPr>
          <a:xfrm>
            <a:off x="2495557" y="8366672"/>
            <a:ext cx="5785802" cy="779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61754" y="8303412"/>
            <a:ext cx="3343983" cy="6932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KAIST CI 로고 안내">
            <a:extLst>
              <a:ext uri="{FF2B5EF4-FFF2-40B4-BE49-F238E27FC236}">
                <a16:creationId xmlns:a16="http://schemas.microsoft.com/office/drawing/2014/main" id="{D3AF4656-4823-465B-AE17-A0C3E6ACC0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r="26950"/>
          <a:stretch/>
        </p:blipFill>
        <p:spPr bwMode="auto">
          <a:xfrm>
            <a:off x="9075991" y="4462150"/>
            <a:ext cx="317452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C8D8A6-4FC0-4C48-BF70-D3C57DC2A272}"/>
              </a:ext>
            </a:extLst>
          </p:cNvPr>
          <p:cNvSpPr/>
          <p:nvPr/>
        </p:nvSpPr>
        <p:spPr>
          <a:xfrm>
            <a:off x="2024333" y="7303220"/>
            <a:ext cx="102261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3400"/>
            </a:pPr>
            <a:r>
              <a:rPr lang="en-US" altLang="ko-KR" sz="2400" dirty="0"/>
              <a:t>with Henrique </a:t>
            </a:r>
            <a:r>
              <a:rPr lang="en-US" altLang="ko-KR" sz="2400" dirty="0" err="1"/>
              <a:t>Fingler</a:t>
            </a:r>
            <a:r>
              <a:rPr lang="en-US" altLang="ko-KR" sz="2400" dirty="0"/>
              <a:t>, Tyler Hunt, </a:t>
            </a:r>
          </a:p>
          <a:p>
            <a:pPr algn="r">
              <a:defRPr sz="3400"/>
            </a:pPr>
            <a:r>
              <a:rPr lang="en-US" altLang="ko-KR" sz="2400" dirty="0"/>
              <a:t>Simon Peter, Emmett Witchel, Thomas Anderson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et’s build a fast server"/>
          <p:cNvSpPr txBox="1">
            <a:spLocks noGrp="1"/>
          </p:cNvSpPr>
          <p:nvPr>
            <p:ph type="title"/>
          </p:nvPr>
        </p:nvSpPr>
        <p:spPr>
          <a:xfrm>
            <a:off x="44341" y="-41863"/>
            <a:ext cx="12916118" cy="2159001"/>
          </a:xfrm>
          <a:prstGeom prst="rect">
            <a:avLst/>
          </a:prstGeom>
        </p:spPr>
        <p:txBody>
          <a:bodyPr/>
          <a:lstStyle>
            <a:lvl1pPr>
              <a:defRPr sz="7500"/>
            </a:lvl1pPr>
          </a:lstStyle>
          <a:p>
            <a:r>
              <a:t>Let’s build a fast server</a:t>
            </a:r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88" name="Requirements…"/>
          <p:cNvSpPr txBox="1"/>
          <p:nvPr/>
        </p:nvSpPr>
        <p:spPr>
          <a:xfrm>
            <a:off x="1345522" y="3287119"/>
            <a:ext cx="10313756" cy="5294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algn="ctr">
              <a:spcBef>
                <a:spcPts val="2000"/>
              </a:spcBef>
              <a:defRPr sz="5100" b="1"/>
            </a:pPr>
            <a:r>
              <a:t>Requirements</a:t>
            </a:r>
          </a:p>
          <a:p>
            <a:pPr algn="ctr">
              <a:lnSpc>
                <a:spcPct val="50000"/>
              </a:lnSpc>
              <a:defRPr sz="5100" b="1"/>
            </a:pPr>
            <a:endParaRPr/>
          </a:p>
          <a:p>
            <a:pPr marL="889000" lvl="1" indent="-444500">
              <a:spcBef>
                <a:spcPts val="2000"/>
              </a:spcBef>
              <a:buSzPct val="120000"/>
              <a:buChar char="•"/>
              <a:defRPr sz="3800"/>
            </a:pPr>
            <a:r>
              <a:t>Small updates (1 Kbytes) dominate</a:t>
            </a:r>
          </a:p>
          <a:p>
            <a:pPr marL="889000" lvl="1" indent="-444500">
              <a:spcBef>
                <a:spcPts val="2000"/>
              </a:spcBef>
              <a:buSzPct val="120000"/>
              <a:buChar char="•"/>
              <a:defRPr sz="3800"/>
            </a:pPr>
            <a:endParaRPr/>
          </a:p>
          <a:p>
            <a:pPr marL="889000" lvl="1" indent="-444500">
              <a:spcBef>
                <a:spcPts val="2000"/>
              </a:spcBef>
              <a:buSzPct val="120000"/>
              <a:buChar char="•"/>
              <a:defRPr sz="3800"/>
            </a:pPr>
            <a:r>
              <a:t>Dataset scales up to 10 TB</a:t>
            </a:r>
          </a:p>
          <a:p>
            <a:pPr marL="889000" lvl="1" indent="-444500">
              <a:spcBef>
                <a:spcPts val="2000"/>
              </a:spcBef>
              <a:buSzPct val="120000"/>
              <a:buChar char="•"/>
              <a:defRPr sz="3800"/>
            </a:pPr>
            <a:endParaRPr/>
          </a:p>
          <a:p>
            <a:pPr marL="889000" lvl="1" indent="-444500">
              <a:spcBef>
                <a:spcPts val="2000"/>
              </a:spcBef>
              <a:buSzPct val="120000"/>
              <a:buChar char="•"/>
              <a:defRPr sz="3800"/>
            </a:pPr>
            <a:r>
              <a:t>Updates must be crash consistent</a:t>
            </a:r>
          </a:p>
        </p:txBody>
      </p:sp>
      <p:sp>
        <p:nvSpPr>
          <p:cNvPr id="189" name="NoSQL store, Database, File server, Mail server …"/>
          <p:cNvSpPr txBox="1"/>
          <p:nvPr/>
        </p:nvSpPr>
        <p:spPr>
          <a:xfrm>
            <a:off x="1183416" y="2180163"/>
            <a:ext cx="10331128" cy="595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3500"/>
            </a:pPr>
            <a:r>
              <a:t>NoSQL store, Database, File server, Mail server …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torage diversification"/>
          <p:cNvSpPr txBox="1">
            <a:spLocks noGrp="1"/>
          </p:cNvSpPr>
          <p:nvPr>
            <p:ph type="title"/>
          </p:nvPr>
        </p:nvSpPr>
        <p:spPr>
          <a:xfrm>
            <a:off x="952500" y="-5574"/>
            <a:ext cx="11099800" cy="2159001"/>
          </a:xfrm>
          <a:prstGeom prst="rect">
            <a:avLst/>
          </a:prstGeom>
        </p:spPr>
        <p:txBody>
          <a:bodyPr/>
          <a:lstStyle/>
          <a:p>
            <a:r>
              <a:t>Storage diversification</a:t>
            </a:r>
          </a:p>
        </p:txBody>
      </p:sp>
      <p:graphicFrame>
        <p:nvGraphicFramePr>
          <p:cNvPr id="192" name="Table"/>
          <p:cNvGraphicFramePr/>
          <p:nvPr/>
        </p:nvGraphicFramePr>
        <p:xfrm>
          <a:off x="1229299" y="3712917"/>
          <a:ext cx="9487509" cy="3710940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3088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8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9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085">
                <a:tc>
                  <a:txBody>
                    <a:bodyPr/>
                    <a:lstStyle/>
                    <a:p>
                      <a:pPr defTabSz="914400">
                        <a:defRPr sz="3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Latency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$/GB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651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DRAM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100 ns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8.6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904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NVM (soon)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300 ns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4.0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378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SSD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10 us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0.25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922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100" b="1">
                          <a:solidFill>
                            <a:srgbClr val="FFFFFF"/>
                          </a:solidFill>
                          <a:sym typeface="Helvetica Neue"/>
                        </a:rPr>
                        <a:t>HDD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10 ms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100">
                          <a:sym typeface="Helvetica Neue"/>
                        </a:rPr>
                        <a:t>0.02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3" name="Line"/>
          <p:cNvSpPr/>
          <p:nvPr/>
        </p:nvSpPr>
        <p:spPr>
          <a:xfrm flipV="1">
            <a:off x="10968212" y="4516180"/>
            <a:ext cx="1" cy="2807397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94" name="Better performance"/>
          <p:cNvSpPr txBox="1"/>
          <p:nvPr/>
        </p:nvSpPr>
        <p:spPr>
          <a:xfrm rot="16200000">
            <a:off x="9530467" y="5496350"/>
            <a:ext cx="3375497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Better performance</a:t>
            </a:r>
          </a:p>
        </p:txBody>
      </p:sp>
      <p:sp>
        <p:nvSpPr>
          <p:cNvPr id="195" name="Line"/>
          <p:cNvSpPr/>
          <p:nvPr/>
        </p:nvSpPr>
        <p:spPr>
          <a:xfrm flipV="1">
            <a:off x="11582397" y="4521310"/>
            <a:ext cx="1" cy="2892941"/>
          </a:xfrm>
          <a:prstGeom prst="line">
            <a:avLst/>
          </a:prstGeom>
          <a:ln w="50800">
            <a:solidFill>
              <a:srgbClr val="5E5E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algn="ctr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96" name="Higher capacity"/>
          <p:cNvSpPr txBox="1"/>
          <p:nvPr/>
        </p:nvSpPr>
        <p:spPr>
          <a:xfrm rot="16200000">
            <a:off x="10489969" y="5576018"/>
            <a:ext cx="2740187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5E5E5E"/>
                </a:solidFill>
              </a:defRPr>
            </a:lvl1pPr>
          </a:lstStyle>
          <a:p>
            <a:r>
              <a:t>Higher capacity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grpSp>
        <p:nvGrpSpPr>
          <p:cNvPr id="200" name="Group"/>
          <p:cNvGrpSpPr/>
          <p:nvPr/>
        </p:nvGrpSpPr>
        <p:grpSpPr>
          <a:xfrm>
            <a:off x="2669688" y="6519372"/>
            <a:ext cx="10424997" cy="2551113"/>
            <a:chOff x="-114282" y="-1308480"/>
            <a:chExt cx="10424995" cy="2551112"/>
          </a:xfrm>
        </p:grpSpPr>
        <p:sp>
          <p:nvSpPr>
            <p:cNvPr id="198" name="Group"/>
            <p:cNvSpPr txBox="1"/>
            <p:nvPr/>
          </p:nvSpPr>
          <p:spPr>
            <a:xfrm>
              <a:off x="269055" y="118475"/>
              <a:ext cx="10041659" cy="9992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000"/>
              </a:pPr>
              <a:r>
                <a:rPr b="1"/>
                <a:t>Large erasure blocks need to be sequentially written</a:t>
              </a:r>
            </a:p>
            <a:p>
              <a:pPr>
                <a:defRPr sz="3000"/>
              </a:pPr>
              <a:r>
                <a:t>Random writes: </a:t>
              </a:r>
              <a:r>
                <a:rPr b="1"/>
                <a:t>5~6x slowdown</a:t>
              </a:r>
              <a:r>
                <a:t> due to</a:t>
              </a:r>
              <a:r>
                <a:rPr b="1"/>
                <a:t> GC </a:t>
              </a:r>
              <a:r>
                <a:rPr sz="2500" b="1"/>
                <a:t>[FAST’15]</a:t>
              </a:r>
            </a:p>
          </p:txBody>
        </p:sp>
        <p:sp>
          <p:nvSpPr>
            <p:cNvPr id="199" name="Callout"/>
            <p:cNvSpPr/>
            <p:nvPr/>
          </p:nvSpPr>
          <p:spPr>
            <a:xfrm>
              <a:off x="-114283" y="-1308481"/>
              <a:ext cx="10175876" cy="2551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8" y="19006"/>
                  </a:lnTo>
                  <a:lnTo>
                    <a:pt x="728" y="20921"/>
                  </a:lnTo>
                  <a:cubicBezTo>
                    <a:pt x="728" y="21296"/>
                    <a:pt x="804" y="21600"/>
                    <a:pt x="898" y="21600"/>
                  </a:cubicBezTo>
                  <a:lnTo>
                    <a:pt x="21430" y="21600"/>
                  </a:lnTo>
                  <a:cubicBezTo>
                    <a:pt x="21524" y="21600"/>
                    <a:pt x="21600" y="21296"/>
                    <a:pt x="21600" y="20921"/>
                  </a:cubicBezTo>
                  <a:lnTo>
                    <a:pt x="21600" y="12658"/>
                  </a:lnTo>
                  <a:cubicBezTo>
                    <a:pt x="21600" y="12283"/>
                    <a:pt x="21524" y="11979"/>
                    <a:pt x="21430" y="11979"/>
                  </a:cubicBezTo>
                  <a:lnTo>
                    <a:pt x="1270" y="1197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08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203" name="Group"/>
          <p:cNvGrpSpPr/>
          <p:nvPr/>
        </p:nvGrpSpPr>
        <p:grpSpPr>
          <a:xfrm>
            <a:off x="2624420" y="2487543"/>
            <a:ext cx="9151144" cy="2986485"/>
            <a:chOff x="-310008" y="294587"/>
            <a:chExt cx="9151143" cy="2986484"/>
          </a:xfrm>
        </p:grpSpPr>
        <p:sp>
          <p:nvSpPr>
            <p:cNvPr id="201" name="Callout"/>
            <p:cNvSpPr/>
            <p:nvPr/>
          </p:nvSpPr>
          <p:spPr>
            <a:xfrm>
              <a:off x="-310009" y="294587"/>
              <a:ext cx="9151145" cy="2986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65" y="0"/>
                  </a:moveTo>
                  <a:cubicBezTo>
                    <a:pt x="2585" y="0"/>
                    <a:pt x="2520" y="200"/>
                    <a:pt x="2520" y="445"/>
                  </a:cubicBezTo>
                  <a:lnTo>
                    <a:pt x="2520" y="1272"/>
                  </a:lnTo>
                  <a:lnTo>
                    <a:pt x="0" y="21600"/>
                  </a:lnTo>
                  <a:lnTo>
                    <a:pt x="3393" y="6447"/>
                  </a:lnTo>
                  <a:lnTo>
                    <a:pt x="21455" y="6447"/>
                  </a:lnTo>
                  <a:cubicBezTo>
                    <a:pt x="21535" y="6447"/>
                    <a:pt x="21600" y="6247"/>
                    <a:pt x="21600" y="6002"/>
                  </a:cubicBezTo>
                  <a:lnTo>
                    <a:pt x="21600" y="445"/>
                  </a:lnTo>
                  <a:cubicBezTo>
                    <a:pt x="21600" y="200"/>
                    <a:pt x="21535" y="0"/>
                    <a:pt x="21455" y="0"/>
                  </a:cubicBezTo>
                  <a:lnTo>
                    <a:pt x="2665" y="0"/>
                  </a:lnTo>
                  <a:close/>
                </a:path>
              </a:pathLst>
            </a:custGeom>
            <a:noFill/>
            <a:ln w="508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02" name="Group"/>
            <p:cNvSpPr txBox="1"/>
            <p:nvPr/>
          </p:nvSpPr>
          <p:spPr>
            <a:xfrm>
              <a:off x="951269" y="421747"/>
              <a:ext cx="7667486" cy="683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000"/>
              </a:pPr>
              <a:r>
                <a:rPr b="1"/>
                <a:t>Byte-addressable</a:t>
              </a:r>
              <a:r>
                <a:t>: cache-line granularity IO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2" animBg="1" advAuto="0"/>
      <p:bldP spid="203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Application"/>
          <p:cNvSpPr/>
          <p:nvPr/>
        </p:nvSpPr>
        <p:spPr>
          <a:xfrm>
            <a:off x="454870" y="3850438"/>
            <a:ext cx="3584973" cy="1040650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206" name="A fast server on today’s file system"/>
          <p:cNvSpPr txBox="1">
            <a:spLocks noGrp="1"/>
          </p:cNvSpPr>
          <p:nvPr>
            <p:ph type="title"/>
          </p:nvPr>
        </p:nvSpPr>
        <p:spPr>
          <a:xfrm>
            <a:off x="256550" y="-39010"/>
            <a:ext cx="12491700" cy="2159001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A fast server on today’s file system</a:t>
            </a:r>
          </a:p>
        </p:txBody>
      </p:sp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08" name="Small, random IO is slow!"/>
          <p:cNvSpPr txBox="1"/>
          <p:nvPr/>
        </p:nvSpPr>
        <p:spPr>
          <a:xfrm>
            <a:off x="4780855" y="3848325"/>
            <a:ext cx="445521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Small, random IO is slow!</a:t>
            </a:r>
          </a:p>
        </p:txBody>
      </p:sp>
      <p:sp>
        <p:nvSpPr>
          <p:cNvPr id="209" name="Small updates (1 Kbytes) dominate…"/>
          <p:cNvSpPr txBox="1"/>
          <p:nvPr/>
        </p:nvSpPr>
        <p:spPr>
          <a:xfrm>
            <a:off x="2140505" y="1972724"/>
            <a:ext cx="7401273" cy="1536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50900" lvl="1" indent="-444500">
              <a:spcBef>
                <a:spcPts val="600"/>
              </a:spcBef>
              <a:buSzPct val="120000"/>
              <a:buChar char="•"/>
              <a:defRPr sz="3000" b="1"/>
            </a:pPr>
            <a:r>
              <a:t>Small updates (1 Kbytes) dominate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Dataset scales up to 10TB 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Updates must be crash consistent</a:t>
            </a:r>
          </a:p>
        </p:txBody>
      </p:sp>
      <p:sp>
        <p:nvSpPr>
          <p:cNvPr id="210" name="91%"/>
          <p:cNvSpPr txBox="1"/>
          <p:nvPr/>
        </p:nvSpPr>
        <p:spPr>
          <a:xfrm>
            <a:off x="10946492" y="5492493"/>
            <a:ext cx="83058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91%</a:t>
            </a:r>
          </a:p>
        </p:txBody>
      </p:sp>
      <p:sp>
        <p:nvSpPr>
          <p:cNvPr id="211" name="Kernel file system"/>
          <p:cNvSpPr/>
          <p:nvPr/>
        </p:nvSpPr>
        <p:spPr>
          <a:xfrm>
            <a:off x="443932" y="4915275"/>
            <a:ext cx="3584972" cy="104065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Kernel file system</a:t>
            </a:r>
          </a:p>
        </p:txBody>
      </p:sp>
      <p:sp>
        <p:nvSpPr>
          <p:cNvPr id="212" name="Rectangle"/>
          <p:cNvSpPr/>
          <p:nvPr/>
        </p:nvSpPr>
        <p:spPr>
          <a:xfrm>
            <a:off x="425194" y="5992812"/>
            <a:ext cx="3622448" cy="1199556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3" name="Group"/>
          <p:cNvSpPr/>
          <p:nvPr/>
        </p:nvSpPr>
        <p:spPr>
          <a:xfrm>
            <a:off x="486457" y="6030462"/>
            <a:ext cx="3521800" cy="112425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NVM</a:t>
            </a:r>
          </a:p>
        </p:txBody>
      </p:sp>
      <p:grpSp>
        <p:nvGrpSpPr>
          <p:cNvPr id="216" name="Group"/>
          <p:cNvGrpSpPr/>
          <p:nvPr/>
        </p:nvGrpSpPr>
        <p:grpSpPr>
          <a:xfrm>
            <a:off x="4497196" y="5048685"/>
            <a:ext cx="7568738" cy="2126940"/>
            <a:chOff x="-856068" y="-430302"/>
            <a:chExt cx="7568736" cy="2126939"/>
          </a:xfrm>
        </p:grpSpPr>
        <p:graphicFrame>
          <p:nvGraphicFramePr>
            <p:cNvPr id="214" name="2D Stacked Bar Chart"/>
            <p:cNvGraphicFramePr/>
            <p:nvPr>
              <p:extLst>
                <p:ext uri="{D42A27DB-BD31-4B8C-83A1-F6EECF244321}">
                  <p14:modId xmlns:p14="http://schemas.microsoft.com/office/powerpoint/2010/main" val="3805015619"/>
                </p:ext>
              </p:extLst>
            </p:nvPr>
          </p:nvGraphicFramePr>
          <p:xfrm>
            <a:off x="-856068" y="-430303"/>
            <a:ext cx="7568737" cy="21269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15" name="91%"/>
            <p:cNvSpPr txBox="1"/>
            <p:nvPr/>
          </p:nvSpPr>
          <p:spPr>
            <a:xfrm>
              <a:off x="3040071" y="112614"/>
              <a:ext cx="826022" cy="4963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91%</a:t>
              </a:r>
            </a:p>
          </p:txBody>
        </p:sp>
      </p:grpSp>
      <p:sp>
        <p:nvSpPr>
          <p:cNvPr id="217" name="Line"/>
          <p:cNvSpPr/>
          <p:nvPr/>
        </p:nvSpPr>
        <p:spPr>
          <a:xfrm>
            <a:off x="1447800" y="2235200"/>
            <a:ext cx="932926" cy="0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8" name="Kernel file system:…"/>
          <p:cNvSpPr txBox="1"/>
          <p:nvPr/>
        </p:nvSpPr>
        <p:spPr>
          <a:xfrm>
            <a:off x="355748" y="7552594"/>
            <a:ext cx="4136778" cy="95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/>
            </a:pPr>
            <a:r>
              <a:t>Kernel file system:</a:t>
            </a:r>
          </a:p>
          <a:p>
            <a:pPr>
              <a:defRPr sz="2300"/>
            </a:pPr>
            <a:r>
              <a:rPr sz="3000"/>
              <a:t>NOVA </a:t>
            </a:r>
            <a:r>
              <a:t>[</a:t>
            </a:r>
            <a:r>
              <a:rPr sz="2500"/>
              <a:t>FAST 16, SOSP 17</a:t>
            </a:r>
            <a:r>
              <a:t>]</a:t>
            </a:r>
          </a:p>
        </p:txBody>
      </p:sp>
      <p:sp>
        <p:nvSpPr>
          <p:cNvPr id="219" name="NVM is so fast that kernel is the bottleneck"/>
          <p:cNvSpPr txBox="1"/>
          <p:nvPr/>
        </p:nvSpPr>
        <p:spPr>
          <a:xfrm>
            <a:off x="-27700" y="7670217"/>
            <a:ext cx="13060200" cy="7682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600" b="1">
                <a:solidFill>
                  <a:srgbClr val="FFFFFF"/>
                </a:solidFill>
              </a:defRPr>
            </a:lvl1pPr>
          </a:lstStyle>
          <a:p>
            <a:r>
              <a:t> NVM is so fast that kernel is the bottleneck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1" animBg="1" advAuto="0"/>
      <p:bldP spid="216" grpId="2" animBg="1" advAuto="0"/>
      <p:bldP spid="219" grpId="3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A fast server on today’s file system"/>
          <p:cNvSpPr txBox="1">
            <a:spLocks noGrp="1"/>
          </p:cNvSpPr>
          <p:nvPr>
            <p:ph type="title"/>
          </p:nvPr>
        </p:nvSpPr>
        <p:spPr>
          <a:xfrm>
            <a:off x="256550" y="-39010"/>
            <a:ext cx="12491700" cy="2159001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A fast server on today’s file system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23" name="Small updates (1 Kbytes) dominate…"/>
          <p:cNvSpPr txBox="1"/>
          <p:nvPr/>
        </p:nvSpPr>
        <p:spPr>
          <a:xfrm>
            <a:off x="2140505" y="1985424"/>
            <a:ext cx="7000740" cy="1536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Small updates (1 Kbytes) dominate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rPr b="1"/>
              <a:t>Dataset scales up to 10TB</a:t>
            </a:r>
            <a:r>
              <a:t> 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Updates must be crash consistent</a:t>
            </a:r>
          </a:p>
        </p:txBody>
      </p:sp>
      <p:sp>
        <p:nvSpPr>
          <p:cNvPr id="224" name="Need huge capacity, but…"/>
          <p:cNvSpPr txBox="1"/>
          <p:nvPr/>
        </p:nvSpPr>
        <p:spPr>
          <a:xfrm>
            <a:off x="4592210" y="3716179"/>
            <a:ext cx="5014913" cy="130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Need huge capacity, but</a:t>
            </a:r>
          </a:p>
          <a:p>
            <a:pPr>
              <a:defRPr b="1"/>
            </a:pPr>
            <a:r>
              <a:t>NVM alone is too expensive!</a:t>
            </a:r>
          </a:p>
          <a:p>
            <a:pPr>
              <a:defRPr b="1"/>
            </a:pPr>
            <a:r>
              <a:t>($40K for 10TB) </a:t>
            </a:r>
          </a:p>
        </p:txBody>
      </p:sp>
      <p:sp>
        <p:nvSpPr>
          <p:cNvPr id="225" name="Line"/>
          <p:cNvSpPr/>
          <p:nvPr/>
        </p:nvSpPr>
        <p:spPr>
          <a:xfrm>
            <a:off x="1511300" y="2753891"/>
            <a:ext cx="932926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6" name="Kernel file system"/>
          <p:cNvSpPr/>
          <p:nvPr/>
        </p:nvSpPr>
        <p:spPr>
          <a:xfrm>
            <a:off x="443932" y="4915275"/>
            <a:ext cx="3584972" cy="104065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Kernel file system</a:t>
            </a:r>
          </a:p>
        </p:txBody>
      </p:sp>
      <p:sp>
        <p:nvSpPr>
          <p:cNvPr id="227" name="Rectangle"/>
          <p:cNvSpPr/>
          <p:nvPr/>
        </p:nvSpPr>
        <p:spPr>
          <a:xfrm>
            <a:off x="425194" y="5992812"/>
            <a:ext cx="3622448" cy="1199556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8" name="Group"/>
          <p:cNvSpPr/>
          <p:nvPr/>
        </p:nvSpPr>
        <p:spPr>
          <a:xfrm>
            <a:off x="486457" y="6030462"/>
            <a:ext cx="3521800" cy="112425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NVM</a:t>
            </a:r>
          </a:p>
        </p:txBody>
      </p:sp>
      <p:sp>
        <p:nvSpPr>
          <p:cNvPr id="229" name="Application"/>
          <p:cNvSpPr/>
          <p:nvPr/>
        </p:nvSpPr>
        <p:spPr>
          <a:xfrm>
            <a:off x="454870" y="3850438"/>
            <a:ext cx="3584973" cy="1040650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230" name="For low-cost capacity with high performance,   must leverage multiple device types"/>
          <p:cNvSpPr txBox="1"/>
          <p:nvPr/>
        </p:nvSpPr>
        <p:spPr>
          <a:xfrm>
            <a:off x="43676" y="7528400"/>
            <a:ext cx="12917447" cy="130335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600"/>
              </a:spcBef>
              <a:defRPr sz="4200" b="1">
                <a:solidFill>
                  <a:srgbClr val="FFFFFF"/>
                </a:solidFill>
              </a:defRPr>
            </a:pPr>
            <a:r>
              <a:t> For low-cost capacity with high performance, </a:t>
            </a:r>
            <a:br/>
            <a:r>
              <a:t> must leverage multiple device types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animBg="1" advAuto="0"/>
      <p:bldP spid="230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A fast server on today’s file system"/>
          <p:cNvSpPr txBox="1">
            <a:spLocks noGrp="1"/>
          </p:cNvSpPr>
          <p:nvPr>
            <p:ph type="title"/>
          </p:nvPr>
        </p:nvSpPr>
        <p:spPr>
          <a:xfrm>
            <a:off x="256550" y="-39010"/>
            <a:ext cx="12491700" cy="2159001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A fast server on today’s file system</a:t>
            </a:r>
          </a:p>
        </p:txBody>
      </p:sp>
      <p:sp>
        <p:nvSpPr>
          <p:cNvPr id="2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34" name="Small updates (1 Kbytes) dominate…"/>
          <p:cNvSpPr txBox="1"/>
          <p:nvPr/>
        </p:nvSpPr>
        <p:spPr>
          <a:xfrm>
            <a:off x="2140505" y="1985424"/>
            <a:ext cx="7000740" cy="1536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Small updates (1 Kbytes) dominate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rPr b="1"/>
              <a:t>Dataset scales up to 10TB</a:t>
            </a:r>
            <a:r>
              <a:t> 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Updates must be crash consistent</a:t>
            </a:r>
          </a:p>
        </p:txBody>
      </p:sp>
      <p:sp>
        <p:nvSpPr>
          <p:cNvPr id="235" name="Block-level caching manages data in blocks,  but NVM is byte-addressable…"/>
          <p:cNvSpPr txBox="1"/>
          <p:nvPr/>
        </p:nvSpPr>
        <p:spPr>
          <a:xfrm>
            <a:off x="4383113" y="3803552"/>
            <a:ext cx="8404065" cy="1346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88937" indent="-388937">
              <a:buSzPct val="145000"/>
              <a:buChar char="•"/>
              <a:defRPr sz="2900" b="1"/>
            </a:pPr>
            <a:r>
              <a:t>Block-level caching manages data in blocks, </a:t>
            </a:r>
            <a:br/>
            <a:r>
              <a:t>but NVM is byte-addressable</a:t>
            </a:r>
          </a:p>
          <a:p>
            <a:pPr marL="388937" indent="-388937">
              <a:buSzPct val="145000"/>
              <a:buChar char="•"/>
              <a:defRPr sz="2900" b="1"/>
            </a:pPr>
            <a:r>
              <a:t>Extra level of indirection</a:t>
            </a:r>
          </a:p>
        </p:txBody>
      </p:sp>
      <p:sp>
        <p:nvSpPr>
          <p:cNvPr id="236" name="Line"/>
          <p:cNvSpPr/>
          <p:nvPr/>
        </p:nvSpPr>
        <p:spPr>
          <a:xfrm>
            <a:off x="1511300" y="2753891"/>
            <a:ext cx="932926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7" name="Block-level caching"/>
          <p:cNvSpPr/>
          <p:nvPr/>
        </p:nvSpPr>
        <p:spPr>
          <a:xfrm>
            <a:off x="454870" y="5980112"/>
            <a:ext cx="3584973" cy="681085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Block-level caching</a:t>
            </a:r>
          </a:p>
        </p:txBody>
      </p:sp>
      <p:sp>
        <p:nvSpPr>
          <p:cNvPr id="238" name="Rectangle"/>
          <p:cNvSpPr/>
          <p:nvPr/>
        </p:nvSpPr>
        <p:spPr>
          <a:xfrm>
            <a:off x="425194" y="6698084"/>
            <a:ext cx="3622448" cy="1685679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9" name="NVM…"/>
          <p:cNvSpPr/>
          <p:nvPr/>
        </p:nvSpPr>
        <p:spPr>
          <a:xfrm>
            <a:off x="486457" y="6735735"/>
            <a:ext cx="3521800" cy="1610377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NVM</a:t>
            </a:r>
          </a:p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SSD</a:t>
            </a:r>
          </a:p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HDD</a:t>
            </a:r>
          </a:p>
        </p:txBody>
      </p:sp>
      <p:sp>
        <p:nvSpPr>
          <p:cNvPr id="240" name="Kernel file system"/>
          <p:cNvSpPr/>
          <p:nvPr/>
        </p:nvSpPr>
        <p:spPr>
          <a:xfrm>
            <a:off x="443932" y="4915275"/>
            <a:ext cx="3584972" cy="104065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Kernel file system</a:t>
            </a:r>
          </a:p>
        </p:txBody>
      </p:sp>
      <p:sp>
        <p:nvSpPr>
          <p:cNvPr id="241" name="Application"/>
          <p:cNvSpPr/>
          <p:nvPr/>
        </p:nvSpPr>
        <p:spPr>
          <a:xfrm>
            <a:off x="454870" y="3850438"/>
            <a:ext cx="3584973" cy="1040650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grpSp>
        <p:nvGrpSpPr>
          <p:cNvPr id="245" name="Group"/>
          <p:cNvGrpSpPr/>
          <p:nvPr/>
        </p:nvGrpSpPr>
        <p:grpSpPr>
          <a:xfrm>
            <a:off x="4503452" y="5693791"/>
            <a:ext cx="6862937" cy="2705000"/>
            <a:chOff x="-902244" y="-705629"/>
            <a:chExt cx="6862936" cy="2704998"/>
          </a:xfrm>
        </p:grpSpPr>
        <p:graphicFrame>
          <p:nvGraphicFramePr>
            <p:cNvPr id="242" name="2D Bar Chart"/>
            <p:cNvGraphicFramePr/>
            <p:nvPr/>
          </p:nvGraphicFramePr>
          <p:xfrm>
            <a:off x="-902245" y="-705630"/>
            <a:ext cx="6862937" cy="270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3" name="Better"/>
            <p:cNvSpPr txBox="1"/>
            <p:nvPr/>
          </p:nvSpPr>
          <p:spPr>
            <a:xfrm rot="16046">
              <a:off x="4519392" y="1054523"/>
              <a:ext cx="990944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Better</a:t>
              </a:r>
            </a:p>
          </p:txBody>
        </p:sp>
        <p:sp>
          <p:nvSpPr>
            <p:cNvPr id="244" name="Arrow"/>
            <p:cNvSpPr/>
            <p:nvPr/>
          </p:nvSpPr>
          <p:spPr>
            <a:xfrm rot="10762960">
              <a:off x="514088" y="979152"/>
              <a:ext cx="4907077" cy="251506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6" name="Block-level caching is too slow"/>
          <p:cNvSpPr txBox="1"/>
          <p:nvPr/>
        </p:nvSpPr>
        <p:spPr>
          <a:xfrm>
            <a:off x="43676" y="7942048"/>
            <a:ext cx="12917448" cy="69375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600"/>
              </a:spcBef>
              <a:defRPr sz="4200" b="1">
                <a:solidFill>
                  <a:srgbClr val="FFFFFF"/>
                </a:solidFill>
              </a:defRPr>
            </a:lvl1pPr>
          </a:lstStyle>
          <a:p>
            <a:r>
              <a:t>Block-level caching is too slow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1" animBg="1" advAuto="0"/>
      <p:bldP spid="245" grpId="2" animBg="1" advAuto="0"/>
      <p:bldP spid="246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A fast server on today’s file system"/>
          <p:cNvSpPr txBox="1">
            <a:spLocks noGrp="1"/>
          </p:cNvSpPr>
          <p:nvPr>
            <p:ph type="title"/>
          </p:nvPr>
        </p:nvSpPr>
        <p:spPr>
          <a:xfrm>
            <a:off x="256550" y="-39010"/>
            <a:ext cx="12491700" cy="2159001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A fast server on today’s file system</a:t>
            </a:r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50" name="Small updates (1 Kbytes) dominate…"/>
          <p:cNvSpPr txBox="1"/>
          <p:nvPr/>
        </p:nvSpPr>
        <p:spPr>
          <a:xfrm>
            <a:off x="2140505" y="1972724"/>
            <a:ext cx="7168729" cy="1536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Small updates (1 Kbytes) dominate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Dataset scales up to 10TB 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 b="1"/>
            </a:pPr>
            <a:r>
              <a:t>Updates must be crash consistent</a:t>
            </a:r>
          </a:p>
        </p:txBody>
      </p:sp>
      <p:grpSp>
        <p:nvGrpSpPr>
          <p:cNvPr id="253" name="Group"/>
          <p:cNvGrpSpPr/>
          <p:nvPr/>
        </p:nvGrpSpPr>
        <p:grpSpPr>
          <a:xfrm>
            <a:off x="1733384" y="3650268"/>
            <a:ext cx="8093121" cy="4595532"/>
            <a:chOff x="5502488" y="62553"/>
            <a:chExt cx="8093119" cy="4595531"/>
          </a:xfrm>
        </p:grpSpPr>
        <p:sp>
          <p:nvSpPr>
            <p:cNvPr id="251" name="Pillai et al., OSDI 2014"/>
            <p:cNvSpPr txBox="1"/>
            <p:nvPr/>
          </p:nvSpPr>
          <p:spPr>
            <a:xfrm>
              <a:off x="11033244" y="4271998"/>
              <a:ext cx="2532676" cy="3860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defTabSz="554990">
                <a:spcBef>
                  <a:spcPts val="1900"/>
                </a:spcBef>
                <a:defRPr sz="1900"/>
              </a:lvl1pPr>
            </a:lstStyle>
            <a:p>
              <a:r>
                <a:t>Pillai et al., OSDI 2014</a:t>
              </a:r>
            </a:p>
          </p:txBody>
        </p:sp>
        <p:graphicFrame>
          <p:nvGraphicFramePr>
            <p:cNvPr id="252" name="2D Bar Chart"/>
            <p:cNvGraphicFramePr/>
            <p:nvPr/>
          </p:nvGraphicFramePr>
          <p:xfrm>
            <a:off x="5502488" y="62553"/>
            <a:ext cx="8093121" cy="42256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54" name="Applications struggle for crash consistency"/>
          <p:cNvSpPr txBox="1"/>
          <p:nvPr/>
        </p:nvSpPr>
        <p:spPr>
          <a:xfrm>
            <a:off x="-32467" y="7845976"/>
            <a:ext cx="13069734" cy="74330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3">
              <a:spcBef>
                <a:spcPts val="600"/>
              </a:spcBef>
              <a:defRPr sz="4500">
                <a:solidFill>
                  <a:srgbClr val="FFFFFF"/>
                </a:solidFill>
              </a:defRPr>
            </a:pPr>
            <a:r>
              <a:rPr b="1"/>
              <a:t>Applications struggle for crash consistency</a:t>
            </a:r>
          </a:p>
        </p:txBody>
      </p:sp>
      <p:sp>
        <p:nvSpPr>
          <p:cNvPr id="255" name="Line"/>
          <p:cNvSpPr/>
          <p:nvPr/>
        </p:nvSpPr>
        <p:spPr>
          <a:xfrm>
            <a:off x="1511300" y="3261891"/>
            <a:ext cx="932926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1" animBg="1" advAuto="0"/>
      <p:bldP spid="254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roblems in today’s file systems"/>
          <p:cNvSpPr txBox="1">
            <a:spLocks noGrp="1"/>
          </p:cNvSpPr>
          <p:nvPr>
            <p:ph type="title"/>
          </p:nvPr>
        </p:nvSpPr>
        <p:spPr>
          <a:xfrm>
            <a:off x="76646" y="-9843"/>
            <a:ext cx="12851508" cy="2159001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t>Problems in today’s file systems</a:t>
            </a:r>
          </a:p>
        </p:txBody>
      </p:sp>
      <p:sp>
        <p:nvSpPr>
          <p:cNvPr id="2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85373" y="9296400"/>
            <a:ext cx="227280" cy="324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59" name="Kernel mediates every operation…"/>
          <p:cNvSpPr txBox="1"/>
          <p:nvPr/>
        </p:nvSpPr>
        <p:spPr>
          <a:xfrm>
            <a:off x="985090" y="1949234"/>
            <a:ext cx="11271449" cy="6550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50900" lvl="1" indent="-444500">
              <a:spcBef>
                <a:spcPts val="600"/>
              </a:spcBef>
              <a:buSzPct val="120000"/>
              <a:buChar char="•"/>
              <a:defRPr sz="3400"/>
            </a:pPr>
            <a:r>
              <a:rPr dirty="0"/>
              <a:t>Kernel mediates every operation</a:t>
            </a:r>
          </a:p>
          <a:p>
            <a:pPr lvl="4">
              <a:spcBef>
                <a:spcPts val="600"/>
              </a:spcBef>
              <a:defRPr sz="3400" b="1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NVM is so fast that kernel is the bottleneck</a:t>
            </a:r>
          </a:p>
          <a:p>
            <a:pPr lvl="4">
              <a:spcBef>
                <a:spcPts val="600"/>
              </a:spcBef>
              <a:defRPr sz="3400" b="1">
                <a:solidFill>
                  <a:schemeClr val="accent5">
                    <a:lumOff val="-29866"/>
                  </a:schemeClr>
                </a:solidFill>
              </a:defRPr>
            </a:pPr>
            <a:endParaRPr dirty="0"/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400"/>
            </a:pPr>
            <a:r>
              <a:rPr dirty="0"/>
              <a:t>Tied to a single type of device</a:t>
            </a:r>
          </a:p>
          <a:p>
            <a:pPr lvl="4">
              <a:spcBef>
                <a:spcPts val="600"/>
              </a:spcBef>
              <a:defRPr sz="3400" b="1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For low-cost capacity with high performance,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</a:t>
            </a:r>
            <a:r>
              <a:rPr dirty="0"/>
              <a:t> </a:t>
            </a:r>
            <a:r>
              <a:rPr lang="en-US" dirty="0"/>
              <a:t> </a:t>
            </a:r>
            <a:r>
              <a:rPr dirty="0"/>
              <a:t>must leverage multiple device types</a:t>
            </a:r>
          </a:p>
          <a:p>
            <a:pPr lvl="4">
              <a:spcBef>
                <a:spcPts val="600"/>
              </a:spcBef>
              <a:defRPr sz="3400" b="1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NVM (soon), SSD, HDD</a:t>
            </a:r>
          </a:p>
          <a:p>
            <a:pPr>
              <a:spcBef>
                <a:spcPts val="600"/>
              </a:spcBef>
              <a:defRPr sz="3400"/>
            </a:pPr>
            <a:endParaRPr dirty="0"/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400"/>
            </a:pPr>
            <a:r>
              <a:rPr dirty="0"/>
              <a:t>Aggressive caching in DRAM, </a:t>
            </a:r>
            <a:br>
              <a:rPr dirty="0"/>
            </a:br>
            <a:r>
              <a:rPr dirty="0"/>
              <a:t>write to device only when you must (</a:t>
            </a:r>
            <a:r>
              <a:rPr dirty="0" err="1"/>
              <a:t>fsync</a:t>
            </a:r>
            <a:r>
              <a:rPr dirty="0"/>
              <a:t>)</a:t>
            </a:r>
          </a:p>
          <a:p>
            <a:pPr lvl="3">
              <a:spcBef>
                <a:spcPts val="600"/>
              </a:spcBef>
              <a:defRPr sz="3400"/>
            </a:pPr>
            <a:r>
              <a:rPr dirty="0"/>
              <a:t>  </a:t>
            </a:r>
            <a:r>
              <a:rPr b="1" dirty="0">
                <a:solidFill>
                  <a:schemeClr val="accent5">
                    <a:lumOff val="-29866"/>
                  </a:schemeClr>
                </a:solidFill>
              </a:rPr>
              <a:t>Applications struggle for crash consistency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trata:…"/>
          <p:cNvSpPr txBox="1">
            <a:spLocks noGrp="1"/>
          </p:cNvSpPr>
          <p:nvPr>
            <p:ph type="title"/>
          </p:nvPr>
        </p:nvSpPr>
        <p:spPr>
          <a:xfrm>
            <a:off x="952500" y="139700"/>
            <a:ext cx="11099800" cy="2159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25779">
              <a:defRPr sz="7200"/>
            </a:pPr>
            <a:r>
              <a:rPr b="1"/>
              <a:t>Strata</a:t>
            </a:r>
            <a:r>
              <a:t>: </a:t>
            </a:r>
          </a:p>
          <a:p>
            <a:pPr defTabSz="525779">
              <a:defRPr sz="7200"/>
            </a:pPr>
            <a:r>
              <a:t>A Cross Media File System</a:t>
            </a:r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61324" y="9331119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FCFFFF"/>
                </a:solidFill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63" name="Performance: especially small, random IO…"/>
          <p:cNvSpPr txBox="1"/>
          <p:nvPr/>
        </p:nvSpPr>
        <p:spPr>
          <a:xfrm>
            <a:off x="639794" y="3160491"/>
            <a:ext cx="12122921" cy="5562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600"/>
              </a:spcBef>
              <a:defRPr sz="3500" b="1"/>
            </a:pPr>
            <a:r>
              <a:rPr sz="3800"/>
              <a:t>Performance</a:t>
            </a:r>
            <a:r>
              <a:t>: </a:t>
            </a:r>
            <a:r>
              <a:rPr b="0"/>
              <a:t>especially</a:t>
            </a:r>
            <a:r>
              <a:t> </a:t>
            </a:r>
            <a:r>
              <a:rPr b="0"/>
              <a:t>small, random IO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3000"/>
            </a:pPr>
            <a:r>
              <a:t>Fast user-level device access</a:t>
            </a:r>
          </a:p>
          <a:p>
            <a:pPr>
              <a:spcBef>
                <a:spcPts val="600"/>
              </a:spcBef>
              <a:defRPr sz="3500" b="1"/>
            </a:pPr>
            <a:endParaRPr/>
          </a:p>
          <a:p>
            <a:pPr>
              <a:spcBef>
                <a:spcPts val="600"/>
              </a:spcBef>
              <a:defRPr sz="3500" b="1"/>
            </a:pPr>
            <a:r>
              <a:t>Low-cost </a:t>
            </a:r>
            <a:r>
              <a:rPr sz="3800"/>
              <a:t>capacity</a:t>
            </a:r>
            <a:r>
              <a:t>: </a:t>
            </a:r>
            <a:r>
              <a:rPr b="0"/>
              <a:t>leverage NVM, SSD &amp; HDD 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3000"/>
            </a:pPr>
            <a:r>
              <a:t>Transparent data migration across different storage media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3000"/>
            </a:pPr>
            <a:r>
              <a:t>Efficiently handle device IO properties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3300"/>
            </a:pPr>
            <a:endParaRPr/>
          </a:p>
          <a:p>
            <a:pPr>
              <a:spcBef>
                <a:spcPts val="600"/>
              </a:spcBef>
              <a:defRPr sz="3500" b="1"/>
            </a:pPr>
            <a:r>
              <a:rPr sz="3800"/>
              <a:t>Simplicity</a:t>
            </a:r>
            <a:r>
              <a:t>: </a:t>
            </a:r>
            <a:r>
              <a:rPr b="0"/>
              <a:t>intuitive crash consistency model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3000"/>
            </a:pPr>
            <a:r>
              <a:t>In-order, synchronous IO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3000"/>
            </a:pPr>
            <a:r>
              <a:t>No fsync() required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trata: main design principle"/>
          <p:cNvSpPr txBox="1">
            <a:spLocks noGrp="1"/>
          </p:cNvSpPr>
          <p:nvPr>
            <p:ph type="title"/>
          </p:nvPr>
        </p:nvSpPr>
        <p:spPr>
          <a:xfrm>
            <a:off x="247371" y="-40472"/>
            <a:ext cx="12633241" cy="2159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66674">
              <a:defRPr sz="7760"/>
            </a:lvl1pPr>
          </a:lstStyle>
          <a:p>
            <a:r>
              <a:rPr dirty="0"/>
              <a:t>Strata</a:t>
            </a:r>
            <a:r>
              <a:rPr lang="en-US" altLang="ko-KR" dirty="0"/>
              <a:t>’s</a:t>
            </a:r>
            <a:r>
              <a:rPr dirty="0"/>
              <a:t> main design principle</a:t>
            </a:r>
          </a:p>
        </p:txBody>
      </p:sp>
      <p:sp>
        <p:nvSpPr>
          <p:cNvPr id="266" name="Log operations to NVM at user-level"/>
          <p:cNvSpPr txBox="1"/>
          <p:nvPr/>
        </p:nvSpPr>
        <p:spPr>
          <a:xfrm>
            <a:off x="1752672" y="2633949"/>
            <a:ext cx="11474904" cy="124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defRPr sz="4500"/>
            </a:lvl1pPr>
          </a:lstStyle>
          <a:p>
            <a:r>
              <a:t>Log operations to NVM at user-level</a:t>
            </a:r>
          </a:p>
        </p:txBody>
      </p:sp>
      <p:grpSp>
        <p:nvGrpSpPr>
          <p:cNvPr id="273" name="Group"/>
          <p:cNvGrpSpPr/>
          <p:nvPr/>
        </p:nvGrpSpPr>
        <p:grpSpPr>
          <a:xfrm>
            <a:off x="294405" y="2876818"/>
            <a:ext cx="6572697" cy="2292744"/>
            <a:chOff x="39018" y="1351557"/>
            <a:chExt cx="6572696" cy="2292742"/>
          </a:xfrm>
        </p:grpSpPr>
        <p:grpSp>
          <p:nvGrpSpPr>
            <p:cNvPr id="271" name="Group"/>
            <p:cNvGrpSpPr/>
            <p:nvPr/>
          </p:nvGrpSpPr>
          <p:grpSpPr>
            <a:xfrm>
              <a:off x="2443012" y="1351557"/>
              <a:ext cx="1348660" cy="1775913"/>
              <a:chOff x="37212" y="1153120"/>
              <a:chExt cx="1348659" cy="1775911"/>
            </a:xfrm>
          </p:grpSpPr>
          <p:pic>
            <p:nvPicPr>
              <p:cNvPr id="267" name="Rectangle" descr="Rectangle"/>
              <p:cNvPicPr>
                <a:picLocks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37212" y="1153120"/>
                <a:ext cx="1348661" cy="804948"/>
              </a:xfrm>
              <a:prstGeom prst="rect">
                <a:avLst/>
              </a:prstGeom>
              <a:effectLst/>
            </p:spPr>
          </p:pic>
          <p:pic>
            <p:nvPicPr>
              <p:cNvPr id="269" name="Line" descr="Line"/>
              <p:cNvPicPr>
                <a:picLocks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16200000">
                <a:off x="232337" y="2235110"/>
                <a:ext cx="1035612" cy="352234"/>
              </a:xfrm>
              <a:prstGeom prst="rect">
                <a:avLst/>
              </a:prstGeom>
              <a:effectLst/>
            </p:spPr>
          </p:pic>
        </p:grpSp>
        <p:sp>
          <p:nvSpPr>
            <p:cNvPr id="272" name="Simplicity: Intuitive crash consistency"/>
            <p:cNvSpPr txBox="1"/>
            <p:nvPr/>
          </p:nvSpPr>
          <p:spPr>
            <a:xfrm>
              <a:off x="39018" y="3123364"/>
              <a:ext cx="6572698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rPr b="1"/>
                <a:t>Simplicity</a:t>
              </a:r>
              <a:r>
                <a:t>: Intuitive crash consistency</a:t>
              </a:r>
            </a:p>
          </p:txBody>
        </p:sp>
      </p:grpSp>
      <p:grpSp>
        <p:nvGrpSpPr>
          <p:cNvPr id="280" name="Group"/>
          <p:cNvGrpSpPr/>
          <p:nvPr/>
        </p:nvGrpSpPr>
        <p:grpSpPr>
          <a:xfrm>
            <a:off x="5909498" y="2822242"/>
            <a:ext cx="7289767" cy="1832526"/>
            <a:chOff x="-1500564" y="1293327"/>
            <a:chExt cx="7289766" cy="1832525"/>
          </a:xfrm>
        </p:grpSpPr>
        <p:grpSp>
          <p:nvGrpSpPr>
            <p:cNvPr id="278" name="Group"/>
            <p:cNvGrpSpPr/>
            <p:nvPr/>
          </p:nvGrpSpPr>
          <p:grpSpPr>
            <a:xfrm>
              <a:off x="2038214" y="1293327"/>
              <a:ext cx="2794793" cy="1512022"/>
              <a:chOff x="-38099" y="1226068"/>
              <a:chExt cx="2794792" cy="1512021"/>
            </a:xfrm>
          </p:grpSpPr>
          <p:pic>
            <p:nvPicPr>
              <p:cNvPr id="274" name="Rectangle" descr="Rectangle"/>
              <p:cNvPicPr>
                <a:picLocks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-38100" y="1226068"/>
                <a:ext cx="2794793" cy="849574"/>
              </a:xfrm>
              <a:prstGeom prst="rect">
                <a:avLst/>
              </a:prstGeom>
              <a:effectLst/>
            </p:spPr>
          </p:pic>
          <p:pic>
            <p:nvPicPr>
              <p:cNvPr id="276" name="Line" descr="Line"/>
              <p:cNvPicPr>
                <a:picLocks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 rot="16200000">
                <a:off x="999405" y="2201593"/>
                <a:ext cx="720761" cy="352235"/>
              </a:xfrm>
              <a:prstGeom prst="rect">
                <a:avLst/>
              </a:prstGeom>
              <a:effectLst/>
            </p:spPr>
          </p:pic>
        </p:grpSp>
        <p:sp>
          <p:nvSpPr>
            <p:cNvPr id="279" name="Performance: Kernel bypass, but private"/>
            <p:cNvSpPr txBox="1"/>
            <p:nvPr/>
          </p:nvSpPr>
          <p:spPr>
            <a:xfrm>
              <a:off x="-1500565" y="2604916"/>
              <a:ext cx="7289768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rPr b="1"/>
                <a:t>Performance</a:t>
              </a:r>
              <a:r>
                <a:t>: Kernel bypass, but private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6724253" y="5894688"/>
            <a:ext cx="6043427" cy="1857448"/>
            <a:chOff x="1259112" y="-28237"/>
            <a:chExt cx="6043426" cy="1857446"/>
          </a:xfrm>
        </p:grpSpPr>
        <p:pic>
          <p:nvPicPr>
            <p:cNvPr id="281" name="Group" descr="Group"/>
            <p:cNvPicPr>
              <a:picLocks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73058" y="-28238"/>
              <a:ext cx="1883055" cy="801009"/>
            </a:xfrm>
            <a:prstGeom prst="rect">
              <a:avLst/>
            </a:prstGeom>
            <a:effectLst/>
          </p:spPr>
        </p:pic>
        <p:pic>
          <p:nvPicPr>
            <p:cNvPr id="283" name="Line" descr="Line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rot="16200000">
              <a:off x="5131922" y="883867"/>
              <a:ext cx="765327" cy="352234"/>
            </a:xfrm>
            <a:prstGeom prst="rect">
              <a:avLst/>
            </a:prstGeom>
            <a:effectLst/>
          </p:spPr>
        </p:pic>
        <p:sp>
          <p:nvSpPr>
            <p:cNvPr id="285" name="Coordinate multi-process accesses"/>
            <p:cNvSpPr txBox="1"/>
            <p:nvPr/>
          </p:nvSpPr>
          <p:spPr>
            <a:xfrm>
              <a:off x="1259112" y="1308273"/>
              <a:ext cx="6043428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t>Coordinate multi-process accesses</a:t>
              </a:r>
            </a:p>
          </p:txBody>
        </p:sp>
      </p:grp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88" name="Digest and migrate data in kernel"/>
          <p:cNvSpPr txBox="1"/>
          <p:nvPr/>
        </p:nvSpPr>
        <p:spPr>
          <a:xfrm>
            <a:off x="1662710" y="5661835"/>
            <a:ext cx="11746381" cy="124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defRPr sz="4500"/>
            </a:lvl1pPr>
          </a:lstStyle>
          <a:p>
            <a:r>
              <a:t>Digest and migrate data in kernel </a:t>
            </a:r>
          </a:p>
        </p:txBody>
      </p:sp>
      <p:grpSp>
        <p:nvGrpSpPr>
          <p:cNvPr id="295" name="Group"/>
          <p:cNvGrpSpPr/>
          <p:nvPr/>
        </p:nvGrpSpPr>
        <p:grpSpPr>
          <a:xfrm>
            <a:off x="365440" y="5922508"/>
            <a:ext cx="6133175" cy="2203731"/>
            <a:chOff x="-2352456" y="1327423"/>
            <a:chExt cx="6133173" cy="2203729"/>
          </a:xfrm>
        </p:grpSpPr>
        <p:grpSp>
          <p:nvGrpSpPr>
            <p:cNvPr id="293" name="Group"/>
            <p:cNvGrpSpPr/>
            <p:nvPr/>
          </p:nvGrpSpPr>
          <p:grpSpPr>
            <a:xfrm>
              <a:off x="532676" y="1327423"/>
              <a:ext cx="1842288" cy="1723983"/>
              <a:chOff x="84973" y="1156310"/>
              <a:chExt cx="1842286" cy="1723981"/>
            </a:xfrm>
          </p:grpSpPr>
          <p:pic>
            <p:nvPicPr>
              <p:cNvPr id="289" name="Rectangle" descr="Rectangle"/>
              <p:cNvPicPr>
                <a:picLocks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84973" y="1156310"/>
                <a:ext cx="1842287" cy="806898"/>
              </a:xfrm>
              <a:prstGeom prst="rect">
                <a:avLst/>
              </a:prstGeom>
              <a:effectLst/>
            </p:spPr>
          </p:pic>
          <p:pic>
            <p:nvPicPr>
              <p:cNvPr id="291" name="Line" descr="Line"/>
              <p:cNvPicPr>
                <a:picLocks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 rot="16200000">
                <a:off x="493917" y="2191502"/>
                <a:ext cx="1025347" cy="352234"/>
              </a:xfrm>
              <a:prstGeom prst="rect">
                <a:avLst/>
              </a:prstGeom>
              <a:effectLst/>
            </p:spPr>
          </p:pic>
        </p:grpSp>
        <p:sp>
          <p:nvSpPr>
            <p:cNvPr id="294" name="Apply log operations to shared data"/>
            <p:cNvSpPr txBox="1"/>
            <p:nvPr/>
          </p:nvSpPr>
          <p:spPr>
            <a:xfrm>
              <a:off x="-2352457" y="3010218"/>
              <a:ext cx="6133174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t>Apply log operations to shared data</a:t>
              </a:r>
            </a:p>
          </p:txBody>
        </p:sp>
      </p:grpSp>
      <p:sp>
        <p:nvSpPr>
          <p:cNvPr id="296" name="LibFS"/>
          <p:cNvSpPr txBox="1"/>
          <p:nvPr/>
        </p:nvSpPr>
        <p:spPr>
          <a:xfrm>
            <a:off x="167671" y="2846420"/>
            <a:ext cx="1877914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</a:defRPr>
            </a:lvl1pPr>
          </a:lstStyle>
          <a:p>
            <a:r>
              <a:t>LibFS</a:t>
            </a:r>
          </a:p>
        </p:txBody>
      </p:sp>
      <p:sp>
        <p:nvSpPr>
          <p:cNvPr id="297" name="KernelFS"/>
          <p:cNvSpPr txBox="1"/>
          <p:nvPr/>
        </p:nvSpPr>
        <p:spPr>
          <a:xfrm>
            <a:off x="181788" y="5899706"/>
            <a:ext cx="2902038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KernelFS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2" animBg="1" advAuto="0"/>
      <p:bldP spid="280" grpId="1" animBg="1" advAuto="0"/>
      <p:bldP spid="286" grpId="3" animBg="1" advAuto="0"/>
      <p:bldP spid="295" grpId="4" animBg="1" advAuto="0"/>
      <p:bldP spid="296" grpId="5" animBg="1" advAuto="0"/>
      <p:bldP spid="297" grpId="6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Outline</a:t>
            </a:r>
          </a:p>
        </p:txBody>
      </p:sp>
      <p:sp>
        <p:nvSpPr>
          <p:cNvPr id="300" name="LibFS: Log operations to NVM at user-level…"/>
          <p:cNvSpPr txBox="1">
            <a:spLocks noGrp="1"/>
          </p:cNvSpPr>
          <p:nvPr>
            <p:ph type="body" idx="1"/>
          </p:nvPr>
        </p:nvSpPr>
        <p:spPr>
          <a:xfrm>
            <a:off x="745360" y="2361856"/>
            <a:ext cx="11801622" cy="5721893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463748" indent="-463748" defTabSz="479044">
              <a:spcBef>
                <a:spcPts val="3900"/>
              </a:spcBef>
              <a:defRPr sz="3443"/>
            </a:pPr>
            <a:r>
              <a:rPr sz="3690" b="1" dirty="0" err="1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</a:rPr>
              <a:t>LibFS</a:t>
            </a:r>
            <a:r>
              <a:rPr lang="en-US" altLang="ko-KR" sz="3690" b="1" dirty="0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</a:rPr>
              <a:t>:</a:t>
            </a:r>
            <a:r>
              <a:rPr dirty="0"/>
              <a:t> Log operations to NVM at user-level</a:t>
            </a:r>
          </a:p>
          <a:p>
            <a:pPr marL="797321" lvl="1" indent="-432831" defTabSz="479044">
              <a:spcBef>
                <a:spcPts val="800"/>
              </a:spcBef>
              <a:defRPr sz="3443"/>
            </a:pPr>
            <a:r>
              <a:rPr dirty="0"/>
              <a:t>Fast user-level access</a:t>
            </a:r>
          </a:p>
          <a:p>
            <a:pPr marL="797321" lvl="1" indent="-432831" defTabSz="479044">
              <a:spcBef>
                <a:spcPts val="800"/>
              </a:spcBef>
              <a:defRPr sz="3443"/>
            </a:pPr>
            <a:r>
              <a:rPr dirty="0"/>
              <a:t>In-order, synchronous IO</a:t>
            </a:r>
          </a:p>
          <a:p>
            <a:pPr marL="463748" indent="-463748" defTabSz="479044">
              <a:spcBef>
                <a:spcPts val="3900"/>
              </a:spcBef>
              <a:defRPr sz="3443">
                <a:solidFill>
                  <a:srgbClr val="808080"/>
                </a:solidFill>
              </a:defRPr>
            </a:pPr>
            <a:r>
              <a:rPr sz="3690" b="1" dirty="0" err="1"/>
              <a:t>KernelFS</a:t>
            </a:r>
            <a:r>
              <a:rPr lang="en-US" altLang="ko-KR" sz="3690" b="1" dirty="0"/>
              <a:t>:</a:t>
            </a:r>
            <a:r>
              <a:rPr dirty="0"/>
              <a:t> Digest and migrate data in kernel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808080"/>
                </a:solidFill>
              </a:defRPr>
            </a:pPr>
            <a:r>
              <a:rPr dirty="0"/>
              <a:t>Asynchronous digest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808080"/>
                </a:solidFill>
              </a:defRPr>
            </a:pPr>
            <a:r>
              <a:rPr dirty="0"/>
              <a:t>Transparent data migration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808080"/>
                </a:solidFill>
              </a:defRPr>
            </a:pPr>
            <a:r>
              <a:rPr dirty="0"/>
              <a:t>Shared file access</a:t>
            </a:r>
          </a:p>
          <a:p>
            <a:pPr marL="432831" indent="-432831" defTabSz="479044">
              <a:spcBef>
                <a:spcPts val="3900"/>
              </a:spcBef>
              <a:defRPr sz="3443" b="1">
                <a:solidFill>
                  <a:srgbClr val="808080"/>
                </a:solidFill>
              </a:defRPr>
            </a:pPr>
            <a:r>
              <a:rPr dirty="0"/>
              <a:t>Evaluation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Log operations to NVM at user-level"/>
          <p:cNvSpPr txBox="1">
            <a:spLocks noGrp="1"/>
          </p:cNvSpPr>
          <p:nvPr>
            <p:ph type="title"/>
          </p:nvPr>
        </p:nvSpPr>
        <p:spPr>
          <a:xfrm>
            <a:off x="0" y="-94687"/>
            <a:ext cx="13004801" cy="2159001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Log operations to NVM at user-level</a:t>
            </a:r>
          </a:p>
        </p:txBody>
      </p:sp>
      <p:sp>
        <p:nvSpPr>
          <p:cNvPr id="3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305" name="Fast writes…"/>
          <p:cNvSpPr txBox="1"/>
          <p:nvPr/>
        </p:nvSpPr>
        <p:spPr>
          <a:xfrm>
            <a:off x="7252050" y="2422910"/>
            <a:ext cx="5458773" cy="3553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44500" indent="-444500">
              <a:spcBef>
                <a:spcPts val="2000"/>
              </a:spcBef>
              <a:buSzPct val="145000"/>
              <a:buChar char="•"/>
              <a:defRPr sz="3000"/>
            </a:pPr>
            <a:r>
              <a:t>Fast writes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  <a:defRPr sz="3000"/>
            </a:pPr>
            <a:r>
              <a:t>Directly access fast NVM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  <a:defRPr sz="3000"/>
            </a:pPr>
            <a:r>
              <a:t>Sequentially append data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  <a:defRPr sz="3000"/>
            </a:pPr>
            <a:r>
              <a:t>Cache-line granularity</a:t>
            </a:r>
          </a:p>
          <a:p>
            <a:pPr marL="1333500" lvl="2" indent="-444500">
              <a:spcBef>
                <a:spcPts val="2000"/>
              </a:spcBef>
              <a:buSzPct val="145000"/>
              <a:buChar char="•"/>
              <a:defRPr sz="3000"/>
            </a:pPr>
            <a:r>
              <a:t>Blind writes</a:t>
            </a:r>
          </a:p>
        </p:txBody>
      </p:sp>
      <p:sp>
        <p:nvSpPr>
          <p:cNvPr id="306" name="Rectangle"/>
          <p:cNvSpPr/>
          <p:nvPr/>
        </p:nvSpPr>
        <p:spPr>
          <a:xfrm>
            <a:off x="1104930" y="5634068"/>
            <a:ext cx="6010749" cy="1046838"/>
          </a:xfrm>
          <a:prstGeom prst="rect">
            <a:avLst/>
          </a:prstGeom>
          <a:solidFill>
            <a:srgbClr val="BBBB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07" name="unmodified…"/>
          <p:cNvSpPr/>
          <p:nvPr/>
        </p:nvSpPr>
        <p:spPr>
          <a:xfrm>
            <a:off x="1136215" y="2238507"/>
            <a:ext cx="2330453" cy="1969085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unmodified</a:t>
            </a:r>
          </a:p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application</a:t>
            </a:r>
          </a:p>
        </p:txBody>
      </p:sp>
      <p:sp>
        <p:nvSpPr>
          <p:cNvPr id="308" name="Strata:…"/>
          <p:cNvSpPr/>
          <p:nvPr/>
        </p:nvSpPr>
        <p:spPr>
          <a:xfrm>
            <a:off x="1230345" y="3087711"/>
            <a:ext cx="2102207" cy="1032686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309" name="Line"/>
          <p:cNvSpPr/>
          <p:nvPr/>
        </p:nvSpPr>
        <p:spPr>
          <a:xfrm flipV="1">
            <a:off x="2288741" y="4226139"/>
            <a:ext cx="1" cy="1326722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0" name="Rectangle"/>
          <p:cNvSpPr/>
          <p:nvPr/>
        </p:nvSpPr>
        <p:spPr>
          <a:xfrm>
            <a:off x="1056442" y="5566320"/>
            <a:ext cx="6107725" cy="1182334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1" name="Kernel-bypass"/>
          <p:cNvSpPr txBox="1"/>
          <p:nvPr/>
        </p:nvSpPr>
        <p:spPr>
          <a:xfrm>
            <a:off x="954631" y="4381784"/>
            <a:ext cx="1502731" cy="910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700" b="1"/>
            </a:lvl1pPr>
          </a:lstStyle>
          <a:p>
            <a:r>
              <a:t>Kernel-bypass</a:t>
            </a:r>
          </a:p>
        </p:txBody>
      </p:sp>
      <p:sp>
        <p:nvSpPr>
          <p:cNvPr id="312" name="NVM"/>
          <p:cNvSpPr txBox="1"/>
          <p:nvPr/>
        </p:nvSpPr>
        <p:spPr>
          <a:xfrm>
            <a:off x="136189" y="6074233"/>
            <a:ext cx="876282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/>
            </a:lvl1pPr>
          </a:lstStyle>
          <a:p>
            <a:r>
              <a:t>NVM</a:t>
            </a:r>
          </a:p>
        </p:txBody>
      </p:sp>
      <p:sp>
        <p:nvSpPr>
          <p:cNvPr id="313" name="Rectangle"/>
          <p:cNvSpPr/>
          <p:nvPr/>
        </p:nvSpPr>
        <p:spPr>
          <a:xfrm>
            <a:off x="1142426" y="6051546"/>
            <a:ext cx="2292353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4" name="POSIX API"/>
          <p:cNvSpPr txBox="1"/>
          <p:nvPr/>
        </p:nvSpPr>
        <p:spPr>
          <a:xfrm>
            <a:off x="1592061" y="3087711"/>
            <a:ext cx="1418761" cy="39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solidFill>
                  <a:srgbClr val="FFFFFF"/>
                </a:solidFill>
              </a:defRPr>
            </a:lvl1pPr>
          </a:lstStyle>
          <a:p>
            <a:r>
              <a:t>POSIX API</a:t>
            </a:r>
          </a:p>
        </p:txBody>
      </p:sp>
      <p:sp>
        <p:nvSpPr>
          <p:cNvPr id="315" name="Private operation log"/>
          <p:cNvSpPr txBox="1"/>
          <p:nvPr/>
        </p:nvSpPr>
        <p:spPr>
          <a:xfrm>
            <a:off x="1127630" y="5624264"/>
            <a:ext cx="267706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316" name="Rectangle"/>
          <p:cNvSpPr/>
          <p:nvPr/>
        </p:nvSpPr>
        <p:spPr>
          <a:xfrm>
            <a:off x="1141070" y="7374161"/>
            <a:ext cx="5665253" cy="542157"/>
          </a:xfrm>
          <a:prstGeom prst="rect">
            <a:avLst/>
          </a:prstGeom>
          <a:solidFill>
            <a:srgbClr val="BBBBBB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7" name="creat"/>
          <p:cNvSpPr/>
          <p:nvPr/>
        </p:nvSpPr>
        <p:spPr>
          <a:xfrm>
            <a:off x="1135711" y="7374161"/>
            <a:ext cx="1279056" cy="542157"/>
          </a:xfrm>
          <a:prstGeom prst="rect">
            <a:avLst/>
          </a:prstGeom>
          <a:solidFill>
            <a:srgbClr val="BBBBB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400"/>
            </a:lvl1pPr>
          </a:lstStyle>
          <a:p>
            <a:r>
              <a:t>creat</a:t>
            </a:r>
          </a:p>
        </p:txBody>
      </p:sp>
      <p:sp>
        <p:nvSpPr>
          <p:cNvPr id="318" name="write"/>
          <p:cNvSpPr/>
          <p:nvPr/>
        </p:nvSpPr>
        <p:spPr>
          <a:xfrm>
            <a:off x="2408452" y="7374161"/>
            <a:ext cx="1393361" cy="542157"/>
          </a:xfrm>
          <a:prstGeom prst="rect">
            <a:avLst/>
          </a:prstGeom>
          <a:solidFill>
            <a:srgbClr val="BBBBB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400"/>
            </a:lvl1pPr>
          </a:lstStyle>
          <a:p>
            <a:r>
              <a:t>write</a:t>
            </a:r>
          </a:p>
        </p:txBody>
      </p:sp>
      <p:sp>
        <p:nvSpPr>
          <p:cNvPr id="319" name="…"/>
          <p:cNvSpPr txBox="1"/>
          <p:nvPr/>
        </p:nvSpPr>
        <p:spPr>
          <a:xfrm>
            <a:off x="5725960" y="7361461"/>
            <a:ext cx="41910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/>
            </a:lvl1pPr>
          </a:lstStyle>
          <a:p>
            <a:r>
              <a:t>…</a:t>
            </a:r>
          </a:p>
        </p:txBody>
      </p:sp>
      <p:sp>
        <p:nvSpPr>
          <p:cNvPr id="320" name="Group"/>
          <p:cNvSpPr txBox="1"/>
          <p:nvPr/>
        </p:nvSpPr>
        <p:spPr>
          <a:xfrm>
            <a:off x="1158010" y="7988227"/>
            <a:ext cx="4826417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r>
              <a:t>File operations (data &amp; metadata)</a:t>
            </a:r>
          </a:p>
        </p:txBody>
      </p:sp>
      <p:sp>
        <p:nvSpPr>
          <p:cNvPr id="321" name="Line"/>
          <p:cNvSpPr/>
          <p:nvPr/>
        </p:nvSpPr>
        <p:spPr>
          <a:xfrm flipV="1">
            <a:off x="1156071" y="6538952"/>
            <a:ext cx="1" cy="807749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22" name="Line"/>
          <p:cNvSpPr/>
          <p:nvPr/>
        </p:nvSpPr>
        <p:spPr>
          <a:xfrm flipH="1" flipV="1">
            <a:off x="3435951" y="6625902"/>
            <a:ext cx="3313199" cy="704468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25" name="Group"/>
          <p:cNvGrpSpPr/>
          <p:nvPr/>
        </p:nvGrpSpPr>
        <p:grpSpPr>
          <a:xfrm>
            <a:off x="1036744" y="6098373"/>
            <a:ext cx="11903493" cy="2520164"/>
            <a:chOff x="195638" y="0"/>
            <a:chExt cx="11903491" cy="2520162"/>
          </a:xfrm>
        </p:grpSpPr>
        <p:sp>
          <p:nvSpPr>
            <p:cNvPr id="323" name="Crash consistency…"/>
            <p:cNvSpPr txBox="1"/>
            <p:nvPr/>
          </p:nvSpPr>
          <p:spPr>
            <a:xfrm>
              <a:off x="6479306" y="0"/>
              <a:ext cx="5619825" cy="1206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444500" indent="-444500">
                <a:spcBef>
                  <a:spcPts val="2000"/>
                </a:spcBef>
                <a:buSzPct val="145000"/>
                <a:buChar char="•"/>
                <a:defRPr sz="3000"/>
              </a:lvl1pPr>
              <a:lvl2pPr marL="762000" indent="-444500">
                <a:spcBef>
                  <a:spcPts val="2000"/>
                </a:spcBef>
                <a:buSzPct val="145000"/>
                <a:buChar char="•"/>
                <a:defRPr sz="3000"/>
              </a:lvl2pPr>
            </a:lstStyle>
            <a:p>
              <a:r>
                <a:t>Crash consistency</a:t>
              </a:r>
            </a:p>
            <a:p>
              <a:pPr lvl="1"/>
              <a:r>
                <a:t>On crash, kernel replays log</a:t>
              </a:r>
            </a:p>
          </p:txBody>
        </p:sp>
        <p:sp>
          <p:nvSpPr>
            <p:cNvPr id="324" name="Rectangle"/>
            <p:cNvSpPr/>
            <p:nvPr/>
          </p:nvSpPr>
          <p:spPr>
            <a:xfrm>
              <a:off x="195638" y="1096663"/>
              <a:ext cx="5888630" cy="1423500"/>
            </a:xfrm>
            <a:prstGeom prst="rect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26" name="rename"/>
          <p:cNvSpPr/>
          <p:nvPr/>
        </p:nvSpPr>
        <p:spPr>
          <a:xfrm>
            <a:off x="3772205" y="7374161"/>
            <a:ext cx="1477331" cy="542157"/>
          </a:xfrm>
          <a:prstGeom prst="rect">
            <a:avLst/>
          </a:prstGeom>
          <a:solidFill>
            <a:srgbClr val="BBBBB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400"/>
            </a:lvl1pPr>
          </a:lstStyle>
          <a:p>
            <a:r>
              <a:t>rename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1" animBg="1" advAuto="0"/>
      <p:bldP spid="311" grpId="2" animBg="1" advAuto="0"/>
      <p:bldP spid="325" grpId="3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unmodified…"/>
          <p:cNvSpPr/>
          <p:nvPr/>
        </p:nvSpPr>
        <p:spPr>
          <a:xfrm>
            <a:off x="1136215" y="2238507"/>
            <a:ext cx="2330453" cy="1969085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unmodified</a:t>
            </a:r>
          </a:p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application</a:t>
            </a:r>
          </a:p>
        </p:txBody>
      </p:sp>
      <p:sp>
        <p:nvSpPr>
          <p:cNvPr id="329" name="Intuitive crash consistency"/>
          <p:cNvSpPr txBox="1">
            <a:spLocks noGrp="1"/>
          </p:cNvSpPr>
          <p:nvPr>
            <p:ph type="title"/>
          </p:nvPr>
        </p:nvSpPr>
        <p:spPr>
          <a:xfrm>
            <a:off x="1041400" y="-25400"/>
            <a:ext cx="11099800" cy="2159000"/>
          </a:xfrm>
          <a:prstGeom prst="rect">
            <a:avLst/>
          </a:prstGeom>
        </p:spPr>
        <p:txBody>
          <a:bodyPr/>
          <a:lstStyle>
            <a:lvl1pPr defTabSz="537463">
              <a:defRPr sz="7360"/>
            </a:lvl1pPr>
          </a:lstStyle>
          <a:p>
            <a:r>
              <a:t>Intuitive crash consistency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331" name="Rectangle"/>
          <p:cNvSpPr/>
          <p:nvPr/>
        </p:nvSpPr>
        <p:spPr>
          <a:xfrm>
            <a:off x="1104930" y="5634068"/>
            <a:ext cx="6010749" cy="1046838"/>
          </a:xfrm>
          <a:prstGeom prst="rect">
            <a:avLst/>
          </a:prstGeom>
          <a:solidFill>
            <a:srgbClr val="BBBB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2" name="Strata:…"/>
          <p:cNvSpPr/>
          <p:nvPr/>
        </p:nvSpPr>
        <p:spPr>
          <a:xfrm>
            <a:off x="1230345" y="3087711"/>
            <a:ext cx="2102207" cy="1032686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333" name="Line"/>
          <p:cNvSpPr/>
          <p:nvPr/>
        </p:nvSpPr>
        <p:spPr>
          <a:xfrm flipV="1">
            <a:off x="2281448" y="4213440"/>
            <a:ext cx="1" cy="1326720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4" name="Rectangle"/>
          <p:cNvSpPr/>
          <p:nvPr/>
        </p:nvSpPr>
        <p:spPr>
          <a:xfrm>
            <a:off x="1056442" y="5566320"/>
            <a:ext cx="6107725" cy="1182334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5" name="Kernel-bypass"/>
          <p:cNvSpPr txBox="1"/>
          <p:nvPr/>
        </p:nvSpPr>
        <p:spPr>
          <a:xfrm>
            <a:off x="954631" y="4381784"/>
            <a:ext cx="1502731" cy="910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700"/>
            </a:lvl1pPr>
          </a:lstStyle>
          <a:p>
            <a:r>
              <a:t>Kernel-bypass</a:t>
            </a:r>
          </a:p>
        </p:txBody>
      </p:sp>
      <p:sp>
        <p:nvSpPr>
          <p:cNvPr id="336" name="NVM"/>
          <p:cNvSpPr txBox="1"/>
          <p:nvPr/>
        </p:nvSpPr>
        <p:spPr>
          <a:xfrm>
            <a:off x="136189" y="6074233"/>
            <a:ext cx="876282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/>
            </a:lvl1pPr>
          </a:lstStyle>
          <a:p>
            <a:r>
              <a:t>NVM</a:t>
            </a:r>
          </a:p>
        </p:txBody>
      </p:sp>
      <p:sp>
        <p:nvSpPr>
          <p:cNvPr id="337" name="Rectangle"/>
          <p:cNvSpPr/>
          <p:nvPr/>
        </p:nvSpPr>
        <p:spPr>
          <a:xfrm>
            <a:off x="1142426" y="6051546"/>
            <a:ext cx="2292353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8" name="Synchronous IO"/>
          <p:cNvSpPr txBox="1"/>
          <p:nvPr/>
        </p:nvSpPr>
        <p:spPr>
          <a:xfrm>
            <a:off x="2508595" y="4627717"/>
            <a:ext cx="2797621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 b="1"/>
            </a:lvl1pPr>
          </a:lstStyle>
          <a:p>
            <a:r>
              <a:t>Synchronous IO</a:t>
            </a:r>
          </a:p>
        </p:txBody>
      </p:sp>
      <p:sp>
        <p:nvSpPr>
          <p:cNvPr id="339" name="When each system call returns:…"/>
          <p:cNvSpPr txBox="1"/>
          <p:nvPr/>
        </p:nvSpPr>
        <p:spPr>
          <a:xfrm>
            <a:off x="6946134" y="2945968"/>
            <a:ext cx="6446110" cy="3188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marL="431165" indent="-431165" defTabSz="566674">
              <a:spcBef>
                <a:spcPts val="1900"/>
              </a:spcBef>
              <a:buSzPct val="145000"/>
              <a:buChar char="•"/>
              <a:defRPr sz="2910"/>
            </a:pPr>
            <a:r>
              <a:t>When each system call returns:</a:t>
            </a:r>
          </a:p>
          <a:p>
            <a:pPr marL="739140" lvl="1" indent="-431165" defTabSz="566674">
              <a:spcBef>
                <a:spcPts val="1900"/>
              </a:spcBef>
              <a:buSzPct val="145000"/>
              <a:buChar char="•"/>
              <a:defRPr sz="2910"/>
            </a:pPr>
            <a:r>
              <a:t>Data/metadata is durable</a:t>
            </a:r>
          </a:p>
          <a:p>
            <a:pPr marL="739140" lvl="1" indent="-431165" defTabSz="566674">
              <a:spcBef>
                <a:spcPts val="1900"/>
              </a:spcBef>
              <a:buSzPct val="145000"/>
              <a:buChar char="•"/>
              <a:defRPr sz="2910"/>
            </a:pPr>
            <a:r>
              <a:t>In-order update</a:t>
            </a:r>
          </a:p>
          <a:p>
            <a:pPr marL="739140" lvl="1" indent="-431165" defTabSz="566674">
              <a:spcBef>
                <a:spcPts val="1900"/>
              </a:spcBef>
              <a:buSzPct val="145000"/>
              <a:buChar char="•"/>
              <a:defRPr sz="2910"/>
            </a:pPr>
            <a:r>
              <a:t>Atomic write</a:t>
            </a:r>
          </a:p>
          <a:p>
            <a:pPr marL="1293495" lvl="2" indent="-431165" defTabSz="566674">
              <a:spcBef>
                <a:spcPts val="1900"/>
              </a:spcBef>
              <a:buSzPct val="145000"/>
              <a:buChar char="•"/>
              <a:defRPr sz="2910"/>
            </a:pPr>
            <a:r>
              <a:t>Limited size (log size)</a:t>
            </a:r>
          </a:p>
        </p:txBody>
      </p:sp>
      <p:sp>
        <p:nvSpPr>
          <p:cNvPr id="340" name="POSIX API"/>
          <p:cNvSpPr txBox="1"/>
          <p:nvPr/>
        </p:nvSpPr>
        <p:spPr>
          <a:xfrm>
            <a:off x="1592061" y="3087711"/>
            <a:ext cx="1418761" cy="39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solidFill>
                  <a:srgbClr val="FFFFFF"/>
                </a:solidFill>
              </a:defRPr>
            </a:lvl1pPr>
          </a:lstStyle>
          <a:p>
            <a:r>
              <a:t>POSIX API</a:t>
            </a:r>
          </a:p>
        </p:txBody>
      </p:sp>
      <p:sp>
        <p:nvSpPr>
          <p:cNvPr id="341" name="Fast synchronous IO: NVM and kernel-bypass"/>
          <p:cNvSpPr txBox="1"/>
          <p:nvPr/>
        </p:nvSpPr>
        <p:spPr>
          <a:xfrm>
            <a:off x="9404" y="7476916"/>
            <a:ext cx="12985993" cy="74330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500" b="1">
                <a:solidFill>
                  <a:srgbClr val="FFFFFF"/>
                </a:solidFill>
              </a:defRPr>
            </a:lvl1pPr>
          </a:lstStyle>
          <a:p>
            <a:r>
              <a:t>Fast synchronous IO: NVM and kernel-bypass</a:t>
            </a:r>
          </a:p>
        </p:txBody>
      </p:sp>
      <p:sp>
        <p:nvSpPr>
          <p:cNvPr id="342" name="Private operation log"/>
          <p:cNvSpPr txBox="1"/>
          <p:nvPr/>
        </p:nvSpPr>
        <p:spPr>
          <a:xfrm>
            <a:off x="1127630" y="5624264"/>
            <a:ext cx="267706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343" name="fsync() is no-op"/>
          <p:cNvSpPr txBox="1"/>
          <p:nvPr/>
        </p:nvSpPr>
        <p:spPr>
          <a:xfrm>
            <a:off x="7514863" y="6223903"/>
            <a:ext cx="3139679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1"/>
            </a:lvl1pPr>
          </a:lstStyle>
          <a:p>
            <a:r>
              <a:t>fsync() is no-op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" grpId="1" animBg="1" advAuto="0"/>
      <p:bldP spid="341" grpId="3" animBg="1" advAuto="0"/>
      <p:bldP spid="343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rash consistency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r>
              <a:t>Crash consistency example</a:t>
            </a:r>
          </a:p>
        </p:txBody>
      </p:sp>
      <p:sp>
        <p:nvSpPr>
          <p:cNvPr id="3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47" name="Foo"/>
          <p:cNvSpPr/>
          <p:nvPr/>
        </p:nvSpPr>
        <p:spPr>
          <a:xfrm>
            <a:off x="3167740" y="3783169"/>
            <a:ext cx="2843509" cy="79452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t>Foo</a:t>
            </a:r>
          </a:p>
        </p:txBody>
      </p:sp>
      <p:sp>
        <p:nvSpPr>
          <p:cNvPr id="348" name="Line"/>
          <p:cNvSpPr/>
          <p:nvPr/>
        </p:nvSpPr>
        <p:spPr>
          <a:xfrm>
            <a:off x="6051430" y="4180430"/>
            <a:ext cx="1747888" cy="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49" name="Bar"/>
          <p:cNvSpPr/>
          <p:nvPr/>
        </p:nvSpPr>
        <p:spPr>
          <a:xfrm>
            <a:off x="7897195" y="3783169"/>
            <a:ext cx="2843508" cy="79452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t>Bar</a:t>
            </a:r>
          </a:p>
        </p:txBody>
      </p:sp>
      <p:sp>
        <p:nvSpPr>
          <p:cNvPr id="350" name="Update"/>
          <p:cNvSpPr txBox="1"/>
          <p:nvPr/>
        </p:nvSpPr>
        <p:spPr>
          <a:xfrm>
            <a:off x="6203135" y="3585972"/>
            <a:ext cx="1342877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Update</a:t>
            </a:r>
          </a:p>
        </p:txBody>
      </p:sp>
      <p:sp>
        <p:nvSpPr>
          <p:cNvPr id="351" name="/strata/file"/>
          <p:cNvSpPr txBox="1"/>
          <p:nvPr/>
        </p:nvSpPr>
        <p:spPr>
          <a:xfrm>
            <a:off x="3155028" y="3352980"/>
            <a:ext cx="1490651" cy="459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/strata/file</a:t>
            </a:r>
          </a:p>
        </p:txBody>
      </p:sp>
      <p:sp>
        <p:nvSpPr>
          <p:cNvPr id="352" name="/strata/file"/>
          <p:cNvSpPr txBox="1"/>
          <p:nvPr/>
        </p:nvSpPr>
        <p:spPr>
          <a:xfrm>
            <a:off x="7887482" y="3339166"/>
            <a:ext cx="149065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/strata/file</a:t>
            </a:r>
          </a:p>
        </p:txBody>
      </p:sp>
      <p:sp>
        <p:nvSpPr>
          <p:cNvPr id="353" name="Goal"/>
          <p:cNvSpPr txBox="1"/>
          <p:nvPr/>
        </p:nvSpPr>
        <p:spPr>
          <a:xfrm>
            <a:off x="1721169" y="3919961"/>
            <a:ext cx="919090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Goal</a:t>
            </a:r>
          </a:p>
        </p:txBody>
      </p:sp>
      <p:grpSp>
        <p:nvGrpSpPr>
          <p:cNvPr id="356" name="Group"/>
          <p:cNvGrpSpPr/>
          <p:nvPr/>
        </p:nvGrpSpPr>
        <p:grpSpPr>
          <a:xfrm>
            <a:off x="419036" y="6007991"/>
            <a:ext cx="5173115" cy="1054374"/>
            <a:chOff x="0" y="0"/>
            <a:chExt cx="5173113" cy="1054372"/>
          </a:xfrm>
        </p:grpSpPr>
        <p:sp>
          <p:nvSpPr>
            <p:cNvPr id="354" name="write(/strata/file, “Bar”)"/>
            <p:cNvSpPr txBox="1"/>
            <p:nvPr/>
          </p:nvSpPr>
          <p:spPr>
            <a:xfrm>
              <a:off x="1290671" y="533437"/>
              <a:ext cx="3882443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000"/>
              </a:lvl1pPr>
            </a:lstStyle>
            <a:p>
              <a:r>
                <a:t>write(/strata/file, “Bar”)</a:t>
              </a:r>
            </a:p>
          </p:txBody>
        </p:sp>
        <p:sp>
          <p:nvSpPr>
            <p:cNvPr id="355" name="1. A single write"/>
            <p:cNvSpPr txBox="1"/>
            <p:nvPr/>
          </p:nvSpPr>
          <p:spPr>
            <a:xfrm>
              <a:off x="0" y="0"/>
              <a:ext cx="4029961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/>
              </a:lvl1pPr>
            </a:lstStyle>
            <a:p>
              <a:r>
                <a:t>1. A single write</a:t>
              </a:r>
            </a:p>
          </p:txBody>
        </p:sp>
      </p:grpSp>
      <p:sp>
        <p:nvSpPr>
          <p:cNvPr id="357" name="File system: EXT4-DAX (ordered mode)…"/>
          <p:cNvSpPr txBox="1"/>
          <p:nvPr/>
        </p:nvSpPr>
        <p:spPr>
          <a:xfrm>
            <a:off x="2678968" y="2011044"/>
            <a:ext cx="769826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16718" indent="-416718">
              <a:buSzPct val="145000"/>
              <a:buChar char="•"/>
              <a:defRPr sz="3000"/>
            </a:pPr>
            <a:r>
              <a:rPr dirty="0"/>
              <a:t>File system: EXT4 (ordered mode)</a:t>
            </a:r>
          </a:p>
          <a:p>
            <a:pPr marL="416718" indent="-416718">
              <a:buSzPct val="145000"/>
              <a:buChar char="•"/>
              <a:defRPr sz="3000"/>
            </a:pPr>
            <a:r>
              <a:rPr dirty="0"/>
              <a:t>Assume storage can update 1B atomically</a:t>
            </a:r>
          </a:p>
        </p:txBody>
      </p:sp>
      <p:grpSp>
        <p:nvGrpSpPr>
          <p:cNvPr id="365" name="Group"/>
          <p:cNvGrpSpPr/>
          <p:nvPr/>
        </p:nvGrpSpPr>
        <p:grpSpPr>
          <a:xfrm>
            <a:off x="5530926" y="5385887"/>
            <a:ext cx="6787931" cy="2922948"/>
            <a:chOff x="0" y="0"/>
            <a:chExt cx="6787929" cy="2922946"/>
          </a:xfrm>
        </p:grpSpPr>
        <p:grpSp>
          <p:nvGrpSpPr>
            <p:cNvPr id="363" name="Group"/>
            <p:cNvGrpSpPr/>
            <p:nvPr/>
          </p:nvGrpSpPr>
          <p:grpSpPr>
            <a:xfrm>
              <a:off x="1594643" y="0"/>
              <a:ext cx="5193287" cy="2922947"/>
              <a:chOff x="0" y="0"/>
              <a:chExt cx="5193286" cy="2922946"/>
            </a:xfrm>
          </p:grpSpPr>
          <p:sp>
            <p:nvSpPr>
              <p:cNvPr id="358" name="Fao"/>
              <p:cNvSpPr/>
              <p:nvPr/>
            </p:nvSpPr>
            <p:spPr>
              <a:xfrm>
                <a:off x="0" y="541351"/>
                <a:ext cx="2843508" cy="79452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Fao</a:t>
                </a:r>
              </a:p>
            </p:txBody>
          </p:sp>
          <p:sp>
            <p:nvSpPr>
              <p:cNvPr id="359" name="For"/>
              <p:cNvSpPr/>
              <p:nvPr/>
            </p:nvSpPr>
            <p:spPr>
              <a:xfrm>
                <a:off x="0" y="1417711"/>
                <a:ext cx="2843508" cy="79452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For</a:t>
                </a:r>
              </a:p>
            </p:txBody>
          </p:sp>
          <p:sp>
            <p:nvSpPr>
              <p:cNvPr id="360" name="…"/>
              <p:cNvSpPr txBox="1"/>
              <p:nvPr/>
            </p:nvSpPr>
            <p:spPr>
              <a:xfrm>
                <a:off x="1136003" y="2302904"/>
                <a:ext cx="571501" cy="6200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ctr">
                  <a:defRPr sz="3600"/>
                </a:lvl1pPr>
              </a:lstStyle>
              <a:p>
                <a:r>
                  <a:t>…</a:t>
                </a:r>
              </a:p>
            </p:txBody>
          </p:sp>
          <p:sp>
            <p:nvSpPr>
              <p:cNvPr id="361" name="Not atomic!"/>
              <p:cNvSpPr txBox="1"/>
              <p:nvPr/>
            </p:nvSpPr>
            <p:spPr>
              <a:xfrm>
                <a:off x="3152220" y="1152071"/>
                <a:ext cx="2041067" cy="5209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ctr">
                  <a:defRPr sz="3000">
                    <a:solidFill>
                      <a:srgbClr val="C82506"/>
                    </a:solidFill>
                  </a:defRPr>
                </a:lvl1pPr>
              </a:lstStyle>
              <a:p>
                <a:r>
                  <a:t>Not atomic!</a:t>
                </a:r>
              </a:p>
            </p:txBody>
          </p:sp>
          <p:sp>
            <p:nvSpPr>
              <p:cNvPr id="362" name="Possible cases"/>
              <p:cNvSpPr txBox="1"/>
              <p:nvPr/>
            </p:nvSpPr>
            <p:spPr>
              <a:xfrm>
                <a:off x="264728" y="-1"/>
                <a:ext cx="2232001" cy="4595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ctr">
                  <a:defRPr sz="2500"/>
                </a:lvl1pPr>
              </a:lstStyle>
              <a:p>
                <a:r>
                  <a:t>Possible cases</a:t>
                </a:r>
              </a:p>
            </p:txBody>
          </p:sp>
        </p:grpSp>
        <p:pic>
          <p:nvPicPr>
            <p:cNvPr id="364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/>
            <a:stretch>
              <a:fillRect/>
            </a:stretch>
          </p:blipFill>
          <p:spPr>
            <a:xfrm>
              <a:off x="0" y="949481"/>
              <a:ext cx="1017979" cy="933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1" animBg="1" advAuto="0"/>
      <p:bldP spid="365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68" name="write(/strata/log, “Foo”)"/>
          <p:cNvSpPr txBox="1"/>
          <p:nvPr/>
        </p:nvSpPr>
        <p:spPr>
          <a:xfrm>
            <a:off x="1679899" y="3183848"/>
            <a:ext cx="3967461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write(/strata/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, “Foo”)</a:t>
            </a:r>
          </a:p>
        </p:txBody>
      </p:sp>
      <p:sp>
        <p:nvSpPr>
          <p:cNvPr id="369" name="2. Rollback logging"/>
          <p:cNvSpPr txBox="1"/>
          <p:nvPr/>
        </p:nvSpPr>
        <p:spPr>
          <a:xfrm>
            <a:off x="752889" y="2181382"/>
            <a:ext cx="4029962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2. Rollback logging</a:t>
            </a:r>
          </a:p>
        </p:txBody>
      </p:sp>
      <p:sp>
        <p:nvSpPr>
          <p:cNvPr id="370" name="creat(/strata/log)"/>
          <p:cNvSpPr txBox="1"/>
          <p:nvPr/>
        </p:nvSpPr>
        <p:spPr>
          <a:xfrm>
            <a:off x="1677080" y="2680347"/>
            <a:ext cx="288808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creat(/strata/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)</a:t>
            </a:r>
          </a:p>
        </p:txBody>
      </p:sp>
      <p:sp>
        <p:nvSpPr>
          <p:cNvPr id="371" name="write(/strata/file, “Bar”)"/>
          <p:cNvSpPr txBox="1"/>
          <p:nvPr/>
        </p:nvSpPr>
        <p:spPr>
          <a:xfrm>
            <a:off x="1684308" y="3648347"/>
            <a:ext cx="3882443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write(/strata/file, “Bar”)</a:t>
            </a:r>
          </a:p>
        </p:txBody>
      </p:sp>
      <p:sp>
        <p:nvSpPr>
          <p:cNvPr id="372" name="unlink(/strata/log)"/>
          <p:cNvSpPr txBox="1"/>
          <p:nvPr/>
        </p:nvSpPr>
        <p:spPr>
          <a:xfrm>
            <a:off x="1691752" y="4186313"/>
            <a:ext cx="3036541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unlink(/strata/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)</a:t>
            </a:r>
          </a:p>
        </p:txBody>
      </p:sp>
      <p:grpSp>
        <p:nvGrpSpPr>
          <p:cNvPr id="380" name="Group"/>
          <p:cNvGrpSpPr/>
          <p:nvPr/>
        </p:nvGrpSpPr>
        <p:grpSpPr>
          <a:xfrm>
            <a:off x="734736" y="5332640"/>
            <a:ext cx="6192466" cy="3616093"/>
            <a:chOff x="0" y="0"/>
            <a:chExt cx="6192465" cy="3616092"/>
          </a:xfrm>
        </p:grpSpPr>
        <p:sp>
          <p:nvSpPr>
            <p:cNvPr id="373" name="write(/strata/log, “Foo”)"/>
            <p:cNvSpPr txBox="1"/>
            <p:nvPr/>
          </p:nvSpPr>
          <p:spPr>
            <a:xfrm>
              <a:off x="927009" y="1070113"/>
              <a:ext cx="3967461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/>
              </a:pPr>
              <a:r>
                <a:t>write(/strata/</a:t>
              </a:r>
              <a:r>
                <a:rPr>
                  <a:solidFill>
                    <a:schemeClr val="accent1">
                      <a:hueOff val="114395"/>
                      <a:lumOff val="-24975"/>
                    </a:schemeClr>
                  </a:solidFill>
                </a:rPr>
                <a:t>log</a:t>
              </a:r>
              <a:r>
                <a:t>, “Foo”)</a:t>
              </a:r>
            </a:p>
          </p:txBody>
        </p:sp>
        <p:sp>
          <p:nvSpPr>
            <p:cNvPr id="374" name="3. Rollback logging with ordering"/>
            <p:cNvSpPr txBox="1"/>
            <p:nvPr/>
          </p:nvSpPr>
          <p:spPr>
            <a:xfrm>
              <a:off x="0" y="0"/>
              <a:ext cx="6192466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/>
              </a:lvl1pPr>
            </a:lstStyle>
            <a:p>
              <a:r>
                <a:t>3. Rollback logging with ordering</a:t>
              </a:r>
            </a:p>
          </p:txBody>
        </p:sp>
        <p:sp>
          <p:nvSpPr>
            <p:cNvPr id="375" name="creat(/strata/log)"/>
            <p:cNvSpPr txBox="1"/>
            <p:nvPr/>
          </p:nvSpPr>
          <p:spPr>
            <a:xfrm>
              <a:off x="924190" y="566612"/>
              <a:ext cx="2888085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/>
              </a:pPr>
              <a:r>
                <a:t>creat(/strata/</a:t>
              </a:r>
              <a:r>
                <a:rPr>
                  <a:solidFill>
                    <a:schemeClr val="accent1">
                      <a:hueOff val="114395"/>
                      <a:lumOff val="-24975"/>
                    </a:schemeClr>
                  </a:solidFill>
                </a:rPr>
                <a:t>log</a:t>
              </a:r>
              <a:r>
                <a:t>)</a:t>
              </a:r>
            </a:p>
          </p:txBody>
        </p:sp>
        <p:sp>
          <p:nvSpPr>
            <p:cNvPr id="376" name="write(/strata/file, “Bar”)"/>
            <p:cNvSpPr txBox="1"/>
            <p:nvPr/>
          </p:nvSpPr>
          <p:spPr>
            <a:xfrm>
              <a:off x="944118" y="2140227"/>
              <a:ext cx="3882443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000"/>
              </a:lvl1pPr>
            </a:lstStyle>
            <a:p>
              <a:r>
                <a:t>write(/strata/file, “Bar”)</a:t>
              </a:r>
            </a:p>
          </p:txBody>
        </p:sp>
        <p:sp>
          <p:nvSpPr>
            <p:cNvPr id="377" name="unlink(/strata/log)"/>
            <p:cNvSpPr txBox="1"/>
            <p:nvPr/>
          </p:nvSpPr>
          <p:spPr>
            <a:xfrm>
              <a:off x="957015" y="3095156"/>
              <a:ext cx="3036541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/>
              </a:pPr>
              <a:r>
                <a:t>unlink(/strata/</a:t>
              </a:r>
              <a:r>
                <a:rPr>
                  <a:solidFill>
                    <a:schemeClr val="accent1">
                      <a:hueOff val="114395"/>
                      <a:lumOff val="-24975"/>
                    </a:schemeClr>
                  </a:solidFill>
                </a:rPr>
                <a:t>log</a:t>
              </a:r>
              <a:r>
                <a:t>)</a:t>
              </a:r>
            </a:p>
          </p:txBody>
        </p:sp>
        <p:sp>
          <p:nvSpPr>
            <p:cNvPr id="378" name="fsync(/strata/log)"/>
            <p:cNvSpPr txBox="1"/>
            <p:nvPr/>
          </p:nvSpPr>
          <p:spPr>
            <a:xfrm>
              <a:off x="919008" y="1534878"/>
              <a:ext cx="3036356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/>
              </a:pPr>
              <a:r>
                <a:rPr b="1"/>
                <a:t>fsync</a:t>
              </a:r>
              <a:r>
                <a:t>(/strata/</a:t>
              </a:r>
              <a:r>
                <a:rPr>
                  <a:solidFill>
                    <a:schemeClr val="accent1">
                      <a:hueOff val="114395"/>
                      <a:lumOff val="-24975"/>
                    </a:schemeClr>
                  </a:solidFill>
                </a:rPr>
                <a:t>log</a:t>
              </a:r>
              <a:r>
                <a:t>)</a:t>
              </a:r>
            </a:p>
          </p:txBody>
        </p:sp>
        <p:sp>
          <p:nvSpPr>
            <p:cNvPr id="379" name="fsync(/strata/file)"/>
            <p:cNvSpPr txBox="1"/>
            <p:nvPr/>
          </p:nvSpPr>
          <p:spPr>
            <a:xfrm>
              <a:off x="917005" y="2614192"/>
              <a:ext cx="3014962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/>
              </a:pPr>
              <a:r>
                <a:rPr b="1"/>
                <a:t>fsync</a:t>
              </a:r>
              <a:r>
                <a:t>(/strata/file)</a:t>
              </a:r>
            </a:p>
          </p:txBody>
        </p:sp>
      </p:grpSp>
      <p:grpSp>
        <p:nvGrpSpPr>
          <p:cNvPr id="387" name="Group"/>
          <p:cNvGrpSpPr/>
          <p:nvPr/>
        </p:nvGrpSpPr>
        <p:grpSpPr>
          <a:xfrm>
            <a:off x="5451265" y="5530891"/>
            <a:ext cx="7000917" cy="3837993"/>
            <a:chOff x="292091" y="0"/>
            <a:chExt cx="7000916" cy="3837992"/>
          </a:xfrm>
        </p:grpSpPr>
        <p:sp>
          <p:nvSpPr>
            <p:cNvPr id="381" name="Fao"/>
            <p:cNvSpPr/>
            <p:nvPr/>
          </p:nvSpPr>
          <p:spPr>
            <a:xfrm>
              <a:off x="3416494" y="541351"/>
              <a:ext cx="2843508" cy="794523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Fao</a:t>
              </a:r>
            </a:p>
          </p:txBody>
        </p:sp>
        <p:sp>
          <p:nvSpPr>
            <p:cNvPr id="382" name="For"/>
            <p:cNvSpPr/>
            <p:nvPr/>
          </p:nvSpPr>
          <p:spPr>
            <a:xfrm>
              <a:off x="3416494" y="1417711"/>
              <a:ext cx="2843508" cy="794523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For</a:t>
              </a:r>
            </a:p>
          </p:txBody>
        </p:sp>
        <p:sp>
          <p:nvSpPr>
            <p:cNvPr id="383" name="…"/>
            <p:cNvSpPr txBox="1"/>
            <p:nvPr/>
          </p:nvSpPr>
          <p:spPr>
            <a:xfrm>
              <a:off x="4552497" y="2294071"/>
              <a:ext cx="571501" cy="620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600"/>
              </a:lvl1pPr>
            </a:lstStyle>
            <a:p>
              <a:r>
                <a:t>…</a:t>
              </a:r>
            </a:p>
          </p:txBody>
        </p:sp>
        <p:sp>
          <p:nvSpPr>
            <p:cNvPr id="384" name="/strata/ may not contain…"/>
            <p:cNvSpPr txBox="1"/>
            <p:nvPr/>
          </p:nvSpPr>
          <p:spPr>
            <a:xfrm>
              <a:off x="2796277" y="2885256"/>
              <a:ext cx="4496731" cy="9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000" b="1"/>
              </a:pPr>
              <a:r>
                <a:t>/strata/ may not contain</a:t>
              </a:r>
            </a:p>
            <a:p>
              <a:pPr algn="ctr">
                <a:defRPr sz="3000" b="1"/>
              </a:pPr>
              <a:r>
                <a:t>/strata/log</a:t>
              </a:r>
            </a:p>
          </p:txBody>
        </p:sp>
        <p:sp>
          <p:nvSpPr>
            <p:cNvPr id="385" name="Possible cases"/>
            <p:cNvSpPr txBox="1"/>
            <p:nvPr/>
          </p:nvSpPr>
          <p:spPr>
            <a:xfrm>
              <a:off x="3760347" y="-1"/>
              <a:ext cx="2232001" cy="4595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Possible cases</a:t>
              </a:r>
            </a:p>
          </p:txBody>
        </p:sp>
        <p:pic>
          <p:nvPicPr>
            <p:cNvPr id="386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92091" y="1698464"/>
              <a:ext cx="1017979" cy="933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88" name="Crash consistency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r>
              <a:t>Crash consistency example</a:t>
            </a:r>
          </a:p>
        </p:txBody>
      </p:sp>
      <p:grpSp>
        <p:nvGrpSpPr>
          <p:cNvPr id="396" name="Group"/>
          <p:cNvGrpSpPr/>
          <p:nvPr/>
        </p:nvGrpSpPr>
        <p:grpSpPr>
          <a:xfrm>
            <a:off x="5747281" y="1987258"/>
            <a:ext cx="5671895" cy="2914116"/>
            <a:chOff x="0" y="0"/>
            <a:chExt cx="5671894" cy="2914114"/>
          </a:xfrm>
        </p:grpSpPr>
        <p:sp>
          <p:nvSpPr>
            <p:cNvPr id="397" name="Connection Line"/>
            <p:cNvSpPr/>
            <p:nvPr/>
          </p:nvSpPr>
          <p:spPr>
            <a:xfrm>
              <a:off x="0" y="1340319"/>
              <a:ext cx="411379" cy="707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156" y="21600"/>
                  </a:moveTo>
                  <a:cubicBezTo>
                    <a:pt x="21600" y="13767"/>
                    <a:pt x="21548" y="6567"/>
                    <a:pt x="0" y="0"/>
                  </a:cubicBezTo>
                </a:path>
              </a:pathLst>
            </a:custGeom>
            <a:noFill/>
            <a:ln w="50800" cap="flat">
              <a:solidFill>
                <a:srgbClr val="C82506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390" name="Reordered…"/>
            <p:cNvSpPr txBox="1"/>
            <p:nvPr/>
          </p:nvSpPr>
          <p:spPr>
            <a:xfrm>
              <a:off x="435469" y="1213733"/>
              <a:ext cx="2020417" cy="9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>
                  <a:solidFill>
                    <a:srgbClr val="C82506"/>
                  </a:solidFill>
                </a:defRPr>
              </a:pPr>
              <a:r>
                <a:t>Reordered</a:t>
              </a:r>
            </a:p>
            <a:p>
              <a:pPr>
                <a:defRPr sz="3000">
                  <a:solidFill>
                    <a:srgbClr val="C82506"/>
                  </a:solidFill>
                </a:defRPr>
              </a:pPr>
              <a:r>
                <a:t>and </a:t>
              </a:r>
            </a:p>
          </p:txBody>
        </p:sp>
        <p:sp>
          <p:nvSpPr>
            <p:cNvPr id="391" name="Fao"/>
            <p:cNvSpPr/>
            <p:nvPr/>
          </p:nvSpPr>
          <p:spPr>
            <a:xfrm>
              <a:off x="2828387" y="541351"/>
              <a:ext cx="2843508" cy="794523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Fao</a:t>
              </a:r>
            </a:p>
          </p:txBody>
        </p:sp>
        <p:sp>
          <p:nvSpPr>
            <p:cNvPr id="392" name="For"/>
            <p:cNvSpPr/>
            <p:nvPr/>
          </p:nvSpPr>
          <p:spPr>
            <a:xfrm>
              <a:off x="2828387" y="1417711"/>
              <a:ext cx="2843508" cy="79452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For</a:t>
              </a:r>
            </a:p>
          </p:txBody>
        </p:sp>
        <p:sp>
          <p:nvSpPr>
            <p:cNvPr id="393" name="…"/>
            <p:cNvSpPr txBox="1"/>
            <p:nvPr/>
          </p:nvSpPr>
          <p:spPr>
            <a:xfrm>
              <a:off x="3964390" y="2294071"/>
              <a:ext cx="571501" cy="620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600"/>
              </a:lvl1pPr>
            </a:lstStyle>
            <a:p>
              <a:r>
                <a:t>…</a:t>
              </a:r>
            </a:p>
          </p:txBody>
        </p:sp>
        <p:sp>
          <p:nvSpPr>
            <p:cNvPr id="394" name="Possible cases"/>
            <p:cNvSpPr txBox="1"/>
            <p:nvPr/>
          </p:nvSpPr>
          <p:spPr>
            <a:xfrm>
              <a:off x="3172240" y="-1"/>
              <a:ext cx="2232001" cy="4595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Possible cases</a:t>
              </a:r>
            </a:p>
          </p:txBody>
        </p:sp>
        <p:pic>
          <p:nvPicPr>
            <p:cNvPr id="39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57377" y="1627581"/>
              <a:ext cx="1017980" cy="933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" grpId="2" animBg="1" advAuto="0"/>
      <p:bldP spid="387" grpId="3" animBg="1" advAuto="0"/>
      <p:bldP spid="396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400" name="write(/strata/log, “Foo”)"/>
          <p:cNvSpPr txBox="1"/>
          <p:nvPr/>
        </p:nvSpPr>
        <p:spPr>
          <a:xfrm>
            <a:off x="1670730" y="3969968"/>
            <a:ext cx="3967461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write(/strata/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, “Foo”)</a:t>
            </a:r>
          </a:p>
        </p:txBody>
      </p:sp>
      <p:sp>
        <p:nvSpPr>
          <p:cNvPr id="401" name="4. Correct version"/>
          <p:cNvSpPr txBox="1"/>
          <p:nvPr/>
        </p:nvSpPr>
        <p:spPr>
          <a:xfrm>
            <a:off x="83528" y="1977693"/>
            <a:ext cx="3882443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4. Correct version</a:t>
            </a:r>
          </a:p>
        </p:txBody>
      </p:sp>
      <p:sp>
        <p:nvSpPr>
          <p:cNvPr id="402" name="creat(/strata/log)"/>
          <p:cNvSpPr txBox="1"/>
          <p:nvPr/>
        </p:nvSpPr>
        <p:spPr>
          <a:xfrm>
            <a:off x="1670730" y="3466467"/>
            <a:ext cx="288808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creat(/strata/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)</a:t>
            </a:r>
          </a:p>
        </p:txBody>
      </p:sp>
      <p:sp>
        <p:nvSpPr>
          <p:cNvPr id="403" name="write(/strata/file, “Bar”)"/>
          <p:cNvSpPr txBox="1"/>
          <p:nvPr/>
        </p:nvSpPr>
        <p:spPr>
          <a:xfrm>
            <a:off x="1670730" y="5514484"/>
            <a:ext cx="3882443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write(/strata/file, “Bar”)</a:t>
            </a:r>
          </a:p>
        </p:txBody>
      </p:sp>
      <p:sp>
        <p:nvSpPr>
          <p:cNvPr id="404" name="unlink(/strata/log)"/>
          <p:cNvSpPr txBox="1"/>
          <p:nvPr/>
        </p:nvSpPr>
        <p:spPr>
          <a:xfrm>
            <a:off x="1670730" y="6469414"/>
            <a:ext cx="3036541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unlink(/strata/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)</a:t>
            </a:r>
          </a:p>
        </p:txBody>
      </p:sp>
      <p:sp>
        <p:nvSpPr>
          <p:cNvPr id="405" name="fsync(/strata/log)"/>
          <p:cNvSpPr txBox="1"/>
          <p:nvPr/>
        </p:nvSpPr>
        <p:spPr>
          <a:xfrm>
            <a:off x="1670730" y="4447433"/>
            <a:ext cx="2930315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fsync(/strata/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log</a:t>
            </a:r>
            <a:r>
              <a:t>)</a:t>
            </a:r>
          </a:p>
        </p:txBody>
      </p:sp>
      <p:sp>
        <p:nvSpPr>
          <p:cNvPr id="406" name="fsync(/strata/file)"/>
          <p:cNvSpPr txBox="1"/>
          <p:nvPr/>
        </p:nvSpPr>
        <p:spPr>
          <a:xfrm>
            <a:off x="1670730" y="5988450"/>
            <a:ext cx="2908921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000"/>
            </a:lvl1pPr>
          </a:lstStyle>
          <a:p>
            <a:r>
              <a:t>fsync(/strata/file)</a:t>
            </a:r>
          </a:p>
        </p:txBody>
      </p:sp>
      <p:sp>
        <p:nvSpPr>
          <p:cNvPr id="407" name="fsync(/strata/)"/>
          <p:cNvSpPr txBox="1"/>
          <p:nvPr/>
        </p:nvSpPr>
        <p:spPr>
          <a:xfrm>
            <a:off x="1643203" y="4980640"/>
            <a:ext cx="2527921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rPr b="1"/>
              <a:t>fsync</a:t>
            </a:r>
            <a:r>
              <a:t>(/strata/)</a:t>
            </a:r>
          </a:p>
        </p:txBody>
      </p:sp>
      <p:sp>
        <p:nvSpPr>
          <p:cNvPr id="408" name="Must understand…"/>
          <p:cNvSpPr txBox="1"/>
          <p:nvPr/>
        </p:nvSpPr>
        <p:spPr>
          <a:xfrm>
            <a:off x="311350" y="7265020"/>
            <a:ext cx="5888460" cy="138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t>Must understand </a:t>
            </a:r>
          </a:p>
          <a:p>
            <a:pPr algn="ctr">
              <a:defRPr sz="3000"/>
            </a:pPr>
            <a:r>
              <a:t>atomicity, ordering, and durability </a:t>
            </a:r>
          </a:p>
          <a:p>
            <a:pPr algn="ctr">
              <a:defRPr sz="3000"/>
            </a:pPr>
            <a:r>
              <a:t>(including directory) </a:t>
            </a:r>
          </a:p>
        </p:txBody>
      </p:sp>
      <p:sp>
        <p:nvSpPr>
          <p:cNvPr id="409" name="Strata: In-order, synchronous IO…"/>
          <p:cNvSpPr txBox="1">
            <a:spLocks noGrp="1"/>
          </p:cNvSpPr>
          <p:nvPr>
            <p:ph type="title"/>
          </p:nvPr>
        </p:nvSpPr>
        <p:spPr>
          <a:xfrm>
            <a:off x="952500" y="44112"/>
            <a:ext cx="11099800" cy="186250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443991">
              <a:defRPr sz="6080"/>
            </a:pPr>
            <a:r>
              <a:t>Strata: In-order, synchronous IO </a:t>
            </a:r>
          </a:p>
          <a:p>
            <a:pPr defTabSz="443991">
              <a:defRPr sz="6080"/>
            </a:pPr>
            <a:r>
              <a:t>with atomicity</a:t>
            </a:r>
          </a:p>
        </p:txBody>
      </p:sp>
      <p:sp>
        <p:nvSpPr>
          <p:cNvPr id="410" name="Line"/>
          <p:cNvSpPr/>
          <p:nvPr/>
        </p:nvSpPr>
        <p:spPr>
          <a:xfrm flipV="1">
            <a:off x="6911693" y="2680397"/>
            <a:ext cx="1" cy="6189111"/>
          </a:xfrm>
          <a:prstGeom prst="lin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1" name="EXT4-DAX:"/>
          <p:cNvSpPr txBox="1"/>
          <p:nvPr/>
        </p:nvSpPr>
        <p:spPr>
          <a:xfrm>
            <a:off x="1100510" y="2626739"/>
            <a:ext cx="1301638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1"/>
            </a:lvl1pPr>
          </a:lstStyle>
          <a:p>
            <a:r>
              <a:rPr dirty="0"/>
              <a:t>EXT4:</a:t>
            </a:r>
          </a:p>
        </p:txBody>
      </p:sp>
      <p:sp>
        <p:nvSpPr>
          <p:cNvPr id="412" name="Strata:"/>
          <p:cNvSpPr txBox="1"/>
          <p:nvPr/>
        </p:nvSpPr>
        <p:spPr>
          <a:xfrm>
            <a:off x="7205584" y="2646706"/>
            <a:ext cx="1441792" cy="570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1"/>
            </a:lvl1pPr>
          </a:lstStyle>
          <a:p>
            <a:r>
              <a:t>Strata:</a:t>
            </a:r>
          </a:p>
        </p:txBody>
      </p:sp>
      <p:grpSp>
        <p:nvGrpSpPr>
          <p:cNvPr id="415" name="Group"/>
          <p:cNvGrpSpPr/>
          <p:nvPr/>
        </p:nvGrpSpPr>
        <p:grpSpPr>
          <a:xfrm>
            <a:off x="7477531" y="3426636"/>
            <a:ext cx="3882443" cy="1044079"/>
            <a:chOff x="203711" y="0"/>
            <a:chExt cx="3882442" cy="1044078"/>
          </a:xfrm>
        </p:grpSpPr>
        <p:sp>
          <p:nvSpPr>
            <p:cNvPr id="413" name="write(/strata/file, “Bar”)"/>
            <p:cNvSpPr txBox="1"/>
            <p:nvPr/>
          </p:nvSpPr>
          <p:spPr>
            <a:xfrm>
              <a:off x="203711" y="0"/>
              <a:ext cx="3882443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000"/>
              </a:lvl1pPr>
            </a:lstStyle>
            <a:p>
              <a:r>
                <a:t>write(/strata/file, “Bar”)</a:t>
              </a:r>
            </a:p>
          </p:txBody>
        </p:sp>
        <p:sp>
          <p:nvSpPr>
            <p:cNvPr id="414" name="That’s it!"/>
            <p:cNvSpPr txBox="1"/>
            <p:nvPr/>
          </p:nvSpPr>
          <p:spPr>
            <a:xfrm>
              <a:off x="1141810" y="523142"/>
              <a:ext cx="1687601" cy="52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3000" b="1"/>
              </a:lvl1pPr>
            </a:lstStyle>
            <a:p>
              <a:r>
                <a:t>That’s it!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1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Outline</a:t>
            </a:r>
          </a:p>
        </p:txBody>
      </p:sp>
      <p:sp>
        <p:nvSpPr>
          <p:cNvPr id="418" name="LibFS: Log operations to NVM at user-level…"/>
          <p:cNvSpPr txBox="1">
            <a:spLocks noGrp="1"/>
          </p:cNvSpPr>
          <p:nvPr>
            <p:ph type="body" idx="1"/>
          </p:nvPr>
        </p:nvSpPr>
        <p:spPr>
          <a:xfrm>
            <a:off x="745360" y="2361856"/>
            <a:ext cx="11801622" cy="5721893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463748" indent="-463748" defTabSz="479044">
              <a:spcBef>
                <a:spcPts val="3900"/>
              </a:spcBef>
              <a:defRPr sz="3443">
                <a:solidFill>
                  <a:srgbClr val="7D7D7D"/>
                </a:solidFill>
              </a:defRPr>
            </a:pPr>
            <a:r>
              <a:rPr sz="3690" b="1"/>
              <a:t>LibFS</a:t>
            </a:r>
            <a:r>
              <a:t>: Log operations to NVM at user-level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Fast user-level access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In-order, synchronous IO</a:t>
            </a:r>
          </a:p>
          <a:p>
            <a:pPr marL="463748" indent="-463748" defTabSz="479044">
              <a:spcBef>
                <a:spcPts val="3900"/>
              </a:spcBef>
              <a:defRPr sz="3443"/>
            </a:pPr>
            <a:r>
              <a:rPr sz="3690" b="1">
                <a:solidFill>
                  <a:schemeClr val="accent1">
                    <a:hueOff val="114395"/>
                    <a:lumOff val="-24975"/>
                  </a:schemeClr>
                </a:solidFill>
              </a:rPr>
              <a:t>KernelFS</a:t>
            </a:r>
            <a:r>
              <a:t>: Digest and migrate data in kernel</a:t>
            </a:r>
          </a:p>
          <a:p>
            <a:pPr marL="797321" lvl="1" indent="-432831" defTabSz="479044">
              <a:spcBef>
                <a:spcPts val="800"/>
              </a:spcBef>
              <a:defRPr sz="3443"/>
            </a:pPr>
            <a:r>
              <a:t>Asynchronous digest</a:t>
            </a:r>
          </a:p>
          <a:p>
            <a:pPr marL="797321" lvl="1" indent="-432831" defTabSz="479044">
              <a:spcBef>
                <a:spcPts val="800"/>
              </a:spcBef>
              <a:defRPr sz="3443"/>
            </a:pPr>
            <a:r>
              <a:t>Transparent data migration</a:t>
            </a:r>
          </a:p>
          <a:p>
            <a:pPr marL="797321" lvl="1" indent="-432831" defTabSz="479044">
              <a:spcBef>
                <a:spcPts val="800"/>
              </a:spcBef>
              <a:defRPr sz="3443"/>
            </a:pPr>
            <a:r>
              <a:t>Shared file access</a:t>
            </a:r>
          </a:p>
          <a:p>
            <a:pPr marL="432831" indent="-432831" defTabSz="479044">
              <a:spcBef>
                <a:spcPts val="3900"/>
              </a:spcBef>
              <a:defRPr sz="3443" b="1">
                <a:solidFill>
                  <a:srgbClr val="7B7B7B"/>
                </a:solidFill>
              </a:defRPr>
            </a:pPr>
            <a:r>
              <a:t>Evaluation</a:t>
            </a:r>
          </a:p>
        </p:txBody>
      </p:sp>
      <p:sp>
        <p:nvSpPr>
          <p:cNvPr id="4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422" name="Visibility:  make private log visible  to other applications…"/>
          <p:cNvSpPr txBox="1"/>
          <p:nvPr/>
        </p:nvSpPr>
        <p:spPr>
          <a:xfrm>
            <a:off x="7373694" y="2554973"/>
            <a:ext cx="5463824" cy="537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1007533" lvl="1" indent="-563033">
              <a:spcBef>
                <a:spcPts val="2000"/>
              </a:spcBef>
              <a:buSzPct val="145000"/>
              <a:buChar char="•"/>
              <a:defRPr sz="3000" b="1"/>
            </a:pPr>
            <a:r>
              <a:t>Visibility: </a:t>
            </a:r>
            <a:br/>
            <a:r>
              <a:rPr b="0"/>
              <a:t>make private log visible </a:t>
            </a:r>
            <a:br>
              <a:rPr b="0"/>
            </a:br>
            <a:r>
              <a:rPr b="0"/>
              <a:t>to other applications</a:t>
            </a:r>
          </a:p>
          <a:p>
            <a:pPr marL="1007533" lvl="1" indent="-563033">
              <a:spcBef>
                <a:spcPts val="2000"/>
              </a:spcBef>
              <a:buSzPct val="145000"/>
              <a:buChar char="•"/>
              <a:defRPr sz="3000"/>
            </a:pPr>
            <a:r>
              <a:rPr b="1"/>
              <a:t>Data layout:</a:t>
            </a:r>
            <a:r>
              <a:t> </a:t>
            </a:r>
            <a:br/>
            <a:r>
              <a:t>turn write-optimized to </a:t>
            </a:r>
            <a:br/>
            <a:r>
              <a:t>read-optimized format (extent tree)</a:t>
            </a:r>
          </a:p>
          <a:p>
            <a:pPr marL="1007533" lvl="1" indent="-563033">
              <a:spcBef>
                <a:spcPts val="2000"/>
              </a:spcBef>
              <a:buSzPct val="145000"/>
              <a:buChar char="•"/>
              <a:defRPr sz="3000"/>
            </a:pPr>
            <a:r>
              <a:t>Large, batched IO</a:t>
            </a:r>
          </a:p>
          <a:p>
            <a:pPr marL="1452033" lvl="2" indent="-563033">
              <a:spcBef>
                <a:spcPts val="2000"/>
              </a:spcBef>
              <a:buSzPct val="145000"/>
              <a:buChar char="•"/>
              <a:defRPr sz="3000"/>
            </a:pPr>
            <a:r>
              <a:t>Coalesce log</a:t>
            </a:r>
          </a:p>
        </p:txBody>
      </p:sp>
      <p:sp>
        <p:nvSpPr>
          <p:cNvPr id="423" name="Digest data in kernel"/>
          <p:cNvSpPr txBox="1">
            <a:spLocks noGrp="1"/>
          </p:cNvSpPr>
          <p:nvPr>
            <p:ph type="title"/>
          </p:nvPr>
        </p:nvSpPr>
        <p:spPr>
          <a:xfrm>
            <a:off x="952500" y="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Digest data in kernel </a:t>
            </a:r>
          </a:p>
        </p:txBody>
      </p:sp>
      <p:grpSp>
        <p:nvGrpSpPr>
          <p:cNvPr id="426" name="Group"/>
          <p:cNvGrpSpPr/>
          <p:nvPr/>
        </p:nvGrpSpPr>
        <p:grpSpPr>
          <a:xfrm>
            <a:off x="1237764" y="4235608"/>
            <a:ext cx="1033216" cy="1323843"/>
            <a:chOff x="76200" y="207047"/>
            <a:chExt cx="1033214" cy="1323842"/>
          </a:xfrm>
        </p:grpSpPr>
        <p:sp>
          <p:nvSpPr>
            <p:cNvPr id="424" name="Line"/>
            <p:cNvSpPr/>
            <p:nvPr/>
          </p:nvSpPr>
          <p:spPr>
            <a:xfrm flipV="1">
              <a:off x="1109414" y="207047"/>
              <a:ext cx="1" cy="132384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25" name="Write"/>
            <p:cNvSpPr txBox="1"/>
            <p:nvPr/>
          </p:nvSpPr>
          <p:spPr>
            <a:xfrm>
              <a:off x="76200" y="423303"/>
              <a:ext cx="1027169" cy="891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700"/>
              </a:lvl1pPr>
            </a:lstStyle>
            <a:p>
              <a:r>
                <a:t>Write</a:t>
              </a:r>
            </a:p>
          </p:txBody>
        </p:sp>
      </p:grpSp>
      <p:sp>
        <p:nvSpPr>
          <p:cNvPr id="427" name="Rectangle"/>
          <p:cNvSpPr/>
          <p:nvPr/>
        </p:nvSpPr>
        <p:spPr>
          <a:xfrm>
            <a:off x="1092230" y="5587467"/>
            <a:ext cx="6010749" cy="1093439"/>
          </a:xfrm>
          <a:prstGeom prst="rect">
            <a:avLst/>
          </a:prstGeom>
          <a:solidFill>
            <a:srgbClr val="BBBB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8" name="Rectangle"/>
          <p:cNvSpPr/>
          <p:nvPr/>
        </p:nvSpPr>
        <p:spPr>
          <a:xfrm>
            <a:off x="1043742" y="5544624"/>
            <a:ext cx="6107725" cy="1204030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9" name="NVM"/>
          <p:cNvSpPr txBox="1"/>
          <p:nvPr/>
        </p:nvSpPr>
        <p:spPr>
          <a:xfrm>
            <a:off x="93164" y="6074233"/>
            <a:ext cx="876282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/>
            </a:lvl1pPr>
          </a:lstStyle>
          <a:p>
            <a:r>
              <a:t>NVM</a:t>
            </a:r>
          </a:p>
        </p:txBody>
      </p:sp>
      <p:sp>
        <p:nvSpPr>
          <p:cNvPr id="430" name="Rectangle"/>
          <p:cNvSpPr/>
          <p:nvPr/>
        </p:nvSpPr>
        <p:spPr>
          <a:xfrm>
            <a:off x="1127106" y="6045210"/>
            <a:ext cx="1592757" cy="542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1" name="Rectangle"/>
          <p:cNvSpPr/>
          <p:nvPr/>
        </p:nvSpPr>
        <p:spPr>
          <a:xfrm>
            <a:off x="3626809" y="6051546"/>
            <a:ext cx="339236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434" name="Group"/>
          <p:cNvGrpSpPr/>
          <p:nvPr/>
        </p:nvGrpSpPr>
        <p:grpSpPr>
          <a:xfrm>
            <a:off x="2218607" y="6592047"/>
            <a:ext cx="1866626" cy="891940"/>
            <a:chOff x="0" y="0"/>
            <a:chExt cx="1866624" cy="891939"/>
          </a:xfrm>
        </p:grpSpPr>
        <p:sp>
          <p:nvSpPr>
            <p:cNvPr id="432" name="Digest"/>
            <p:cNvSpPr txBox="1"/>
            <p:nvPr/>
          </p:nvSpPr>
          <p:spPr>
            <a:xfrm>
              <a:off x="346338" y="360981"/>
              <a:ext cx="1162432" cy="5309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700"/>
              </a:lvl1pPr>
            </a:lstStyle>
            <a:p>
              <a:r>
                <a:t>Digest</a:t>
              </a:r>
            </a:p>
          </p:txBody>
        </p:sp>
        <p:sp>
          <p:nvSpPr>
            <p:cNvPr id="442" name="Connection Line"/>
            <p:cNvSpPr/>
            <p:nvPr/>
          </p:nvSpPr>
          <p:spPr>
            <a:xfrm>
              <a:off x="0" y="0"/>
              <a:ext cx="1866625" cy="37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0" y="0"/>
                  </a:moveTo>
                  <a:cubicBezTo>
                    <a:pt x="7639" y="21550"/>
                    <a:pt x="14839" y="21600"/>
                    <a:pt x="21600" y="151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435" name="NVM Shared area"/>
          <p:cNvSpPr txBox="1"/>
          <p:nvPr/>
        </p:nvSpPr>
        <p:spPr>
          <a:xfrm>
            <a:off x="4712735" y="5624264"/>
            <a:ext cx="2435487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NVM Shared area</a:t>
            </a:r>
          </a:p>
        </p:txBody>
      </p:sp>
      <p:sp>
        <p:nvSpPr>
          <p:cNvPr id="436" name="Private operation log"/>
          <p:cNvSpPr txBox="1"/>
          <p:nvPr/>
        </p:nvSpPr>
        <p:spPr>
          <a:xfrm>
            <a:off x="1127630" y="5624264"/>
            <a:ext cx="267706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437" name="Application"/>
          <p:cNvSpPr/>
          <p:nvPr/>
        </p:nvSpPr>
        <p:spPr>
          <a:xfrm>
            <a:off x="1136215" y="2575302"/>
            <a:ext cx="2330453" cy="1632290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438" name="Strata:…"/>
          <p:cNvSpPr/>
          <p:nvPr/>
        </p:nvSpPr>
        <p:spPr>
          <a:xfrm>
            <a:off x="1230345" y="3087711"/>
            <a:ext cx="2102207" cy="1032686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439" name="POSIX API"/>
          <p:cNvSpPr txBox="1"/>
          <p:nvPr/>
        </p:nvSpPr>
        <p:spPr>
          <a:xfrm>
            <a:off x="1592061" y="3087711"/>
            <a:ext cx="1418761" cy="39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solidFill>
                  <a:srgbClr val="FFFFFF"/>
                </a:solidFill>
              </a:defRPr>
            </a:lvl1pPr>
          </a:lstStyle>
          <a:p>
            <a:r>
              <a:t>POSIX API</a:t>
            </a:r>
          </a:p>
        </p:txBody>
      </p:sp>
      <p:sp>
        <p:nvSpPr>
          <p:cNvPr id="440" name="Rectangle"/>
          <p:cNvSpPr/>
          <p:nvPr/>
        </p:nvSpPr>
        <p:spPr>
          <a:xfrm>
            <a:off x="1142426" y="6051546"/>
            <a:ext cx="2292353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1" name="Strata:…"/>
          <p:cNvSpPr/>
          <p:nvPr/>
        </p:nvSpPr>
        <p:spPr>
          <a:xfrm>
            <a:off x="3592190" y="4229489"/>
            <a:ext cx="3430462" cy="122943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1726 -0.000000" pathEditMode="relative">
                                      <p:cBhvr>
                                        <p:cTn id="16" dur="1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" grpId="5" animBg="1" advAuto="0"/>
      <p:bldP spid="426" grpId="1" animBg="1" advAuto="0"/>
      <p:bldP spid="430" grpId="2" animBg="1" advAuto="0"/>
      <p:bldP spid="434" grpId="3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Digest optimization:…"/>
          <p:cNvSpPr txBox="1">
            <a:spLocks noGrp="1"/>
          </p:cNvSpPr>
          <p:nvPr>
            <p:ph type="title"/>
          </p:nvPr>
        </p:nvSpPr>
        <p:spPr>
          <a:xfrm>
            <a:off x="0" y="6975"/>
            <a:ext cx="13004800" cy="20909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02412">
              <a:defRPr sz="6880"/>
            </a:pPr>
            <a:r>
              <a:t>Digest optimization:</a:t>
            </a:r>
          </a:p>
          <a:p>
            <a:pPr defTabSz="502412">
              <a:defRPr sz="6880"/>
            </a:pPr>
            <a:r>
              <a:t>Log coalescing</a:t>
            </a:r>
          </a:p>
        </p:txBody>
      </p:sp>
      <p:sp>
        <p:nvSpPr>
          <p:cNvPr id="445" name="SQLite, Mail server: crash consistent update using write ahead logging"/>
          <p:cNvSpPr txBox="1">
            <a:spLocks noGrp="1"/>
          </p:cNvSpPr>
          <p:nvPr>
            <p:ph type="body" sz="quarter" idx="1"/>
          </p:nvPr>
        </p:nvSpPr>
        <p:spPr>
          <a:xfrm>
            <a:off x="318032" y="2280374"/>
            <a:ext cx="12509870" cy="752860"/>
          </a:xfrm>
          <a:prstGeom prst="rect">
            <a:avLst/>
          </a:prstGeom>
        </p:spPr>
        <p:txBody>
          <a:bodyPr anchor="t"/>
          <a:lstStyle>
            <a:lvl1pPr marL="0" indent="0" defTabSz="479044">
              <a:spcBef>
                <a:spcPts val="1600"/>
              </a:spcBef>
              <a:buSzTx/>
              <a:buNone/>
              <a:defRPr sz="3116"/>
            </a:lvl1pPr>
          </a:lstStyle>
          <a:p>
            <a:r>
              <a:t>SQLite, Mail server: crash consistent update using write ahead logging</a:t>
            </a:r>
          </a:p>
        </p:txBody>
      </p:sp>
      <p:sp>
        <p:nvSpPr>
          <p:cNvPr id="4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447" name="Create journal file…"/>
          <p:cNvSpPr txBox="1"/>
          <p:nvPr/>
        </p:nvSpPr>
        <p:spPr>
          <a:xfrm>
            <a:off x="354904" y="5680857"/>
            <a:ext cx="5394623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Create</a:t>
            </a:r>
            <a:r>
              <a:rPr b="1"/>
              <a:t> journal file</a:t>
            </a:r>
          </a:p>
          <a:p>
            <a:pPr>
              <a:defRPr sz="2400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Write data to </a:t>
            </a:r>
            <a:r>
              <a:rPr b="1"/>
              <a:t>journal file</a:t>
            </a:r>
          </a:p>
          <a:p>
            <a:pPr>
              <a:defRPr sz="2400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Write data to database file</a:t>
            </a:r>
          </a:p>
          <a:p>
            <a:pPr>
              <a:defRPr sz="2400">
                <a:solidFill>
                  <a:schemeClr val="accent2">
                    <a:hueOff val="258623"/>
                    <a:satOff val="16006"/>
                    <a:lumOff val="-25223"/>
                  </a:schemeClr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1" u="sng"/>
              <a:t>Delete</a:t>
            </a:r>
            <a:r>
              <a:t> </a:t>
            </a:r>
            <a:r>
              <a:rPr b="1"/>
              <a:t>journal file</a:t>
            </a:r>
          </a:p>
        </p:txBody>
      </p:sp>
      <p:sp>
        <p:nvSpPr>
          <p:cNvPr id="448" name="Line"/>
          <p:cNvSpPr/>
          <p:nvPr/>
        </p:nvSpPr>
        <p:spPr>
          <a:xfrm>
            <a:off x="3848031" y="4045584"/>
            <a:ext cx="517932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9" name="Digest eliminates unneeded work"/>
          <p:cNvSpPr txBox="1"/>
          <p:nvPr/>
        </p:nvSpPr>
        <p:spPr>
          <a:xfrm>
            <a:off x="3761464" y="3336232"/>
            <a:ext cx="5352456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Digest eliminates unneeded work</a:t>
            </a:r>
          </a:p>
        </p:txBody>
      </p:sp>
      <p:sp>
        <p:nvSpPr>
          <p:cNvPr id="450" name=".…"/>
          <p:cNvSpPr txBox="1"/>
          <p:nvPr/>
        </p:nvSpPr>
        <p:spPr>
          <a:xfrm>
            <a:off x="2200953" y="7204503"/>
            <a:ext cx="912491" cy="79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30000"/>
              </a:lnSpc>
              <a:defRPr sz="3000" b="1"/>
            </a:pPr>
            <a:r>
              <a:t>.</a:t>
            </a:r>
          </a:p>
          <a:p>
            <a:pPr>
              <a:lnSpc>
                <a:spcPct val="30000"/>
              </a:lnSpc>
              <a:defRPr sz="3000" b="1"/>
            </a:pPr>
            <a:r>
              <a:t>.</a:t>
            </a:r>
          </a:p>
          <a:p>
            <a:pPr>
              <a:lnSpc>
                <a:spcPct val="30000"/>
              </a:lnSpc>
              <a:defRPr sz="3000" b="1"/>
            </a:pPr>
            <a:r>
              <a:t>.</a:t>
            </a:r>
          </a:p>
        </p:txBody>
      </p:sp>
      <p:sp>
        <p:nvSpPr>
          <p:cNvPr id="451" name=".…"/>
          <p:cNvSpPr txBox="1"/>
          <p:nvPr/>
        </p:nvSpPr>
        <p:spPr>
          <a:xfrm>
            <a:off x="10268174" y="7204503"/>
            <a:ext cx="912491" cy="79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30000"/>
              </a:lnSpc>
              <a:defRPr sz="3000" b="1"/>
            </a:pPr>
            <a:r>
              <a:t>.</a:t>
            </a:r>
          </a:p>
          <a:p>
            <a:pPr>
              <a:lnSpc>
                <a:spcPct val="30000"/>
              </a:lnSpc>
              <a:defRPr sz="3000" b="1"/>
            </a:pPr>
            <a:r>
              <a:t>.</a:t>
            </a:r>
          </a:p>
          <a:p>
            <a:pPr>
              <a:lnSpc>
                <a:spcPct val="30000"/>
              </a:lnSpc>
              <a:defRPr sz="3000" b="1"/>
            </a:pPr>
            <a:r>
              <a:t>.</a:t>
            </a:r>
          </a:p>
        </p:txBody>
      </p:sp>
      <p:sp>
        <p:nvSpPr>
          <p:cNvPr id="452" name="Write data to database file"/>
          <p:cNvSpPr txBox="1"/>
          <p:nvPr/>
        </p:nvSpPr>
        <p:spPr>
          <a:xfrm>
            <a:off x="7557472" y="6340902"/>
            <a:ext cx="509289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chemeClr val="accent1">
                    <a:hueOff val="114395"/>
                    <a:lumOff val="-24975"/>
                  </a:schemeClr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Write data to database file</a:t>
            </a:r>
          </a:p>
        </p:txBody>
      </p:sp>
      <p:sp>
        <p:nvSpPr>
          <p:cNvPr id="453" name="Rectangle"/>
          <p:cNvSpPr/>
          <p:nvPr/>
        </p:nvSpPr>
        <p:spPr>
          <a:xfrm>
            <a:off x="368494" y="5604657"/>
            <a:ext cx="5153922" cy="1805467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4" name="Rectangle"/>
          <p:cNvSpPr/>
          <p:nvPr/>
        </p:nvSpPr>
        <p:spPr>
          <a:xfrm>
            <a:off x="7526957" y="5538725"/>
            <a:ext cx="5153922" cy="180826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5" name="Remove  temporary durable writes"/>
          <p:cNvSpPr txBox="1"/>
          <p:nvPr/>
        </p:nvSpPr>
        <p:spPr>
          <a:xfrm>
            <a:off x="4205442" y="4083807"/>
            <a:ext cx="415847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t>Remove </a:t>
            </a:r>
            <a:br/>
            <a:r>
              <a:t>temporary durable writes</a:t>
            </a:r>
          </a:p>
        </p:txBody>
      </p:sp>
      <p:sp>
        <p:nvSpPr>
          <p:cNvPr id="456" name="Private operation log"/>
          <p:cNvSpPr txBox="1"/>
          <p:nvPr/>
        </p:nvSpPr>
        <p:spPr>
          <a:xfrm>
            <a:off x="2209902" y="5070898"/>
            <a:ext cx="3375993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Private operation log</a:t>
            </a:r>
          </a:p>
        </p:txBody>
      </p:sp>
      <p:sp>
        <p:nvSpPr>
          <p:cNvPr id="457" name="Application"/>
          <p:cNvSpPr/>
          <p:nvPr/>
        </p:nvSpPr>
        <p:spPr>
          <a:xfrm>
            <a:off x="711080" y="3215676"/>
            <a:ext cx="3003238" cy="1512080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458" name="Strata:…"/>
          <p:cNvSpPr/>
          <p:nvPr/>
        </p:nvSpPr>
        <p:spPr>
          <a:xfrm>
            <a:off x="1009102" y="3688782"/>
            <a:ext cx="2407194" cy="936676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459" name="Strata:…"/>
          <p:cNvSpPr/>
          <p:nvPr/>
        </p:nvSpPr>
        <p:spPr>
          <a:xfrm>
            <a:off x="9153058" y="3215676"/>
            <a:ext cx="3142723" cy="148668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  <p:sp>
        <p:nvSpPr>
          <p:cNvPr id="460" name="Throughput optimization:…"/>
          <p:cNvSpPr txBox="1"/>
          <p:nvPr/>
        </p:nvSpPr>
        <p:spPr>
          <a:xfrm>
            <a:off x="-4337" y="7485200"/>
            <a:ext cx="13013474" cy="132833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4300" b="1">
                <a:solidFill>
                  <a:srgbClr val="FFFFFF"/>
                </a:solidFill>
              </a:defRPr>
            </a:pPr>
            <a:r>
              <a:t>Throughput optimization:</a:t>
            </a:r>
          </a:p>
          <a:p>
            <a:pPr algn="ctr">
              <a:defRPr sz="4300" b="1">
                <a:solidFill>
                  <a:srgbClr val="FFFFFF"/>
                </a:solidFill>
              </a:defRPr>
            </a:pPr>
            <a:r>
              <a:t>Log coalescing saves IO while digesting</a:t>
            </a:r>
          </a:p>
        </p:txBody>
      </p:sp>
      <p:sp>
        <p:nvSpPr>
          <p:cNvPr id="461" name="NVM Shared area"/>
          <p:cNvSpPr txBox="1"/>
          <p:nvPr/>
        </p:nvSpPr>
        <p:spPr>
          <a:xfrm>
            <a:off x="9783689" y="5059180"/>
            <a:ext cx="2960490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NVM Shared area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" grpId="1" animBg="1" advAuto="0"/>
      <p:bldP spid="452" grpId="2" animBg="1" advAuto="0"/>
      <p:bldP spid="460" grpId="3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64" name="Rectangle"/>
          <p:cNvSpPr/>
          <p:nvPr/>
        </p:nvSpPr>
        <p:spPr>
          <a:xfrm>
            <a:off x="614586" y="5210483"/>
            <a:ext cx="6030040" cy="986705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5" name="Application"/>
          <p:cNvSpPr/>
          <p:nvPr/>
        </p:nvSpPr>
        <p:spPr>
          <a:xfrm>
            <a:off x="713770" y="2454550"/>
            <a:ext cx="2573403" cy="1512081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466" name="Strata:…"/>
          <p:cNvSpPr/>
          <p:nvPr/>
        </p:nvSpPr>
        <p:spPr>
          <a:xfrm>
            <a:off x="796874" y="2914258"/>
            <a:ext cx="2407195" cy="936675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467" name="Rectangle"/>
          <p:cNvSpPr/>
          <p:nvPr/>
        </p:nvSpPr>
        <p:spPr>
          <a:xfrm>
            <a:off x="571314" y="5164649"/>
            <a:ext cx="6116584" cy="1078373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8" name="Strata:…"/>
          <p:cNvSpPr/>
          <p:nvPr/>
        </p:nvSpPr>
        <p:spPr>
          <a:xfrm>
            <a:off x="3406888" y="3949300"/>
            <a:ext cx="3237870" cy="115410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  <p:sp>
        <p:nvSpPr>
          <p:cNvPr id="469" name="NVM Shared area"/>
          <p:cNvSpPr txBox="1"/>
          <p:nvPr/>
        </p:nvSpPr>
        <p:spPr>
          <a:xfrm>
            <a:off x="4123061" y="5180196"/>
            <a:ext cx="2350592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NVM Shared area</a:t>
            </a:r>
          </a:p>
        </p:txBody>
      </p:sp>
      <p:sp>
        <p:nvSpPr>
          <p:cNvPr id="470" name="Private operation log"/>
          <p:cNvSpPr txBox="1"/>
          <p:nvPr/>
        </p:nvSpPr>
        <p:spPr>
          <a:xfrm>
            <a:off x="661942" y="5159683"/>
            <a:ext cx="2677059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471" name="Rectangle"/>
          <p:cNvSpPr/>
          <p:nvPr/>
        </p:nvSpPr>
        <p:spPr>
          <a:xfrm>
            <a:off x="3432867" y="5607046"/>
            <a:ext cx="313511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72" name="Rectangle"/>
          <p:cNvSpPr/>
          <p:nvPr/>
        </p:nvSpPr>
        <p:spPr>
          <a:xfrm>
            <a:off x="691233" y="5607046"/>
            <a:ext cx="253530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73" name="Digest and migrate data in kernel"/>
          <p:cNvSpPr txBox="1">
            <a:spLocks noGrp="1"/>
          </p:cNvSpPr>
          <p:nvPr>
            <p:ph type="title"/>
          </p:nvPr>
        </p:nvSpPr>
        <p:spPr>
          <a:xfrm>
            <a:off x="25824" y="11211"/>
            <a:ext cx="12953152" cy="2159001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t>Digest and migrate data in kernel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"/>
          <p:cNvSpPr/>
          <p:nvPr/>
        </p:nvSpPr>
        <p:spPr>
          <a:xfrm>
            <a:off x="614586" y="5210483"/>
            <a:ext cx="6030040" cy="986705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76" name="Application"/>
          <p:cNvSpPr/>
          <p:nvPr/>
        </p:nvSpPr>
        <p:spPr>
          <a:xfrm>
            <a:off x="713770" y="2454550"/>
            <a:ext cx="2573403" cy="1512081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477" name="Strata:…"/>
          <p:cNvSpPr/>
          <p:nvPr/>
        </p:nvSpPr>
        <p:spPr>
          <a:xfrm>
            <a:off x="796874" y="2914258"/>
            <a:ext cx="2407195" cy="936675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478" name="Rectangle"/>
          <p:cNvSpPr/>
          <p:nvPr/>
        </p:nvSpPr>
        <p:spPr>
          <a:xfrm>
            <a:off x="571314" y="5164649"/>
            <a:ext cx="6116584" cy="3077905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79" name="Strata:…"/>
          <p:cNvSpPr/>
          <p:nvPr/>
        </p:nvSpPr>
        <p:spPr>
          <a:xfrm>
            <a:off x="3406888" y="3949300"/>
            <a:ext cx="3237870" cy="115410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  <p:sp>
        <p:nvSpPr>
          <p:cNvPr id="480" name="NVM Shared area"/>
          <p:cNvSpPr txBox="1"/>
          <p:nvPr/>
        </p:nvSpPr>
        <p:spPr>
          <a:xfrm>
            <a:off x="4123061" y="5180196"/>
            <a:ext cx="2350592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NVM Shared area</a:t>
            </a:r>
          </a:p>
        </p:txBody>
      </p:sp>
      <p:sp>
        <p:nvSpPr>
          <p:cNvPr id="481" name="Private operation log"/>
          <p:cNvSpPr txBox="1"/>
          <p:nvPr/>
        </p:nvSpPr>
        <p:spPr>
          <a:xfrm>
            <a:off x="661942" y="5159683"/>
            <a:ext cx="2677059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482" name="Rectangle"/>
          <p:cNvSpPr/>
          <p:nvPr/>
        </p:nvSpPr>
        <p:spPr>
          <a:xfrm>
            <a:off x="3432867" y="5607046"/>
            <a:ext cx="313511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83" name="Rectangle"/>
          <p:cNvSpPr/>
          <p:nvPr/>
        </p:nvSpPr>
        <p:spPr>
          <a:xfrm>
            <a:off x="691233" y="5607046"/>
            <a:ext cx="253530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485" name="Rectangle"/>
          <p:cNvSpPr/>
          <p:nvPr/>
        </p:nvSpPr>
        <p:spPr>
          <a:xfrm>
            <a:off x="614594" y="6235264"/>
            <a:ext cx="6030024" cy="936675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/>
            </a:pPr>
            <a:endParaRPr/>
          </a:p>
        </p:txBody>
      </p:sp>
      <p:sp>
        <p:nvSpPr>
          <p:cNvPr id="486" name="Rectangle"/>
          <p:cNvSpPr/>
          <p:nvPr/>
        </p:nvSpPr>
        <p:spPr>
          <a:xfrm>
            <a:off x="626591" y="7210015"/>
            <a:ext cx="6006029" cy="952343"/>
          </a:xfrm>
          <a:prstGeom prst="rect">
            <a:avLst/>
          </a:prstGeom>
          <a:solidFill>
            <a:srgbClr val="5E5E5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7" name="Rectangle"/>
          <p:cNvSpPr/>
          <p:nvPr/>
        </p:nvSpPr>
        <p:spPr>
          <a:xfrm>
            <a:off x="711205" y="6590740"/>
            <a:ext cx="5836802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88" name="SSD Shared area"/>
          <p:cNvSpPr txBox="1"/>
          <p:nvPr/>
        </p:nvSpPr>
        <p:spPr>
          <a:xfrm>
            <a:off x="4169445" y="6195106"/>
            <a:ext cx="2304208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SSD Shared area</a:t>
            </a:r>
          </a:p>
        </p:txBody>
      </p:sp>
      <p:sp>
        <p:nvSpPr>
          <p:cNvPr id="489" name="HDD Shared area"/>
          <p:cNvSpPr txBox="1"/>
          <p:nvPr/>
        </p:nvSpPr>
        <p:spPr>
          <a:xfrm>
            <a:off x="4138613" y="7153168"/>
            <a:ext cx="233504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HDD Shared area</a:t>
            </a:r>
          </a:p>
        </p:txBody>
      </p:sp>
      <p:sp>
        <p:nvSpPr>
          <p:cNvPr id="490" name="Low-cost capacity…"/>
          <p:cNvSpPr txBox="1">
            <a:spLocks noGrp="1"/>
          </p:cNvSpPr>
          <p:nvPr>
            <p:ph type="body" sz="quarter" idx="4294967295"/>
          </p:nvPr>
        </p:nvSpPr>
        <p:spPr>
          <a:xfrm>
            <a:off x="6916594" y="2546724"/>
            <a:ext cx="6009725" cy="2047936"/>
          </a:xfrm>
          <a:prstGeom prst="rect">
            <a:avLst/>
          </a:prstGeom>
        </p:spPr>
        <p:txBody>
          <a:bodyPr anchor="t"/>
          <a:lstStyle>
            <a:lvl1pPr marL="482600" indent="-482600">
              <a:defRPr sz="3000"/>
            </a:lvl1pPr>
            <a:lvl2pPr>
              <a:defRPr sz="3000"/>
            </a:lvl2pPr>
          </a:lstStyle>
          <a:p>
            <a:r>
              <a:t>Low-cost capacity</a:t>
            </a:r>
          </a:p>
          <a:p>
            <a:pPr lvl="1"/>
            <a:r>
              <a:t>KernelFS migrates cold data to lower layers</a:t>
            </a:r>
          </a:p>
        </p:txBody>
      </p:sp>
      <p:sp>
        <p:nvSpPr>
          <p:cNvPr id="491" name="Digest and migrate data in kernel"/>
          <p:cNvSpPr txBox="1">
            <a:spLocks noGrp="1"/>
          </p:cNvSpPr>
          <p:nvPr>
            <p:ph type="title"/>
          </p:nvPr>
        </p:nvSpPr>
        <p:spPr>
          <a:xfrm>
            <a:off x="25824" y="11211"/>
            <a:ext cx="12953152" cy="2159001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t>Digest and migrate data in kernel </a:t>
            </a:r>
          </a:p>
        </p:txBody>
      </p:sp>
      <p:sp>
        <p:nvSpPr>
          <p:cNvPr id="492" name="NVM data"/>
          <p:cNvSpPr/>
          <p:nvPr/>
        </p:nvSpPr>
        <p:spPr>
          <a:xfrm>
            <a:off x="4664359" y="5613053"/>
            <a:ext cx="1926569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NVM data</a:t>
            </a:r>
          </a:p>
        </p:txBody>
      </p:sp>
      <p:sp>
        <p:nvSpPr>
          <p:cNvPr id="493" name="Logs"/>
          <p:cNvSpPr/>
          <p:nvPr/>
        </p:nvSpPr>
        <p:spPr>
          <a:xfrm>
            <a:off x="701462" y="5613477"/>
            <a:ext cx="1274650" cy="51659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Logs</a:t>
            </a:r>
          </a:p>
        </p:txBody>
      </p:sp>
      <p:sp>
        <p:nvSpPr>
          <p:cNvPr id="494" name="Rectangle"/>
          <p:cNvSpPr/>
          <p:nvPr/>
        </p:nvSpPr>
        <p:spPr>
          <a:xfrm>
            <a:off x="3449608" y="5613053"/>
            <a:ext cx="1274650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5" name="Rectangle"/>
          <p:cNvSpPr/>
          <p:nvPr/>
        </p:nvSpPr>
        <p:spPr>
          <a:xfrm>
            <a:off x="3451933" y="5596313"/>
            <a:ext cx="1270001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6" name="Digest"/>
          <p:cNvSpPr txBox="1"/>
          <p:nvPr/>
        </p:nvSpPr>
        <p:spPr>
          <a:xfrm>
            <a:off x="1790320" y="4594979"/>
            <a:ext cx="1162432" cy="530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700"/>
            </a:lvl1pPr>
          </a:lstStyle>
          <a:p>
            <a:r>
              <a:t>Digest</a:t>
            </a:r>
          </a:p>
        </p:txBody>
      </p:sp>
      <p:sp>
        <p:nvSpPr>
          <p:cNvPr id="501" name="Connection Line"/>
          <p:cNvSpPr/>
          <p:nvPr/>
        </p:nvSpPr>
        <p:spPr>
          <a:xfrm>
            <a:off x="1072902" y="5081323"/>
            <a:ext cx="2607218" cy="509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extrusionOk="0">
                <a:moveTo>
                  <a:pt x="0" y="16202"/>
                </a:moveTo>
                <a:cubicBezTo>
                  <a:pt x="7518" y="-5138"/>
                  <a:pt x="14718" y="-5398"/>
                  <a:pt x="21600" y="15422"/>
                </a:cubicBezTo>
              </a:path>
            </a:pathLst>
          </a:custGeom>
          <a:ln w="381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98" name="Rectangle"/>
          <p:cNvSpPr/>
          <p:nvPr/>
        </p:nvSpPr>
        <p:spPr>
          <a:xfrm>
            <a:off x="3430776" y="5606295"/>
            <a:ext cx="1274650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9" name="Rectangle"/>
          <p:cNvSpPr/>
          <p:nvPr/>
        </p:nvSpPr>
        <p:spPr>
          <a:xfrm>
            <a:off x="711205" y="7556014"/>
            <a:ext cx="583680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0" name="Handle device IO properties…"/>
          <p:cNvSpPr txBox="1"/>
          <p:nvPr/>
        </p:nvSpPr>
        <p:spPr>
          <a:xfrm>
            <a:off x="6916594" y="4889751"/>
            <a:ext cx="5874901" cy="232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82600" indent="-482600">
              <a:spcBef>
                <a:spcPts val="2000"/>
              </a:spcBef>
              <a:buSzPct val="145000"/>
              <a:buChar char="•"/>
              <a:defRPr sz="3000"/>
            </a:pPr>
            <a:r>
              <a:t>Handle device IO properties</a:t>
            </a:r>
          </a:p>
          <a:p>
            <a:pPr marL="972343" lvl="1" indent="-527843">
              <a:spcBef>
                <a:spcPts val="2000"/>
              </a:spcBef>
              <a:buSzPct val="145000"/>
              <a:buChar char="•"/>
              <a:defRPr sz="3000"/>
            </a:pPr>
            <a:r>
              <a:t>Migrate 1 GB blocks</a:t>
            </a:r>
          </a:p>
          <a:p>
            <a:pPr marL="972343" lvl="1" indent="-527843">
              <a:spcBef>
                <a:spcPts val="2000"/>
              </a:spcBef>
              <a:buSzPct val="145000"/>
              <a:buChar char="•"/>
              <a:defRPr sz="3000"/>
            </a:pPr>
            <a:r>
              <a:t>Avoid SSD garbage collection overhead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0520 0.100930" pathEditMode="relative">
                                      <p:cBhvr>
                                        <p:cTn id="29" dur="1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10520 0.000693" pathEditMode="relative">
                                      <p:cBhvr>
                                        <p:cTn id="33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xit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xit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" grpId="1" animBg="1" advAuto="0"/>
      <p:bldP spid="493" grpId="3" animBg="1" advAuto="0"/>
      <p:bldP spid="493" grpId="13" animBg="1" advAuto="0"/>
      <p:bldP spid="494" grpId="2" animBg="1" advAuto="0"/>
      <p:bldP spid="494" grpId="6" animBg="1" advAuto="0"/>
      <p:bldP spid="495" grpId="7" animBg="1" advAuto="0"/>
      <p:bldP spid="496" grpId="5" animBg="1" advAuto="0"/>
      <p:bldP spid="496" grpId="10" animBg="1" advAuto="0"/>
      <p:bldP spid="501" grpId="4" animBg="1" advAuto="0"/>
      <p:bldP spid="501" grpId="11" animBg="1" advAuto="0"/>
      <p:bldP spid="498" grpId="12" animBg="1" advAuto="0"/>
      <p:bldP spid="500" grpId="14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SD garbag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25779">
              <a:defRPr sz="7200"/>
            </a:pPr>
            <a:r>
              <a:t>SSD garbage </a:t>
            </a:r>
          </a:p>
          <a:p>
            <a:pPr defTabSz="525779">
              <a:defRPr sz="7200"/>
            </a:pPr>
            <a:r>
              <a:t>collection overhead</a:t>
            </a:r>
          </a:p>
        </p:txBody>
      </p:sp>
      <p:sp>
        <p:nvSpPr>
          <p:cNvPr id="5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graphicFrame>
        <p:nvGraphicFramePr>
          <p:cNvPr id="505" name="2D Line Chart"/>
          <p:cNvGraphicFramePr/>
          <p:nvPr/>
        </p:nvGraphicFramePr>
        <p:xfrm>
          <a:off x="1971778" y="3118175"/>
          <a:ext cx="7986741" cy="493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6" name="Random write:"/>
          <p:cNvSpPr txBox="1"/>
          <p:nvPr/>
        </p:nvSpPr>
        <p:spPr>
          <a:xfrm>
            <a:off x="1098846" y="2424829"/>
            <a:ext cx="3414396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rPr b="1" dirty="0"/>
              <a:t>Random</a:t>
            </a:r>
            <a:r>
              <a:rPr lang="en-US" altLang="ko-KR" b="1" dirty="0"/>
              <a:t> </a:t>
            </a:r>
            <a:r>
              <a:rPr dirty="0"/>
              <a:t> </a:t>
            </a:r>
            <a:r>
              <a:rPr lang="en-US" dirty="0"/>
              <a:t>over</a:t>
            </a:r>
            <a:r>
              <a:rPr dirty="0"/>
              <a:t>write</a:t>
            </a:r>
          </a:p>
        </p:txBody>
      </p:sp>
      <p:sp>
        <p:nvSpPr>
          <p:cNvPr id="507" name="Large, sequential writes avoid GC overhead"/>
          <p:cNvSpPr txBox="1"/>
          <p:nvPr/>
        </p:nvSpPr>
        <p:spPr>
          <a:xfrm>
            <a:off x="3678504" y="8326033"/>
            <a:ext cx="636552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2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/>
              <a:t>Large, sequential writes </a:t>
            </a:r>
            <a:r>
              <a:rPr lang="en-US" dirty="0"/>
              <a:t>avoid</a:t>
            </a:r>
            <a:r>
              <a:rPr lang="ko-KR" altLang="en-US" dirty="0"/>
              <a:t> </a:t>
            </a:r>
            <a:r>
              <a:rPr lang="en-US" altLang="ko-KR" dirty="0"/>
              <a:t>GC</a:t>
            </a:r>
            <a:endParaRPr dirty="0"/>
          </a:p>
        </p:txBody>
      </p:sp>
      <p:sp>
        <p:nvSpPr>
          <p:cNvPr id="508" name="Line"/>
          <p:cNvSpPr/>
          <p:nvPr/>
        </p:nvSpPr>
        <p:spPr>
          <a:xfrm flipV="1">
            <a:off x="10092051" y="4276849"/>
            <a:ext cx="1" cy="2382183"/>
          </a:xfrm>
          <a:prstGeom prst="line">
            <a:avLst/>
          </a:prstGeom>
          <a:ln w="635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9" name="5-6x difference…"/>
          <p:cNvSpPr txBox="1"/>
          <p:nvPr/>
        </p:nvSpPr>
        <p:spPr>
          <a:xfrm>
            <a:off x="10200771" y="4876649"/>
            <a:ext cx="2610875" cy="877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700"/>
            </a:pPr>
            <a:r>
              <a:t>5-6x difference</a:t>
            </a:r>
          </a:p>
          <a:p>
            <a:pPr algn="ctr">
              <a:defRPr sz="2700"/>
            </a:pPr>
            <a:r>
              <a:t>by hardware GC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Rectangle"/>
          <p:cNvSpPr/>
          <p:nvPr/>
        </p:nvSpPr>
        <p:spPr>
          <a:xfrm>
            <a:off x="614586" y="5210483"/>
            <a:ext cx="6030040" cy="986705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2" name="Application"/>
          <p:cNvSpPr/>
          <p:nvPr/>
        </p:nvSpPr>
        <p:spPr>
          <a:xfrm>
            <a:off x="713770" y="2454550"/>
            <a:ext cx="2573403" cy="1512081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513" name="Strata:…"/>
          <p:cNvSpPr/>
          <p:nvPr/>
        </p:nvSpPr>
        <p:spPr>
          <a:xfrm>
            <a:off x="796874" y="2914258"/>
            <a:ext cx="2407195" cy="936675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514" name="Rectangle"/>
          <p:cNvSpPr/>
          <p:nvPr/>
        </p:nvSpPr>
        <p:spPr>
          <a:xfrm>
            <a:off x="571314" y="5164649"/>
            <a:ext cx="6116584" cy="3077905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5" name="Strata:…"/>
          <p:cNvSpPr/>
          <p:nvPr/>
        </p:nvSpPr>
        <p:spPr>
          <a:xfrm>
            <a:off x="3406888" y="3949300"/>
            <a:ext cx="3237870" cy="115410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  <p:sp>
        <p:nvSpPr>
          <p:cNvPr id="516" name="NVM Shared area"/>
          <p:cNvSpPr txBox="1"/>
          <p:nvPr/>
        </p:nvSpPr>
        <p:spPr>
          <a:xfrm>
            <a:off x="4123061" y="5180196"/>
            <a:ext cx="2350592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NVM Shared area</a:t>
            </a:r>
          </a:p>
        </p:txBody>
      </p:sp>
      <p:sp>
        <p:nvSpPr>
          <p:cNvPr id="517" name="Private operation log"/>
          <p:cNvSpPr txBox="1"/>
          <p:nvPr/>
        </p:nvSpPr>
        <p:spPr>
          <a:xfrm>
            <a:off x="661942" y="5159683"/>
            <a:ext cx="2677059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operation log</a:t>
            </a:r>
          </a:p>
        </p:txBody>
      </p:sp>
      <p:sp>
        <p:nvSpPr>
          <p:cNvPr id="518" name="Rectangle"/>
          <p:cNvSpPr/>
          <p:nvPr/>
        </p:nvSpPr>
        <p:spPr>
          <a:xfrm>
            <a:off x="3432867" y="5607046"/>
            <a:ext cx="313511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9" name="Rectangle"/>
          <p:cNvSpPr/>
          <p:nvPr/>
        </p:nvSpPr>
        <p:spPr>
          <a:xfrm>
            <a:off x="691233" y="5607046"/>
            <a:ext cx="253530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521" name="Rectangle"/>
          <p:cNvSpPr/>
          <p:nvPr/>
        </p:nvSpPr>
        <p:spPr>
          <a:xfrm>
            <a:off x="614594" y="6235264"/>
            <a:ext cx="6030024" cy="936675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/>
            </a:pPr>
            <a:endParaRPr/>
          </a:p>
        </p:txBody>
      </p:sp>
      <p:sp>
        <p:nvSpPr>
          <p:cNvPr id="522" name="Rectangle"/>
          <p:cNvSpPr/>
          <p:nvPr/>
        </p:nvSpPr>
        <p:spPr>
          <a:xfrm>
            <a:off x="626591" y="7210015"/>
            <a:ext cx="6006029" cy="952343"/>
          </a:xfrm>
          <a:prstGeom prst="rect">
            <a:avLst/>
          </a:prstGeom>
          <a:solidFill>
            <a:srgbClr val="5E5E5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3" name="Rectangle"/>
          <p:cNvSpPr/>
          <p:nvPr/>
        </p:nvSpPr>
        <p:spPr>
          <a:xfrm>
            <a:off x="711205" y="6590740"/>
            <a:ext cx="5836802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4" name="SSD Shared area"/>
          <p:cNvSpPr txBox="1"/>
          <p:nvPr/>
        </p:nvSpPr>
        <p:spPr>
          <a:xfrm>
            <a:off x="4169445" y="6195106"/>
            <a:ext cx="2304208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SSD Shared area</a:t>
            </a:r>
          </a:p>
        </p:txBody>
      </p:sp>
      <p:sp>
        <p:nvSpPr>
          <p:cNvPr id="525" name="HDD Shared area"/>
          <p:cNvSpPr txBox="1"/>
          <p:nvPr/>
        </p:nvSpPr>
        <p:spPr>
          <a:xfrm>
            <a:off x="4138613" y="7153168"/>
            <a:ext cx="233504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HDD Shared area</a:t>
            </a:r>
          </a:p>
        </p:txBody>
      </p:sp>
      <p:sp>
        <p:nvSpPr>
          <p:cNvPr id="526" name="Low-cost capacity…"/>
          <p:cNvSpPr txBox="1">
            <a:spLocks noGrp="1"/>
          </p:cNvSpPr>
          <p:nvPr>
            <p:ph type="body" sz="quarter" idx="4294967295"/>
          </p:nvPr>
        </p:nvSpPr>
        <p:spPr>
          <a:xfrm>
            <a:off x="6916594" y="2546724"/>
            <a:ext cx="6009725" cy="2047936"/>
          </a:xfrm>
          <a:prstGeom prst="rect">
            <a:avLst/>
          </a:prstGeom>
        </p:spPr>
        <p:txBody>
          <a:bodyPr anchor="t"/>
          <a:lstStyle>
            <a:lvl1pPr marL="482600" indent="-482600">
              <a:defRPr sz="3000"/>
            </a:lvl1pPr>
            <a:lvl2pPr>
              <a:defRPr sz="3000"/>
            </a:lvl2pPr>
          </a:lstStyle>
          <a:p>
            <a:r>
              <a:t>Low-cost capacity</a:t>
            </a:r>
          </a:p>
          <a:p>
            <a:pPr lvl="1"/>
            <a:r>
              <a:t>KernelFS migrates cold data to lower layers</a:t>
            </a:r>
          </a:p>
        </p:txBody>
      </p:sp>
      <p:sp>
        <p:nvSpPr>
          <p:cNvPr id="527" name="Digest and migrate data in kernel"/>
          <p:cNvSpPr txBox="1">
            <a:spLocks noGrp="1"/>
          </p:cNvSpPr>
          <p:nvPr>
            <p:ph type="title"/>
          </p:nvPr>
        </p:nvSpPr>
        <p:spPr>
          <a:xfrm>
            <a:off x="25824" y="11211"/>
            <a:ext cx="12953152" cy="2159001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t>Digest and migrate data in kernel </a:t>
            </a:r>
          </a:p>
        </p:txBody>
      </p:sp>
      <p:sp>
        <p:nvSpPr>
          <p:cNvPr id="528" name="NVM data"/>
          <p:cNvSpPr/>
          <p:nvPr/>
        </p:nvSpPr>
        <p:spPr>
          <a:xfrm>
            <a:off x="4664359" y="5613053"/>
            <a:ext cx="1926569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NVM data</a:t>
            </a:r>
          </a:p>
        </p:txBody>
      </p:sp>
      <p:sp>
        <p:nvSpPr>
          <p:cNvPr id="529" name="Rectangle"/>
          <p:cNvSpPr/>
          <p:nvPr/>
        </p:nvSpPr>
        <p:spPr>
          <a:xfrm>
            <a:off x="3449608" y="5613053"/>
            <a:ext cx="1274650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0" name="Rectangle"/>
          <p:cNvSpPr/>
          <p:nvPr/>
        </p:nvSpPr>
        <p:spPr>
          <a:xfrm>
            <a:off x="3451933" y="5596313"/>
            <a:ext cx="1270001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1" name="Rectangle"/>
          <p:cNvSpPr/>
          <p:nvPr/>
        </p:nvSpPr>
        <p:spPr>
          <a:xfrm>
            <a:off x="3430776" y="5606295"/>
            <a:ext cx="1274650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2" name="Rectangle"/>
          <p:cNvSpPr/>
          <p:nvPr/>
        </p:nvSpPr>
        <p:spPr>
          <a:xfrm>
            <a:off x="711205" y="7556014"/>
            <a:ext cx="5836802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3" name="Handle device IO properties…"/>
          <p:cNvSpPr txBox="1"/>
          <p:nvPr/>
        </p:nvSpPr>
        <p:spPr>
          <a:xfrm>
            <a:off x="6916594" y="4889751"/>
            <a:ext cx="5874901" cy="232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82600" indent="-482600">
              <a:spcBef>
                <a:spcPts val="2000"/>
              </a:spcBef>
              <a:buSzPct val="145000"/>
              <a:buChar char="•"/>
              <a:defRPr sz="3000"/>
            </a:pPr>
            <a:r>
              <a:t>Handle device IO properties</a:t>
            </a:r>
          </a:p>
          <a:p>
            <a:pPr marL="972343" lvl="1" indent="-527843">
              <a:spcBef>
                <a:spcPts val="2000"/>
              </a:spcBef>
              <a:buSzPct val="145000"/>
              <a:buChar char="•"/>
              <a:defRPr sz="3000"/>
            </a:pPr>
            <a:r>
              <a:t>Migrate 1 GB blocks</a:t>
            </a:r>
          </a:p>
          <a:p>
            <a:pPr marL="972343" lvl="1" indent="-527843">
              <a:spcBef>
                <a:spcPts val="2000"/>
              </a:spcBef>
              <a:buSzPct val="145000"/>
              <a:buChar char="•"/>
              <a:defRPr sz="3000"/>
            </a:pPr>
            <a:r>
              <a:t>Avoid SSD garbage collection overhead</a:t>
            </a:r>
          </a:p>
        </p:txBody>
      </p:sp>
      <p:sp>
        <p:nvSpPr>
          <p:cNvPr id="534" name="SSD data"/>
          <p:cNvSpPr/>
          <p:nvPr/>
        </p:nvSpPr>
        <p:spPr>
          <a:xfrm>
            <a:off x="729803" y="6605573"/>
            <a:ext cx="3752653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      SSD data  </a:t>
            </a:r>
          </a:p>
        </p:txBody>
      </p:sp>
      <p:sp>
        <p:nvSpPr>
          <p:cNvPr id="535" name="HDD data"/>
          <p:cNvSpPr/>
          <p:nvPr/>
        </p:nvSpPr>
        <p:spPr>
          <a:xfrm>
            <a:off x="729803" y="7536964"/>
            <a:ext cx="4685716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HDD data</a:t>
            </a:r>
          </a:p>
        </p:txBody>
      </p:sp>
      <p:sp>
        <p:nvSpPr>
          <p:cNvPr id="536" name="Log"/>
          <p:cNvSpPr/>
          <p:nvPr/>
        </p:nvSpPr>
        <p:spPr>
          <a:xfrm>
            <a:off x="703249" y="5613053"/>
            <a:ext cx="1274650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Log</a:t>
            </a:r>
          </a:p>
        </p:txBody>
      </p:sp>
      <p:sp>
        <p:nvSpPr>
          <p:cNvPr id="537" name="Higher layers always have up-to-date data"/>
          <p:cNvSpPr txBox="1"/>
          <p:nvPr/>
        </p:nvSpPr>
        <p:spPr>
          <a:xfrm>
            <a:off x="2356028" y="8451439"/>
            <a:ext cx="8222457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1"/>
            </a:lvl1pPr>
          </a:lstStyle>
          <a:p>
            <a:r>
              <a:t>Higher layers always have up-to-date data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" grpId="1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Read: hierarchical search"/>
          <p:cNvSpPr txBox="1">
            <a:spLocks noGrp="1"/>
          </p:cNvSpPr>
          <p:nvPr>
            <p:ph type="title"/>
          </p:nvPr>
        </p:nvSpPr>
        <p:spPr>
          <a:xfrm>
            <a:off x="952500" y="-47729"/>
            <a:ext cx="11099800" cy="2159001"/>
          </a:xfrm>
          <a:prstGeom prst="rect">
            <a:avLst/>
          </a:prstGeom>
        </p:spPr>
        <p:txBody>
          <a:bodyPr/>
          <a:lstStyle>
            <a:lvl1pPr defTabSz="554990">
              <a:defRPr sz="7600"/>
            </a:lvl1pPr>
          </a:lstStyle>
          <a:p>
            <a:r>
              <a:t>Read: hierarchical search</a:t>
            </a:r>
          </a:p>
        </p:txBody>
      </p:sp>
      <p:sp>
        <p:nvSpPr>
          <p:cNvPr id="5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541" name="Rectangle"/>
          <p:cNvSpPr/>
          <p:nvPr/>
        </p:nvSpPr>
        <p:spPr>
          <a:xfrm>
            <a:off x="3642246" y="5279518"/>
            <a:ext cx="5872700" cy="986705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2" name="Rectangle"/>
          <p:cNvSpPr/>
          <p:nvPr/>
        </p:nvSpPr>
        <p:spPr>
          <a:xfrm>
            <a:off x="3642254" y="6304298"/>
            <a:ext cx="5873770" cy="9366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/>
            </a:pPr>
            <a:endParaRPr/>
          </a:p>
        </p:txBody>
      </p:sp>
      <p:sp>
        <p:nvSpPr>
          <p:cNvPr id="543" name="Rectangle"/>
          <p:cNvSpPr/>
          <p:nvPr/>
        </p:nvSpPr>
        <p:spPr>
          <a:xfrm>
            <a:off x="3654251" y="7279050"/>
            <a:ext cx="5873770" cy="952343"/>
          </a:xfrm>
          <a:prstGeom prst="rect">
            <a:avLst/>
          </a:prstGeom>
          <a:solidFill>
            <a:srgbClr val="5E5E5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4" name="Rectangle"/>
          <p:cNvSpPr/>
          <p:nvPr/>
        </p:nvSpPr>
        <p:spPr>
          <a:xfrm>
            <a:off x="3690243" y="5632991"/>
            <a:ext cx="2458666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5" name="Rectangle"/>
          <p:cNvSpPr/>
          <p:nvPr/>
        </p:nvSpPr>
        <p:spPr>
          <a:xfrm>
            <a:off x="6468435" y="5629155"/>
            <a:ext cx="3003665" cy="51938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6" name="Rectangle"/>
          <p:cNvSpPr/>
          <p:nvPr/>
        </p:nvSpPr>
        <p:spPr>
          <a:xfrm>
            <a:off x="3660218" y="6659774"/>
            <a:ext cx="5758205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7" name="Rectangle"/>
          <p:cNvSpPr/>
          <p:nvPr/>
        </p:nvSpPr>
        <p:spPr>
          <a:xfrm>
            <a:off x="3698236" y="7601833"/>
            <a:ext cx="5752418" cy="529457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8" name="Application"/>
          <p:cNvSpPr/>
          <p:nvPr/>
        </p:nvSpPr>
        <p:spPr>
          <a:xfrm>
            <a:off x="3721993" y="2323311"/>
            <a:ext cx="2496766" cy="1519533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Application</a:t>
            </a:r>
          </a:p>
        </p:txBody>
      </p:sp>
      <p:sp>
        <p:nvSpPr>
          <p:cNvPr id="549" name="Strata:…"/>
          <p:cNvSpPr/>
          <p:nvPr/>
        </p:nvSpPr>
        <p:spPr>
          <a:xfrm>
            <a:off x="3805097" y="2770318"/>
            <a:ext cx="2335040" cy="936676"/>
          </a:xfrm>
          <a:prstGeom prst="rect">
            <a:avLst/>
          </a:prstGeom>
          <a:solidFill>
            <a:schemeClr val="accent2">
              <a:hueOff val="258623"/>
              <a:satOff val="16006"/>
              <a:lumOff val="-2522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LibFS</a:t>
            </a:r>
          </a:p>
        </p:txBody>
      </p:sp>
      <p:sp>
        <p:nvSpPr>
          <p:cNvPr id="550" name="Rectangle"/>
          <p:cNvSpPr/>
          <p:nvPr/>
        </p:nvSpPr>
        <p:spPr>
          <a:xfrm>
            <a:off x="3598974" y="5129266"/>
            <a:ext cx="5984325" cy="3182322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1" name="Strata:…"/>
          <p:cNvSpPr/>
          <p:nvPr/>
        </p:nvSpPr>
        <p:spPr>
          <a:xfrm>
            <a:off x="6388493" y="3833462"/>
            <a:ext cx="3122665" cy="115410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Strata:</a:t>
            </a:r>
          </a:p>
          <a:p>
            <a: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KernelFS</a:t>
            </a:r>
          </a:p>
        </p:txBody>
      </p:sp>
      <p:sp>
        <p:nvSpPr>
          <p:cNvPr id="552" name="NVM Shared area"/>
          <p:cNvSpPr txBox="1"/>
          <p:nvPr/>
        </p:nvSpPr>
        <p:spPr>
          <a:xfrm>
            <a:off x="7226920" y="5249231"/>
            <a:ext cx="2350592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NVM Shared area</a:t>
            </a:r>
          </a:p>
        </p:txBody>
      </p:sp>
      <p:sp>
        <p:nvSpPr>
          <p:cNvPr id="553" name="Private OP log"/>
          <p:cNvSpPr txBox="1"/>
          <p:nvPr/>
        </p:nvSpPr>
        <p:spPr>
          <a:xfrm>
            <a:off x="4398157" y="5249231"/>
            <a:ext cx="1910619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Private OP log</a:t>
            </a:r>
          </a:p>
        </p:txBody>
      </p:sp>
      <p:sp>
        <p:nvSpPr>
          <p:cNvPr id="554" name="SSD Shared area"/>
          <p:cNvSpPr txBox="1"/>
          <p:nvPr/>
        </p:nvSpPr>
        <p:spPr>
          <a:xfrm>
            <a:off x="7226920" y="6264140"/>
            <a:ext cx="2304207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SSD Shared area</a:t>
            </a:r>
          </a:p>
        </p:txBody>
      </p:sp>
      <p:sp>
        <p:nvSpPr>
          <p:cNvPr id="555" name="HDD Shared area"/>
          <p:cNvSpPr txBox="1"/>
          <p:nvPr/>
        </p:nvSpPr>
        <p:spPr>
          <a:xfrm>
            <a:off x="7199312" y="7209502"/>
            <a:ext cx="2335040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HDD Shared area</a:t>
            </a:r>
          </a:p>
        </p:txBody>
      </p:sp>
      <p:sp>
        <p:nvSpPr>
          <p:cNvPr id="556" name="NVM data"/>
          <p:cNvSpPr/>
          <p:nvPr/>
        </p:nvSpPr>
        <p:spPr>
          <a:xfrm>
            <a:off x="6469022" y="5610105"/>
            <a:ext cx="2304208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NVM data</a:t>
            </a:r>
          </a:p>
        </p:txBody>
      </p:sp>
      <p:sp>
        <p:nvSpPr>
          <p:cNvPr id="557" name="SSD data"/>
          <p:cNvSpPr/>
          <p:nvPr/>
        </p:nvSpPr>
        <p:spPr>
          <a:xfrm>
            <a:off x="3666316" y="6653424"/>
            <a:ext cx="4264982" cy="5309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SSD data</a:t>
            </a:r>
          </a:p>
        </p:txBody>
      </p:sp>
      <p:sp>
        <p:nvSpPr>
          <p:cNvPr id="558" name="HDD data"/>
          <p:cNvSpPr/>
          <p:nvPr/>
        </p:nvSpPr>
        <p:spPr>
          <a:xfrm>
            <a:off x="3679016" y="7601083"/>
            <a:ext cx="4264982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HDD data</a:t>
            </a:r>
          </a:p>
        </p:txBody>
      </p:sp>
      <p:sp>
        <p:nvSpPr>
          <p:cNvPr id="559" name="Log data"/>
          <p:cNvSpPr/>
          <p:nvPr/>
        </p:nvSpPr>
        <p:spPr>
          <a:xfrm>
            <a:off x="3679016" y="5646703"/>
            <a:ext cx="2091184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    Log data</a:t>
            </a:r>
          </a:p>
        </p:txBody>
      </p:sp>
      <p:sp>
        <p:nvSpPr>
          <p:cNvPr id="560" name="2"/>
          <p:cNvSpPr/>
          <p:nvPr/>
        </p:nvSpPr>
        <p:spPr>
          <a:xfrm>
            <a:off x="6516849" y="5150804"/>
            <a:ext cx="501998" cy="530959"/>
          </a:xfrm>
          <a:prstGeom prst="ellipse">
            <a:avLst/>
          </a:prstGeom>
          <a:solidFill>
            <a:schemeClr val="accent5">
              <a:lumOff val="-298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561" name="1"/>
          <p:cNvSpPr/>
          <p:nvPr/>
        </p:nvSpPr>
        <p:spPr>
          <a:xfrm>
            <a:off x="3649959" y="5152138"/>
            <a:ext cx="501998" cy="530958"/>
          </a:xfrm>
          <a:prstGeom prst="ellipse">
            <a:avLst/>
          </a:prstGeom>
          <a:solidFill>
            <a:schemeClr val="accent5">
              <a:lumOff val="-298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562" name="3"/>
          <p:cNvSpPr/>
          <p:nvPr/>
        </p:nvSpPr>
        <p:spPr>
          <a:xfrm>
            <a:off x="3649959" y="6304298"/>
            <a:ext cx="501998" cy="530959"/>
          </a:xfrm>
          <a:prstGeom prst="ellipse">
            <a:avLst/>
          </a:prstGeom>
          <a:solidFill>
            <a:schemeClr val="accent5">
              <a:lumOff val="-298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r>
              <a:t>3</a:t>
            </a:r>
          </a:p>
        </p:txBody>
      </p:sp>
      <p:sp>
        <p:nvSpPr>
          <p:cNvPr id="563" name="4"/>
          <p:cNvSpPr/>
          <p:nvPr/>
        </p:nvSpPr>
        <p:spPr>
          <a:xfrm>
            <a:off x="3649959" y="7279050"/>
            <a:ext cx="501998" cy="530958"/>
          </a:xfrm>
          <a:prstGeom prst="ellipse">
            <a:avLst/>
          </a:prstGeom>
          <a:solidFill>
            <a:schemeClr val="accent5">
              <a:lumOff val="-2986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r>
              <a:t>4</a:t>
            </a:r>
          </a:p>
        </p:txBody>
      </p:sp>
      <p:sp>
        <p:nvSpPr>
          <p:cNvPr id="564" name="Search order"/>
          <p:cNvSpPr txBox="1"/>
          <p:nvPr/>
        </p:nvSpPr>
        <p:spPr>
          <a:xfrm>
            <a:off x="3164137" y="4633361"/>
            <a:ext cx="2169939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Search order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red file access"/>
          <p:cNvSpPr txBox="1">
            <a:spLocks noGrp="1"/>
          </p:cNvSpPr>
          <p:nvPr>
            <p:ph type="title"/>
          </p:nvPr>
        </p:nvSpPr>
        <p:spPr>
          <a:xfrm>
            <a:off x="162224" y="-49111"/>
            <a:ext cx="12756552" cy="2159001"/>
          </a:xfrm>
          <a:prstGeom prst="rect">
            <a:avLst/>
          </a:prstGeom>
        </p:spPr>
        <p:txBody>
          <a:bodyPr/>
          <a:lstStyle/>
          <a:p>
            <a:r>
              <a:t>Shared file access</a:t>
            </a:r>
          </a:p>
        </p:txBody>
      </p:sp>
      <p:sp>
        <p:nvSpPr>
          <p:cNvPr id="5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568" name="Leases grant access rights to applications [SOSP’89]…"/>
          <p:cNvSpPr txBox="1"/>
          <p:nvPr/>
        </p:nvSpPr>
        <p:spPr>
          <a:xfrm>
            <a:off x="1035233" y="1894285"/>
            <a:ext cx="10934334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/>
            </a:pPr>
            <a:r>
              <a:rPr b="1"/>
              <a:t>Leases</a:t>
            </a:r>
            <a:r>
              <a:t> grant access rights to applications </a:t>
            </a:r>
            <a:r>
              <a:rPr sz="2500"/>
              <a:t>[SOSP’89]</a:t>
            </a:r>
            <a:r>
              <a:t>  </a:t>
            </a:r>
          </a:p>
          <a:p>
            <a:pPr marL="847328" lvl="1" indent="-402828">
              <a:spcBef>
                <a:spcPts val="300"/>
              </a:spcBef>
              <a:buSzPct val="145000"/>
              <a:buChar char="•"/>
              <a:defRPr sz="3100"/>
            </a:pPr>
            <a:r>
              <a:t>Required for files and directories</a:t>
            </a:r>
          </a:p>
          <a:p>
            <a:pPr marL="847328" lvl="1" indent="-402828">
              <a:spcBef>
                <a:spcPts val="300"/>
              </a:spcBef>
              <a:buSzPct val="145000"/>
              <a:buChar char="•"/>
              <a:defRPr sz="3100"/>
            </a:pPr>
            <a:r>
              <a:t>Function like lock, but revocable</a:t>
            </a:r>
          </a:p>
          <a:p>
            <a:pPr marL="791379" lvl="1" indent="-346879">
              <a:spcBef>
                <a:spcPts val="300"/>
              </a:spcBef>
              <a:buSzPct val="145000"/>
              <a:buChar char="•"/>
              <a:defRPr sz="3600"/>
            </a:pPr>
            <a:r>
              <a:rPr sz="3100"/>
              <a:t>Exclusive writer, shared readers</a:t>
            </a:r>
          </a:p>
        </p:txBody>
      </p:sp>
      <p:grpSp>
        <p:nvGrpSpPr>
          <p:cNvPr id="571" name="Group"/>
          <p:cNvGrpSpPr/>
          <p:nvPr/>
        </p:nvGrpSpPr>
        <p:grpSpPr>
          <a:xfrm>
            <a:off x="2809967" y="4875009"/>
            <a:ext cx="1720441" cy="1229490"/>
            <a:chOff x="0" y="0"/>
            <a:chExt cx="1720440" cy="1229488"/>
          </a:xfrm>
        </p:grpSpPr>
        <p:sp>
          <p:nvSpPr>
            <p:cNvPr id="569" name="Group"/>
            <p:cNvSpPr/>
            <p:nvPr/>
          </p:nvSpPr>
          <p:spPr>
            <a:xfrm>
              <a:off x="0" y="0"/>
              <a:ext cx="1720441" cy="1229489"/>
            </a:xfrm>
            <a:prstGeom prst="rect">
              <a:avLst/>
            </a:prstGeom>
            <a:solidFill>
              <a:schemeClr val="accent2">
                <a:hueOff val="167855"/>
                <a:satOff val="17755"/>
                <a:lumOff val="-16671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ctr">
                <a:defRPr sz="21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Application 1</a:t>
              </a:r>
            </a:p>
          </p:txBody>
        </p:sp>
        <p:sp>
          <p:nvSpPr>
            <p:cNvPr id="570" name="Group"/>
            <p:cNvSpPr/>
            <p:nvPr/>
          </p:nvSpPr>
          <p:spPr>
            <a:xfrm>
              <a:off x="55558" y="559064"/>
              <a:ext cx="1609324" cy="566024"/>
            </a:xfrm>
            <a:prstGeom prst="rect">
              <a:avLst/>
            </a:prstGeom>
            <a:solidFill>
              <a:schemeClr val="accent2">
                <a:hueOff val="258623"/>
                <a:satOff val="16006"/>
                <a:lumOff val="-25223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2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        LibFS</a:t>
              </a:r>
            </a:p>
          </p:txBody>
        </p:sp>
      </p:grpSp>
      <p:sp>
        <p:nvSpPr>
          <p:cNvPr id="572" name="Group"/>
          <p:cNvSpPr/>
          <p:nvPr/>
        </p:nvSpPr>
        <p:spPr>
          <a:xfrm>
            <a:off x="6402400" y="6494144"/>
            <a:ext cx="3875486" cy="133020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KernelFS</a:t>
            </a:r>
          </a:p>
        </p:txBody>
      </p:sp>
      <p:sp>
        <p:nvSpPr>
          <p:cNvPr id="573" name="Group"/>
          <p:cNvSpPr/>
          <p:nvPr/>
        </p:nvSpPr>
        <p:spPr>
          <a:xfrm>
            <a:off x="2807062" y="7934724"/>
            <a:ext cx="7526449" cy="1013093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4" name="Rectangle"/>
          <p:cNvSpPr/>
          <p:nvPr/>
        </p:nvSpPr>
        <p:spPr>
          <a:xfrm>
            <a:off x="2869947" y="8022128"/>
            <a:ext cx="1637927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5" name="Rectangle"/>
          <p:cNvSpPr/>
          <p:nvPr/>
        </p:nvSpPr>
        <p:spPr>
          <a:xfrm>
            <a:off x="6485390" y="8009428"/>
            <a:ext cx="3701458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78" name="Group"/>
          <p:cNvGrpSpPr/>
          <p:nvPr/>
        </p:nvGrpSpPr>
        <p:grpSpPr>
          <a:xfrm>
            <a:off x="4665416" y="4875009"/>
            <a:ext cx="1720441" cy="1229490"/>
            <a:chOff x="0" y="0"/>
            <a:chExt cx="1720440" cy="1229488"/>
          </a:xfrm>
        </p:grpSpPr>
        <p:sp>
          <p:nvSpPr>
            <p:cNvPr id="576" name="Group"/>
            <p:cNvSpPr/>
            <p:nvPr/>
          </p:nvSpPr>
          <p:spPr>
            <a:xfrm>
              <a:off x="0" y="0"/>
              <a:ext cx="1720441" cy="1229489"/>
            </a:xfrm>
            <a:prstGeom prst="rect">
              <a:avLst/>
            </a:prstGeom>
            <a:solidFill>
              <a:schemeClr val="accent2">
                <a:hueOff val="167855"/>
                <a:satOff val="17755"/>
                <a:lumOff val="-16671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ctr">
                <a:defRPr sz="21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Application 2</a:t>
              </a:r>
            </a:p>
          </p:txBody>
        </p:sp>
        <p:sp>
          <p:nvSpPr>
            <p:cNvPr id="577" name="Group"/>
            <p:cNvSpPr/>
            <p:nvPr/>
          </p:nvSpPr>
          <p:spPr>
            <a:xfrm>
              <a:off x="55558" y="559064"/>
              <a:ext cx="1609324" cy="566024"/>
            </a:xfrm>
            <a:prstGeom prst="rect">
              <a:avLst/>
            </a:prstGeom>
            <a:solidFill>
              <a:schemeClr val="accent2">
                <a:hueOff val="258623"/>
                <a:satOff val="16006"/>
                <a:lumOff val="-25223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2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        LibFS</a:t>
              </a:r>
            </a:p>
          </p:txBody>
        </p:sp>
      </p:grpSp>
      <p:sp>
        <p:nvSpPr>
          <p:cNvPr id="579" name="Group"/>
          <p:cNvSpPr txBox="1"/>
          <p:nvPr/>
        </p:nvSpPr>
        <p:spPr>
          <a:xfrm>
            <a:off x="2267415" y="6070822"/>
            <a:ext cx="2960490" cy="80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Request write lease </a:t>
            </a:r>
          </a:p>
          <a:p>
            <a:pPr>
              <a:defRPr sz="2400"/>
            </a:pPr>
            <a:r>
              <a:t>to file A</a:t>
            </a:r>
          </a:p>
        </p:txBody>
      </p:sp>
      <p:sp>
        <p:nvSpPr>
          <p:cNvPr id="580" name="L"/>
          <p:cNvSpPr/>
          <p:nvPr/>
        </p:nvSpPr>
        <p:spPr>
          <a:xfrm>
            <a:off x="6467039" y="7019611"/>
            <a:ext cx="603759" cy="585113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L</a:t>
            </a:r>
          </a:p>
        </p:txBody>
      </p:sp>
      <p:grpSp>
        <p:nvGrpSpPr>
          <p:cNvPr id="583" name="Group"/>
          <p:cNvGrpSpPr/>
          <p:nvPr/>
        </p:nvGrpSpPr>
        <p:grpSpPr>
          <a:xfrm>
            <a:off x="951150" y="6071359"/>
            <a:ext cx="2264970" cy="1946057"/>
            <a:chOff x="-2240028" y="0"/>
            <a:chExt cx="2264968" cy="1946055"/>
          </a:xfrm>
        </p:grpSpPr>
        <p:sp>
          <p:nvSpPr>
            <p:cNvPr id="581" name="Line"/>
            <p:cNvSpPr/>
            <p:nvPr/>
          </p:nvSpPr>
          <p:spPr>
            <a:xfrm flipH="1">
              <a:off x="-1" y="0"/>
              <a:ext cx="2" cy="194605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82" name="Write file A data"/>
            <p:cNvSpPr txBox="1"/>
            <p:nvPr/>
          </p:nvSpPr>
          <p:spPr>
            <a:xfrm>
              <a:off x="-2240029" y="1115988"/>
              <a:ext cx="2264969" cy="4906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/>
              </a:lvl1pPr>
            </a:lstStyle>
            <a:p>
              <a:r>
                <a:t>Write file A data</a:t>
              </a:r>
            </a:p>
          </p:txBody>
        </p:sp>
      </p:grpSp>
      <p:sp>
        <p:nvSpPr>
          <p:cNvPr id="584" name="Rectangle"/>
          <p:cNvSpPr/>
          <p:nvPr/>
        </p:nvSpPr>
        <p:spPr>
          <a:xfrm>
            <a:off x="2868687" y="8017568"/>
            <a:ext cx="761443" cy="542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5" name="Group"/>
          <p:cNvSpPr txBox="1"/>
          <p:nvPr/>
        </p:nvSpPr>
        <p:spPr>
          <a:xfrm>
            <a:off x="4680615" y="6070822"/>
            <a:ext cx="3875486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Request write lease to file A</a:t>
            </a:r>
          </a:p>
        </p:txBody>
      </p:sp>
      <p:grpSp>
        <p:nvGrpSpPr>
          <p:cNvPr id="588" name="Group"/>
          <p:cNvGrpSpPr/>
          <p:nvPr/>
        </p:nvGrpSpPr>
        <p:grpSpPr>
          <a:xfrm>
            <a:off x="3242718" y="6070822"/>
            <a:ext cx="3197722" cy="1575506"/>
            <a:chOff x="974661" y="0"/>
            <a:chExt cx="3197721" cy="1575504"/>
          </a:xfrm>
        </p:grpSpPr>
        <p:sp>
          <p:nvSpPr>
            <p:cNvPr id="601" name="Connection Line"/>
            <p:cNvSpPr/>
            <p:nvPr/>
          </p:nvSpPr>
          <p:spPr>
            <a:xfrm>
              <a:off x="977928" y="0"/>
              <a:ext cx="3190540" cy="1227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79" extrusionOk="0">
                  <a:moveTo>
                    <a:pt x="21600" y="20198"/>
                  </a:moveTo>
                  <a:cubicBezTo>
                    <a:pt x="10392" y="21600"/>
                    <a:pt x="3192" y="14867"/>
                    <a:pt x="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587" name="Revoke the write lease"/>
            <p:cNvSpPr txBox="1"/>
            <p:nvPr/>
          </p:nvSpPr>
          <p:spPr>
            <a:xfrm>
              <a:off x="974661" y="1128275"/>
              <a:ext cx="3197722" cy="4472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/>
              </a:lvl1pPr>
            </a:lstStyle>
            <a:p>
              <a:r>
                <a:t>Revoke the write lease</a:t>
              </a:r>
            </a:p>
          </p:txBody>
        </p:sp>
      </p:grpSp>
      <p:sp>
        <p:nvSpPr>
          <p:cNvPr id="589" name="L"/>
          <p:cNvSpPr/>
          <p:nvPr/>
        </p:nvSpPr>
        <p:spPr>
          <a:xfrm>
            <a:off x="2909429" y="5456211"/>
            <a:ext cx="603759" cy="585113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L</a:t>
            </a:r>
          </a:p>
        </p:txBody>
      </p:sp>
      <p:grpSp>
        <p:nvGrpSpPr>
          <p:cNvPr id="592" name="Group"/>
          <p:cNvGrpSpPr/>
          <p:nvPr/>
        </p:nvGrpSpPr>
        <p:grpSpPr>
          <a:xfrm>
            <a:off x="4092850" y="6104652"/>
            <a:ext cx="2264970" cy="1912764"/>
            <a:chOff x="0" y="0"/>
            <a:chExt cx="2264968" cy="1912763"/>
          </a:xfrm>
        </p:grpSpPr>
        <p:sp>
          <p:nvSpPr>
            <p:cNvPr id="590" name="Line"/>
            <p:cNvSpPr/>
            <p:nvPr/>
          </p:nvSpPr>
          <p:spPr>
            <a:xfrm flipH="1">
              <a:off x="1283761" y="-1"/>
              <a:ext cx="1" cy="191276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1" name="Write file A data"/>
            <p:cNvSpPr txBox="1"/>
            <p:nvPr/>
          </p:nvSpPr>
          <p:spPr>
            <a:xfrm>
              <a:off x="0" y="835436"/>
              <a:ext cx="2264969" cy="439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/>
              </a:lvl1pPr>
            </a:lstStyle>
            <a:p>
              <a:r>
                <a:t>Write file A data</a:t>
              </a:r>
            </a:p>
          </p:txBody>
        </p:sp>
      </p:grpSp>
      <p:sp>
        <p:nvSpPr>
          <p:cNvPr id="593" name="Data"/>
          <p:cNvSpPr/>
          <p:nvPr/>
        </p:nvSpPr>
        <p:spPr>
          <a:xfrm>
            <a:off x="6463044" y="8001153"/>
            <a:ext cx="1086305" cy="5309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 Data</a:t>
            </a:r>
          </a:p>
        </p:txBody>
      </p:sp>
      <p:sp>
        <p:nvSpPr>
          <p:cNvPr id="594" name="Rectangle"/>
          <p:cNvSpPr/>
          <p:nvPr/>
        </p:nvSpPr>
        <p:spPr>
          <a:xfrm>
            <a:off x="2773603" y="7906711"/>
            <a:ext cx="7593367" cy="1069119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95" name="Example: concurrent writes to the same file A"/>
          <p:cNvSpPr txBox="1"/>
          <p:nvPr/>
        </p:nvSpPr>
        <p:spPr>
          <a:xfrm>
            <a:off x="2048652" y="4222724"/>
            <a:ext cx="7229426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Example: concurrent writes to the same file A</a:t>
            </a:r>
          </a:p>
        </p:txBody>
      </p:sp>
      <p:sp>
        <p:nvSpPr>
          <p:cNvPr id="596" name="OP log 1"/>
          <p:cNvSpPr txBox="1"/>
          <p:nvPr/>
        </p:nvSpPr>
        <p:spPr>
          <a:xfrm>
            <a:off x="3355046" y="8522068"/>
            <a:ext cx="1245618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/>
            </a:lvl1pPr>
          </a:lstStyle>
          <a:p>
            <a:r>
              <a:t>OP log 1</a:t>
            </a:r>
          </a:p>
        </p:txBody>
      </p:sp>
      <p:sp>
        <p:nvSpPr>
          <p:cNvPr id="597" name="OP log 2"/>
          <p:cNvSpPr txBox="1"/>
          <p:nvPr/>
        </p:nvSpPr>
        <p:spPr>
          <a:xfrm>
            <a:off x="5144782" y="8508644"/>
            <a:ext cx="1245618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/>
            </a:lvl1pPr>
          </a:lstStyle>
          <a:p>
            <a:r>
              <a:t>OP log 2</a:t>
            </a:r>
          </a:p>
        </p:txBody>
      </p:sp>
      <p:sp>
        <p:nvSpPr>
          <p:cNvPr id="598" name="Rectangle"/>
          <p:cNvSpPr/>
          <p:nvPr/>
        </p:nvSpPr>
        <p:spPr>
          <a:xfrm>
            <a:off x="4677669" y="8030192"/>
            <a:ext cx="1637927" cy="52945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99" name="Shared area"/>
          <p:cNvSpPr txBox="1"/>
          <p:nvPr/>
        </p:nvSpPr>
        <p:spPr>
          <a:xfrm>
            <a:off x="8472519" y="8522068"/>
            <a:ext cx="1721992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/>
            </a:lvl1pPr>
          </a:lstStyle>
          <a:p>
            <a:r>
              <a:t>Shared area</a:t>
            </a:r>
          </a:p>
        </p:txBody>
      </p:sp>
      <p:sp>
        <p:nvSpPr>
          <p:cNvPr id="600" name="Leases serialize concurrent updates"/>
          <p:cNvSpPr txBox="1"/>
          <p:nvPr/>
        </p:nvSpPr>
        <p:spPr>
          <a:xfrm>
            <a:off x="-15379" y="7870181"/>
            <a:ext cx="13013473" cy="70603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300" b="1">
                <a:solidFill>
                  <a:srgbClr val="FFFFFF"/>
                </a:solidFill>
              </a:defRPr>
            </a:lvl1pPr>
          </a:lstStyle>
          <a:p>
            <a:r>
              <a:t> Leases serialize concurrent updates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35881 0.005055 -0.071597 0.005110 -0.106686 0.000500 C -0.141405 -0.004062 -0.176610 -0.013351 -0.207016 -0.038363 C -0.240339 -0.065773 -0.264231 -0.109588 -0.273561 -0.160290" pathEditMode="relative">
                                      <p:cBhvr>
                                        <p:cTn id="10" dur="1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58866 -0.000399" pathEditMode="relative">
                                      <p:cBhvr>
                                        <p:cTn id="36" dur="10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44126 -0.000000" pathEditMode="relative">
                                      <p:cBhvr>
                                        <p:cTn id="46" dur="1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" grpId="1" animBg="1" advAuto="0"/>
      <p:bldP spid="579" grpId="3" animBg="1" advAuto="0"/>
      <p:bldP spid="580" grpId="10" animBg="1" advAuto="0"/>
      <p:bldP spid="583" grpId="4" animBg="1" advAuto="0"/>
      <p:bldP spid="583" grpId="8" animBg="1" advAuto="0"/>
      <p:bldP spid="584" grpId="5" animBg="1" advAuto="0"/>
      <p:bldP spid="585" grpId="6" animBg="1" advAuto="0"/>
      <p:bldP spid="585" grpId="14" animBg="1" advAuto="0"/>
      <p:bldP spid="588" grpId="7" animBg="1" advAuto="0"/>
      <p:bldP spid="588" grpId="13" animBg="1" advAuto="0"/>
      <p:bldP spid="589" grpId="11" animBg="1" advAuto="0"/>
      <p:bldP spid="592" grpId="15" animBg="1" advAuto="0"/>
      <p:bldP spid="600" grpId="16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Outline</a:t>
            </a:r>
          </a:p>
        </p:txBody>
      </p:sp>
      <p:sp>
        <p:nvSpPr>
          <p:cNvPr id="604" name="LibFS: Log operations to NVM at user-level…"/>
          <p:cNvSpPr txBox="1">
            <a:spLocks noGrp="1"/>
          </p:cNvSpPr>
          <p:nvPr>
            <p:ph type="body" idx="1"/>
          </p:nvPr>
        </p:nvSpPr>
        <p:spPr>
          <a:xfrm>
            <a:off x="745360" y="2361856"/>
            <a:ext cx="11801622" cy="5721893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463748" indent="-463748" defTabSz="479044">
              <a:spcBef>
                <a:spcPts val="3900"/>
              </a:spcBef>
              <a:defRPr sz="3443">
                <a:solidFill>
                  <a:srgbClr val="7D7D7D"/>
                </a:solidFill>
              </a:defRPr>
            </a:pPr>
            <a:r>
              <a:rPr sz="3690" b="1"/>
              <a:t>LibFS</a:t>
            </a:r>
            <a:r>
              <a:t>: Log operations to NVM at user-level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Fast user-level access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In-order, synchronous IO</a:t>
            </a:r>
          </a:p>
          <a:p>
            <a:pPr marL="463748" indent="-463748" defTabSz="479044">
              <a:spcBef>
                <a:spcPts val="3900"/>
              </a:spcBef>
              <a:defRPr sz="3443">
                <a:solidFill>
                  <a:srgbClr val="7E7E7E"/>
                </a:solidFill>
              </a:defRPr>
            </a:pPr>
            <a:r>
              <a:rPr sz="3690" b="1"/>
              <a:t>KernelFS</a:t>
            </a:r>
            <a:r>
              <a:t>: Digest and migrate data in kernel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Asynchronous digest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Transparent data migration</a:t>
            </a:r>
          </a:p>
          <a:p>
            <a:pPr marL="797321" lvl="1" indent="-432831" defTabSz="479044">
              <a:spcBef>
                <a:spcPts val="800"/>
              </a:spcBef>
              <a:defRPr sz="3443">
                <a:solidFill>
                  <a:srgbClr val="7E7E7E"/>
                </a:solidFill>
              </a:defRPr>
            </a:pPr>
            <a:r>
              <a:t>Shared file access</a:t>
            </a:r>
          </a:p>
          <a:p>
            <a:pPr marL="432831" indent="-432831" defTabSz="479044">
              <a:spcBef>
                <a:spcPts val="3900"/>
              </a:spcBef>
              <a:defRPr sz="3443" b="1"/>
            </a:pPr>
            <a:r>
              <a:t>Evaluation</a:t>
            </a:r>
          </a:p>
        </p:txBody>
      </p:sp>
      <p:sp>
        <p:nvSpPr>
          <p:cNvPr id="6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Experimental set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Experimental setup</a:t>
            </a:r>
          </a:p>
        </p:txBody>
      </p:sp>
      <p:sp>
        <p:nvSpPr>
          <p:cNvPr id="608" name="2x Intel Xeon E5-2640 CPU, 64 GB DRAM…"/>
          <p:cNvSpPr txBox="1">
            <a:spLocks noGrp="1"/>
          </p:cNvSpPr>
          <p:nvPr>
            <p:ph type="body" idx="1"/>
          </p:nvPr>
        </p:nvSpPr>
        <p:spPr>
          <a:xfrm>
            <a:off x="952500" y="2241646"/>
            <a:ext cx="11099800" cy="6659341"/>
          </a:xfrm>
          <a:prstGeom prst="rect">
            <a:avLst/>
          </a:prstGeom>
        </p:spPr>
        <p:txBody>
          <a:bodyPr anchor="t"/>
          <a:lstStyle/>
          <a:p>
            <a:r>
              <a:t>2x Intel Xeon E5-2640 CPU, 64 GB DRAM</a:t>
            </a:r>
          </a:p>
          <a:p>
            <a:pPr lvl="1"/>
            <a:r>
              <a:t>400 GB NVMe SSD, 1 TB HDD</a:t>
            </a:r>
          </a:p>
          <a:p>
            <a:r>
              <a:t>Ubuntu 16.04 LTS, Linux kernel 4.8.12</a:t>
            </a:r>
          </a:p>
          <a:p>
            <a:endParaRPr/>
          </a:p>
          <a:p>
            <a:r>
              <a:t>Emulated NVM</a:t>
            </a:r>
          </a:p>
          <a:p>
            <a:pPr lvl="1"/>
            <a:r>
              <a:t>Use 40 GB of DRAM</a:t>
            </a:r>
          </a:p>
          <a:p>
            <a:pPr lvl="1"/>
            <a:r>
              <a:t>Performance model </a:t>
            </a:r>
            <a:r>
              <a:rPr sz="2500"/>
              <a:t>[Y. Zhang et al. MSST 2015]</a:t>
            </a:r>
          </a:p>
          <a:p>
            <a:pPr lvl="2"/>
            <a:r>
              <a:t>Throttle latency &amp; throughput in software</a:t>
            </a:r>
          </a:p>
        </p:txBody>
      </p:sp>
      <p:sp>
        <p:nvSpPr>
          <p:cNvPr id="6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Evaluation qu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Evaluation questions</a:t>
            </a:r>
          </a:p>
        </p:txBody>
      </p:sp>
      <p:sp>
        <p:nvSpPr>
          <p:cNvPr id="6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613" name="Latency:…"/>
          <p:cNvSpPr txBox="1"/>
          <p:nvPr/>
        </p:nvSpPr>
        <p:spPr>
          <a:xfrm>
            <a:off x="259484" y="2391097"/>
            <a:ext cx="12485832" cy="6338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 b="1"/>
            </a:pPr>
            <a:r>
              <a:t>Latency: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Does Strata efficiently support small, random writes?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Does asynchronous digest have an impact on latency?</a:t>
            </a:r>
          </a:p>
          <a:p>
            <a:pPr marL="402828" indent="-402828">
              <a:spcBef>
                <a:spcPts val="2000"/>
              </a:spcBef>
              <a:buSzPct val="145000"/>
              <a:buChar char="•"/>
              <a:defRPr sz="3600" b="1">
                <a:solidFill>
                  <a:srgbClr val="929292"/>
                </a:solidFill>
              </a:defRPr>
            </a:pPr>
            <a:r>
              <a:t>Throughput: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>
                <a:solidFill>
                  <a:srgbClr val="929292"/>
                </a:solidFill>
              </a:defRPr>
            </a:pPr>
            <a:r>
              <a:t>Strata writes data twice (logging and digesting). </a:t>
            </a:r>
            <a:br/>
            <a:r>
              <a:t>Can Strata sustain high throughput?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>
                <a:solidFill>
                  <a:srgbClr val="929292"/>
                </a:solidFill>
              </a:defRPr>
            </a:pPr>
            <a:r>
              <a:t>How well does Strata perform </a:t>
            </a:r>
            <a:br/>
            <a:r>
              <a:t>when managing data across storage layers?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Related wor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Related work</a:t>
            </a:r>
          </a:p>
        </p:txBody>
      </p:sp>
      <p:sp>
        <p:nvSpPr>
          <p:cNvPr id="6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617" name="NVM file systems…"/>
          <p:cNvSpPr txBox="1"/>
          <p:nvPr/>
        </p:nvSpPr>
        <p:spPr>
          <a:xfrm>
            <a:off x="1072534" y="2584570"/>
            <a:ext cx="11411418" cy="6338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 b="1"/>
            </a:pPr>
            <a:r>
              <a:t>NVM file systems</a:t>
            </a:r>
          </a:p>
          <a:p>
            <a:pPr marL="944562" lvl="1" indent="-500062">
              <a:spcBef>
                <a:spcPts val="2000"/>
              </a:spcBef>
              <a:buSzPct val="50000"/>
              <a:buBlip>
                <a:blip r:embed="rId2"/>
              </a:buBlip>
              <a:defRPr sz="3600"/>
            </a:pPr>
            <a:r>
              <a:t>PMFS</a:t>
            </a:r>
            <a:r>
              <a:rPr sz="3000"/>
              <a:t>[EuroSys 14]</a:t>
            </a:r>
            <a:r>
              <a:t>: In-place update file system</a:t>
            </a:r>
          </a:p>
          <a:p>
            <a:pPr marL="944562" lvl="1" indent="-500062">
              <a:spcBef>
                <a:spcPts val="2000"/>
              </a:spcBef>
              <a:buSzPct val="145000"/>
              <a:buChar char="•"/>
              <a:defRPr sz="3600"/>
            </a:pPr>
            <a:r>
              <a:t>NOVA</a:t>
            </a:r>
            <a:r>
              <a:rPr sz="3000"/>
              <a:t>[FAST 16]</a:t>
            </a:r>
            <a:r>
              <a:t>: log-structured file system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 EXT4-DAX: NVM support for EXT4</a:t>
            </a:r>
          </a:p>
          <a:p>
            <a:pPr>
              <a:spcBef>
                <a:spcPts val="2000"/>
              </a:spcBef>
              <a:defRPr sz="3600"/>
            </a:pPr>
            <a:endParaRPr/>
          </a:p>
          <a:p>
            <a:pPr marL="402828" indent="-402828">
              <a:spcBef>
                <a:spcPts val="2000"/>
              </a:spcBef>
              <a:buSzPct val="145000"/>
              <a:buChar char="•"/>
              <a:defRPr sz="3600" b="1"/>
            </a:pPr>
            <a:r>
              <a:t>SSD file system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 F2FS</a:t>
            </a:r>
            <a:r>
              <a:rPr sz="3000"/>
              <a:t>[FAST 15]</a:t>
            </a:r>
            <a:r>
              <a:t>: log-structured file system</a:t>
            </a:r>
          </a:p>
        </p:txBody>
      </p:sp>
      <p:sp>
        <p:nvSpPr>
          <p:cNvPr id="618" name="Rectangle"/>
          <p:cNvSpPr/>
          <p:nvPr/>
        </p:nvSpPr>
        <p:spPr>
          <a:xfrm>
            <a:off x="1323881" y="3399032"/>
            <a:ext cx="559515" cy="548431"/>
          </a:xfrm>
          <a:prstGeom prst="rect">
            <a:avLst/>
          </a:prstGeom>
          <a:solidFill>
            <a:srgbClr val="6F3D7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9" name="Rectangle"/>
          <p:cNvSpPr/>
          <p:nvPr/>
        </p:nvSpPr>
        <p:spPr>
          <a:xfrm>
            <a:off x="1323881" y="4176419"/>
            <a:ext cx="559516" cy="548431"/>
          </a:xfrm>
          <a:prstGeom prst="rect">
            <a:avLst/>
          </a:prstGeom>
          <a:solidFill>
            <a:srgbClr val="154C9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0" name="Rectangle"/>
          <p:cNvSpPr/>
          <p:nvPr/>
        </p:nvSpPr>
        <p:spPr>
          <a:xfrm>
            <a:off x="1323881" y="4953806"/>
            <a:ext cx="559515" cy="548431"/>
          </a:xfrm>
          <a:prstGeom prst="rect">
            <a:avLst/>
          </a:prstGeom>
          <a:solidFill>
            <a:srgbClr val="94B9D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1" name="Rectangle"/>
          <p:cNvSpPr/>
          <p:nvPr/>
        </p:nvSpPr>
        <p:spPr>
          <a:xfrm>
            <a:off x="1323881" y="7322167"/>
            <a:ext cx="559516" cy="548431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NVM reduces write amplification"/>
          <p:cNvSpPr txBox="1">
            <a:spLocks noGrp="1"/>
          </p:cNvSpPr>
          <p:nvPr>
            <p:ph type="title"/>
          </p:nvPr>
        </p:nvSpPr>
        <p:spPr>
          <a:xfrm>
            <a:off x="37173" y="-33813"/>
            <a:ext cx="13004801" cy="2159001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t>NVM reduces write amplification</a:t>
            </a:r>
          </a:p>
        </p:txBody>
      </p:sp>
      <p:graphicFrame>
        <p:nvGraphicFramePr>
          <p:cNvPr id="783" name="2D Column Chart"/>
          <p:cNvGraphicFramePr/>
          <p:nvPr/>
        </p:nvGraphicFramePr>
        <p:xfrm>
          <a:off x="549336" y="2181908"/>
          <a:ext cx="6819872" cy="6998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84" name="Line"/>
          <p:cNvSpPr/>
          <p:nvPr/>
        </p:nvSpPr>
        <p:spPr>
          <a:xfrm>
            <a:off x="1369228" y="7725762"/>
            <a:ext cx="619407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85" name="No amplification"/>
          <p:cNvSpPr txBox="1"/>
          <p:nvPr/>
        </p:nvSpPr>
        <p:spPr>
          <a:xfrm>
            <a:off x="7635459" y="7570388"/>
            <a:ext cx="2553780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700"/>
            </a:lvl1pPr>
          </a:lstStyle>
          <a:p>
            <a:r>
              <a:t>No amplification</a:t>
            </a:r>
          </a:p>
        </p:txBody>
      </p:sp>
      <p:grpSp>
        <p:nvGrpSpPr>
          <p:cNvPr id="788" name="Group"/>
          <p:cNvGrpSpPr/>
          <p:nvPr/>
        </p:nvGrpSpPr>
        <p:grpSpPr>
          <a:xfrm>
            <a:off x="-7321" y="4717109"/>
            <a:ext cx="574862" cy="3490721"/>
            <a:chOff x="246473" y="0"/>
            <a:chExt cx="574861" cy="3490719"/>
          </a:xfrm>
        </p:grpSpPr>
        <p:sp>
          <p:nvSpPr>
            <p:cNvPr id="786" name="Better"/>
            <p:cNvSpPr txBox="1"/>
            <p:nvPr/>
          </p:nvSpPr>
          <p:spPr>
            <a:xfrm rot="5416046">
              <a:off x="-16932" y="1311480"/>
              <a:ext cx="990944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Better</a:t>
              </a:r>
            </a:p>
          </p:txBody>
        </p:sp>
        <p:sp>
          <p:nvSpPr>
            <p:cNvPr id="787" name="Arrow"/>
            <p:cNvSpPr/>
            <p:nvPr/>
          </p:nvSpPr>
          <p:spPr>
            <a:xfrm rot="5400000">
              <a:off x="-1049778" y="1619607"/>
              <a:ext cx="3490720" cy="251506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89" name="7.8"/>
          <p:cNvSpPr txBox="1"/>
          <p:nvPr/>
        </p:nvSpPr>
        <p:spPr>
          <a:xfrm>
            <a:off x="2336875" y="3828420"/>
            <a:ext cx="432086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7.8</a:t>
            </a:r>
          </a:p>
        </p:txBody>
      </p:sp>
      <p:sp>
        <p:nvSpPr>
          <p:cNvPr id="790" name="32.8"/>
          <p:cNvSpPr txBox="1"/>
          <p:nvPr/>
        </p:nvSpPr>
        <p:spPr>
          <a:xfrm>
            <a:off x="2606022" y="3654829"/>
            <a:ext cx="559223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32.8</a:t>
            </a:r>
          </a:p>
        </p:txBody>
      </p:sp>
      <p:sp>
        <p:nvSpPr>
          <p:cNvPr id="791" name="32"/>
          <p:cNvSpPr txBox="1"/>
          <p:nvPr/>
        </p:nvSpPr>
        <p:spPr>
          <a:xfrm>
            <a:off x="3028285" y="3833691"/>
            <a:ext cx="36857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32</a:t>
            </a:r>
          </a:p>
        </p:txBody>
      </p:sp>
      <p:grpSp>
        <p:nvGrpSpPr>
          <p:cNvPr id="796" name="Group"/>
          <p:cNvGrpSpPr/>
          <p:nvPr/>
        </p:nvGrpSpPr>
        <p:grpSpPr>
          <a:xfrm>
            <a:off x="7520380" y="5372445"/>
            <a:ext cx="5174163" cy="1799621"/>
            <a:chOff x="-162821" y="-433119"/>
            <a:chExt cx="5174161" cy="1799620"/>
          </a:xfrm>
        </p:grpSpPr>
        <p:sp>
          <p:nvSpPr>
            <p:cNvPr id="792" name="Write amp. ="/>
            <p:cNvSpPr txBox="1"/>
            <p:nvPr/>
          </p:nvSpPr>
          <p:spPr>
            <a:xfrm>
              <a:off x="-162822" y="198834"/>
              <a:ext cx="2005193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Write amp. = </a:t>
              </a:r>
            </a:p>
          </p:txBody>
        </p:sp>
        <p:sp>
          <p:nvSpPr>
            <p:cNvPr id="793" name="Total amount of IO…"/>
            <p:cNvSpPr txBox="1"/>
            <p:nvPr/>
          </p:nvSpPr>
          <p:spPr>
            <a:xfrm>
              <a:off x="2024567" y="-433120"/>
              <a:ext cx="2884985" cy="827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2500"/>
              </a:pPr>
              <a:r>
                <a:t>Total amount of IO </a:t>
              </a:r>
            </a:p>
            <a:p>
              <a:pPr algn="ctr">
                <a:defRPr sz="2500"/>
              </a:pPr>
              <a:r>
                <a:t>in system-level</a:t>
              </a:r>
            </a:p>
          </p:txBody>
        </p:sp>
        <p:sp>
          <p:nvSpPr>
            <p:cNvPr id="794" name="Total amount of data…"/>
            <p:cNvSpPr txBox="1"/>
            <p:nvPr/>
          </p:nvSpPr>
          <p:spPr>
            <a:xfrm>
              <a:off x="1922778" y="538688"/>
              <a:ext cx="3088562" cy="827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defRPr sz="2500"/>
              </a:pPr>
              <a:r>
                <a:t>Total amount of data</a:t>
              </a:r>
            </a:p>
            <a:p>
              <a:pPr algn="ctr">
                <a:defRPr sz="2500"/>
              </a:pPr>
              <a:r>
                <a:t>written to the file</a:t>
              </a:r>
            </a:p>
          </p:txBody>
        </p:sp>
        <p:sp>
          <p:nvSpPr>
            <p:cNvPr id="795" name="Line"/>
            <p:cNvSpPr/>
            <p:nvPr/>
          </p:nvSpPr>
          <p:spPr>
            <a:xfrm>
              <a:off x="1878713" y="466690"/>
              <a:ext cx="295322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97" name="Writing a file with different IO sizes…"/>
          <p:cNvSpPr txBox="1">
            <a:spLocks noGrp="1"/>
          </p:cNvSpPr>
          <p:nvPr>
            <p:ph type="body" sz="quarter" idx="4294967295"/>
          </p:nvPr>
        </p:nvSpPr>
        <p:spPr>
          <a:xfrm>
            <a:off x="7702594" y="2929330"/>
            <a:ext cx="5309426" cy="2159001"/>
          </a:xfrm>
          <a:prstGeom prst="rect">
            <a:avLst/>
          </a:prstGeom>
        </p:spPr>
        <p:txBody>
          <a:bodyPr anchor="t"/>
          <a:lstStyle/>
          <a:p>
            <a:pPr marL="370416" indent="-370416">
              <a:buSzPct val="75000"/>
              <a:defRPr sz="3000"/>
            </a:pPr>
            <a:r>
              <a:t>Writing a file with different IO sizes </a:t>
            </a:r>
          </a:p>
          <a:p>
            <a:pPr marL="370416" indent="-370416">
              <a:spcBef>
                <a:spcPts val="100"/>
              </a:spcBef>
              <a:buSzPct val="75000"/>
              <a:defRPr sz="3000"/>
            </a:pPr>
            <a:r>
              <a:t>Zipf (s = 1) random write</a:t>
            </a:r>
          </a:p>
          <a:p>
            <a:pPr marL="370416" indent="-370416">
              <a:spcBef>
                <a:spcPts val="100"/>
              </a:spcBef>
              <a:buSzPct val="75000"/>
              <a:defRPr sz="3000"/>
            </a:pPr>
            <a:r>
              <a:t>fsync() after each write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220248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Microbenchmark:…"/>
          <p:cNvSpPr txBox="1">
            <a:spLocks noGrp="1"/>
          </p:cNvSpPr>
          <p:nvPr>
            <p:ph type="title"/>
          </p:nvPr>
        </p:nvSpPr>
        <p:spPr>
          <a:xfrm>
            <a:off x="858329" y="-41966"/>
            <a:ext cx="11099801" cy="2159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25779">
              <a:defRPr sz="7200"/>
            </a:pPr>
            <a:r>
              <a:t>Microbenchmark: </a:t>
            </a:r>
          </a:p>
          <a:p>
            <a:pPr defTabSz="525779">
              <a:defRPr sz="7200"/>
            </a:pPr>
            <a:r>
              <a:t>write latency</a:t>
            </a:r>
          </a:p>
        </p:txBody>
      </p:sp>
      <p:sp>
        <p:nvSpPr>
          <p:cNvPr id="6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625" name="Strata logs to NVM…"/>
          <p:cNvSpPr txBox="1">
            <a:spLocks noGrp="1"/>
          </p:cNvSpPr>
          <p:nvPr>
            <p:ph type="body" sz="half" idx="1"/>
          </p:nvPr>
        </p:nvSpPr>
        <p:spPr>
          <a:xfrm>
            <a:off x="441892" y="2642382"/>
            <a:ext cx="5453560" cy="6107108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444500" indent="-444500">
              <a:defRPr sz="2800"/>
            </a:pPr>
            <a:r>
              <a:rPr dirty="0"/>
              <a:t>Strata logs to NVM</a:t>
            </a:r>
          </a:p>
          <a:p>
            <a:pPr marL="889000" lvl="1" indent="-444500">
              <a:defRPr sz="2800"/>
            </a:pPr>
            <a:r>
              <a:rPr dirty="0"/>
              <a:t>Compare to NVM kernel file systems:</a:t>
            </a:r>
            <a:br>
              <a:rPr dirty="0"/>
            </a:br>
            <a:r>
              <a:rPr dirty="0"/>
              <a:t>PMFS, NOVA, EXT4-DAX</a:t>
            </a:r>
          </a:p>
          <a:p>
            <a:pPr marL="444500" indent="-444500">
              <a:defRPr sz="2800"/>
            </a:pPr>
            <a:endParaRPr dirty="0"/>
          </a:p>
          <a:p>
            <a:pPr marL="444500" indent="-444500">
              <a:defRPr sz="2800"/>
            </a:pPr>
            <a:r>
              <a:rPr dirty="0"/>
              <a:t>Strata, NOVA</a:t>
            </a:r>
          </a:p>
          <a:p>
            <a:pPr marL="889000" lvl="1" indent="-444500">
              <a:defRPr sz="2800"/>
            </a:pPr>
            <a:r>
              <a:rPr dirty="0"/>
              <a:t>In-order, synchronous IO</a:t>
            </a:r>
          </a:p>
          <a:p>
            <a:pPr marL="889000" lvl="1" indent="-444500">
              <a:defRPr sz="2800"/>
            </a:pPr>
            <a:r>
              <a:rPr dirty="0"/>
              <a:t>Atomic write</a:t>
            </a:r>
          </a:p>
          <a:p>
            <a:pPr marL="444500" indent="-444500">
              <a:defRPr sz="2800"/>
            </a:pPr>
            <a:r>
              <a:rPr dirty="0"/>
              <a:t>PMFS, EXT4-DAX</a:t>
            </a:r>
          </a:p>
          <a:p>
            <a:pPr marL="889000" lvl="1" indent="-444500">
              <a:defRPr sz="2800"/>
            </a:pPr>
            <a:r>
              <a:rPr dirty="0"/>
              <a:t>No atomic write</a:t>
            </a:r>
          </a:p>
        </p:txBody>
      </p:sp>
      <p:graphicFrame>
        <p:nvGraphicFramePr>
          <p:cNvPr id="626" name="2D Column Chart"/>
          <p:cNvGraphicFramePr/>
          <p:nvPr/>
        </p:nvGraphicFramePr>
        <p:xfrm>
          <a:off x="6863878" y="2723307"/>
          <a:ext cx="5575766" cy="627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27" name="Latency (us)"/>
          <p:cNvSpPr txBox="1"/>
          <p:nvPr/>
        </p:nvSpPr>
        <p:spPr>
          <a:xfrm rot="5400000">
            <a:off x="5704204" y="5374840"/>
            <a:ext cx="1861326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r>
              <a:t>Latency (us)</a:t>
            </a:r>
          </a:p>
        </p:txBody>
      </p:sp>
      <p:grpSp>
        <p:nvGrpSpPr>
          <p:cNvPr id="630" name="Group"/>
          <p:cNvGrpSpPr/>
          <p:nvPr/>
        </p:nvGrpSpPr>
        <p:grpSpPr>
          <a:xfrm>
            <a:off x="7155756" y="3880907"/>
            <a:ext cx="551396" cy="3303551"/>
            <a:chOff x="225899" y="0"/>
            <a:chExt cx="551395" cy="3303550"/>
          </a:xfrm>
        </p:grpSpPr>
        <p:sp>
          <p:nvSpPr>
            <p:cNvPr id="628" name="Better"/>
            <p:cNvSpPr txBox="1"/>
            <p:nvPr/>
          </p:nvSpPr>
          <p:spPr>
            <a:xfrm rot="5416046">
              <a:off x="-177458" y="1395984"/>
              <a:ext cx="1259179" cy="4465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/>
              </a:lvl1pPr>
            </a:lstStyle>
            <a:p>
              <a:r>
                <a:t>Better</a:t>
              </a:r>
            </a:p>
          </p:txBody>
        </p:sp>
        <p:sp>
          <p:nvSpPr>
            <p:cNvPr id="629" name="Arrow"/>
            <p:cNvSpPr/>
            <p:nvPr/>
          </p:nvSpPr>
          <p:spPr>
            <a:xfrm rot="5400000">
              <a:off x="-993490" y="1532765"/>
              <a:ext cx="3303552" cy="238021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1" name="17"/>
          <p:cNvSpPr txBox="1"/>
          <p:nvPr/>
        </p:nvSpPr>
        <p:spPr>
          <a:xfrm>
            <a:off x="8164156" y="3484304"/>
            <a:ext cx="396827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17</a:t>
            </a:r>
          </a:p>
        </p:txBody>
      </p:sp>
      <p:sp>
        <p:nvSpPr>
          <p:cNvPr id="632" name="21"/>
          <p:cNvSpPr txBox="1"/>
          <p:nvPr/>
        </p:nvSpPr>
        <p:spPr>
          <a:xfrm>
            <a:off x="9453348" y="3484304"/>
            <a:ext cx="396826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21</a:t>
            </a:r>
          </a:p>
        </p:txBody>
      </p:sp>
      <p:sp>
        <p:nvSpPr>
          <p:cNvPr id="633" name="23"/>
          <p:cNvSpPr txBox="1"/>
          <p:nvPr/>
        </p:nvSpPr>
        <p:spPr>
          <a:xfrm>
            <a:off x="10742539" y="3484304"/>
            <a:ext cx="396827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23</a:t>
            </a:r>
          </a:p>
        </p:txBody>
      </p:sp>
      <p:sp>
        <p:nvSpPr>
          <p:cNvPr id="634" name="29"/>
          <p:cNvSpPr txBox="1"/>
          <p:nvPr/>
        </p:nvSpPr>
        <p:spPr>
          <a:xfrm>
            <a:off x="12031730" y="3484304"/>
            <a:ext cx="396827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29</a:t>
            </a:r>
          </a:p>
        </p:txBody>
      </p:sp>
      <p:grpSp>
        <p:nvGrpSpPr>
          <p:cNvPr id="638" name="Group"/>
          <p:cNvGrpSpPr/>
          <p:nvPr/>
        </p:nvGrpSpPr>
        <p:grpSpPr>
          <a:xfrm>
            <a:off x="4384322" y="6477275"/>
            <a:ext cx="4923541" cy="1265869"/>
            <a:chOff x="57906" y="0"/>
            <a:chExt cx="4923540" cy="1265867"/>
          </a:xfrm>
        </p:grpSpPr>
        <p:sp>
          <p:nvSpPr>
            <p:cNvPr id="635" name="Rectangle"/>
            <p:cNvSpPr/>
            <p:nvPr/>
          </p:nvSpPr>
          <p:spPr>
            <a:xfrm>
              <a:off x="4381479" y="0"/>
              <a:ext cx="599969" cy="126586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6" name="Avg.: 26% better…"/>
            <p:cNvSpPr txBox="1"/>
            <p:nvPr/>
          </p:nvSpPr>
          <p:spPr>
            <a:xfrm>
              <a:off x="57906" y="173453"/>
              <a:ext cx="2572002" cy="918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1"/>
              </a:pPr>
              <a:r>
                <a:t>Avg.: 26% better</a:t>
              </a:r>
            </a:p>
            <a:p>
              <a:pPr>
                <a:defRPr sz="2200" b="1"/>
              </a:pPr>
              <a:r>
                <a:t>Tail  : 43% better</a:t>
              </a:r>
            </a:p>
          </p:txBody>
        </p:sp>
        <p:sp>
          <p:nvSpPr>
            <p:cNvPr id="637" name="Line"/>
            <p:cNvSpPr/>
            <p:nvPr/>
          </p:nvSpPr>
          <p:spPr>
            <a:xfrm flipH="1" flipV="1">
              <a:off x="2354172" y="632933"/>
              <a:ext cx="202294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" grpId="1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Latency: persistent RPC"/>
          <p:cNvSpPr txBox="1">
            <a:spLocks noGrp="1"/>
          </p:cNvSpPr>
          <p:nvPr>
            <p:ph type="title"/>
          </p:nvPr>
        </p:nvSpPr>
        <p:spPr>
          <a:xfrm>
            <a:off x="475993" y="-6863"/>
            <a:ext cx="11616224" cy="1862507"/>
          </a:xfrm>
          <a:prstGeom prst="rect">
            <a:avLst/>
          </a:prstGeom>
        </p:spPr>
        <p:txBody>
          <a:bodyPr/>
          <a:lstStyle/>
          <a:p>
            <a:pPr lvl="1"/>
            <a:r>
              <a:t>Latency: persistent RPC</a:t>
            </a:r>
          </a:p>
        </p:txBody>
      </p:sp>
      <p:sp>
        <p:nvSpPr>
          <p:cNvPr id="6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graphicFrame>
        <p:nvGraphicFramePr>
          <p:cNvPr id="642" name="2D Column Chart"/>
          <p:cNvGraphicFramePr/>
          <p:nvPr/>
        </p:nvGraphicFramePr>
        <p:xfrm>
          <a:off x="6899040" y="2482480"/>
          <a:ext cx="5549201" cy="651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5" name="Group"/>
          <p:cNvGrpSpPr/>
          <p:nvPr/>
        </p:nvGrpSpPr>
        <p:grpSpPr>
          <a:xfrm>
            <a:off x="7181156" y="3880907"/>
            <a:ext cx="551396" cy="3303551"/>
            <a:chOff x="225899" y="0"/>
            <a:chExt cx="551395" cy="3303550"/>
          </a:xfrm>
        </p:grpSpPr>
        <p:sp>
          <p:nvSpPr>
            <p:cNvPr id="643" name="Better"/>
            <p:cNvSpPr txBox="1"/>
            <p:nvPr/>
          </p:nvSpPr>
          <p:spPr>
            <a:xfrm rot="5416046">
              <a:off x="-177458" y="1395984"/>
              <a:ext cx="1259179" cy="4465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/>
              </a:lvl1pPr>
            </a:lstStyle>
            <a:p>
              <a:r>
                <a:t>Better</a:t>
              </a:r>
            </a:p>
          </p:txBody>
        </p:sp>
        <p:sp>
          <p:nvSpPr>
            <p:cNvPr id="644" name="Arrow"/>
            <p:cNvSpPr/>
            <p:nvPr/>
          </p:nvSpPr>
          <p:spPr>
            <a:xfrm rot="5400000">
              <a:off x="-993490" y="1532765"/>
              <a:ext cx="3303552" cy="238021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46" name="98"/>
          <p:cNvSpPr txBox="1"/>
          <p:nvPr/>
        </p:nvSpPr>
        <p:spPr>
          <a:xfrm>
            <a:off x="11717485" y="3524316"/>
            <a:ext cx="410953" cy="39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/>
            </a:lvl1pPr>
          </a:lstStyle>
          <a:p>
            <a:r>
              <a:t>98</a:t>
            </a:r>
          </a:p>
        </p:txBody>
      </p:sp>
      <p:sp>
        <p:nvSpPr>
          <p:cNvPr id="647" name="Latency (us)"/>
          <p:cNvSpPr txBox="1"/>
          <p:nvPr/>
        </p:nvSpPr>
        <p:spPr>
          <a:xfrm rot="5400000">
            <a:off x="5704204" y="5330889"/>
            <a:ext cx="1861326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r>
              <a:t>Latency (us)</a:t>
            </a:r>
          </a:p>
        </p:txBody>
      </p:sp>
      <p:sp>
        <p:nvSpPr>
          <p:cNvPr id="648" name="Foundation of most servers…"/>
          <p:cNvSpPr txBox="1"/>
          <p:nvPr/>
        </p:nvSpPr>
        <p:spPr>
          <a:xfrm>
            <a:off x="339212" y="2248067"/>
            <a:ext cx="5646687" cy="70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44500" indent="-444500">
              <a:spcBef>
                <a:spcPts val="2000"/>
              </a:spcBef>
              <a:buSzPct val="145000"/>
              <a:buChar char="•"/>
            </a:pPr>
            <a:r>
              <a:t>Foundation of most servers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r>
              <a:t>Persist RPC data before sending ACK to client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endParaRPr/>
          </a:p>
          <a:p>
            <a:pPr marL="444500" indent="-444500">
              <a:spcBef>
                <a:spcPts val="2000"/>
              </a:spcBef>
              <a:buSzPct val="145000"/>
              <a:buChar char="•"/>
            </a:pPr>
            <a:r>
              <a:t>RPC over RDMA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r>
              <a:t>40 Gb/s Infiniband NIC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endParaRPr/>
          </a:p>
          <a:p>
            <a:pPr marL="444500" indent="-444500">
              <a:spcBef>
                <a:spcPts val="2000"/>
              </a:spcBef>
              <a:buSzPct val="145000"/>
              <a:buChar char="•"/>
            </a:pPr>
            <a:r>
              <a:t>For small IO (1 KB)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r>
              <a:t>25% slower than No persist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r>
              <a:t>35% faster than PMFS</a:t>
            </a:r>
            <a:br/>
            <a:r>
              <a:t>   7x faster than EXT4-DAX</a:t>
            </a:r>
          </a:p>
        </p:txBody>
      </p:sp>
      <p:grpSp>
        <p:nvGrpSpPr>
          <p:cNvPr id="651" name="Group"/>
          <p:cNvGrpSpPr/>
          <p:nvPr/>
        </p:nvGrpSpPr>
        <p:grpSpPr>
          <a:xfrm>
            <a:off x="5916384" y="7263591"/>
            <a:ext cx="2639356" cy="793033"/>
            <a:chOff x="-1529283" y="1356414"/>
            <a:chExt cx="2639354" cy="793031"/>
          </a:xfrm>
        </p:grpSpPr>
        <p:sp>
          <p:nvSpPr>
            <p:cNvPr id="649" name="Rectangle"/>
            <p:cNvSpPr/>
            <p:nvPr/>
          </p:nvSpPr>
          <p:spPr>
            <a:xfrm>
              <a:off x="0" y="1613311"/>
              <a:ext cx="677703" cy="536135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50" name="35% better"/>
            <p:cNvSpPr txBox="1"/>
            <p:nvPr/>
          </p:nvSpPr>
          <p:spPr>
            <a:xfrm>
              <a:off x="-1529284" y="1356414"/>
              <a:ext cx="2639355" cy="543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 b="1"/>
              </a:lvl1pPr>
            </a:lstStyle>
            <a:p>
              <a:r>
                <a:t>35% better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" grpId="1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Latency: LevelDB"/>
          <p:cNvSpPr txBox="1">
            <a:spLocks noGrp="1"/>
          </p:cNvSpPr>
          <p:nvPr>
            <p:ph type="title"/>
          </p:nvPr>
        </p:nvSpPr>
        <p:spPr>
          <a:xfrm>
            <a:off x="952500" y="-11064"/>
            <a:ext cx="11099800" cy="1708099"/>
          </a:xfrm>
          <a:prstGeom prst="rect">
            <a:avLst/>
          </a:prstGeom>
        </p:spPr>
        <p:txBody>
          <a:bodyPr/>
          <a:lstStyle/>
          <a:p>
            <a:r>
              <a:t>Latency: LevelDB</a:t>
            </a:r>
          </a:p>
        </p:txBody>
      </p:sp>
      <p:graphicFrame>
        <p:nvGraphicFramePr>
          <p:cNvPr id="656" name="2D Column Chart"/>
          <p:cNvGraphicFramePr/>
          <p:nvPr>
            <p:extLst>
              <p:ext uri="{D42A27DB-BD31-4B8C-83A1-F6EECF244321}">
                <p14:modId xmlns:p14="http://schemas.microsoft.com/office/powerpoint/2010/main" val="469400316"/>
              </p:ext>
            </p:extLst>
          </p:nvPr>
        </p:nvGraphicFramePr>
        <p:xfrm>
          <a:off x="6675945" y="2113390"/>
          <a:ext cx="6028459" cy="6632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57" name="35.2"/>
          <p:cNvSpPr txBox="1"/>
          <p:nvPr/>
        </p:nvSpPr>
        <p:spPr>
          <a:xfrm>
            <a:off x="7322548" y="3010409"/>
            <a:ext cx="65809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35.2</a:t>
            </a:r>
          </a:p>
        </p:txBody>
      </p:sp>
      <p:sp>
        <p:nvSpPr>
          <p:cNvPr id="658" name="49.2"/>
          <p:cNvSpPr txBox="1"/>
          <p:nvPr/>
        </p:nvSpPr>
        <p:spPr>
          <a:xfrm>
            <a:off x="7932950" y="3010409"/>
            <a:ext cx="65809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49.2</a:t>
            </a:r>
          </a:p>
        </p:txBody>
      </p:sp>
      <p:sp>
        <p:nvSpPr>
          <p:cNvPr id="659" name="37.7"/>
          <p:cNvSpPr txBox="1"/>
          <p:nvPr/>
        </p:nvSpPr>
        <p:spPr>
          <a:xfrm>
            <a:off x="10855087" y="3010409"/>
            <a:ext cx="65809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37.7</a:t>
            </a:r>
          </a:p>
        </p:txBody>
      </p:sp>
      <p:sp>
        <p:nvSpPr>
          <p:cNvPr id="6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grpSp>
        <p:nvGrpSpPr>
          <p:cNvPr id="663" name="Group"/>
          <p:cNvGrpSpPr/>
          <p:nvPr/>
        </p:nvGrpSpPr>
        <p:grpSpPr>
          <a:xfrm>
            <a:off x="6934327" y="3311314"/>
            <a:ext cx="584572" cy="3490720"/>
            <a:chOff x="569829" y="0"/>
            <a:chExt cx="584571" cy="3490719"/>
          </a:xfrm>
        </p:grpSpPr>
        <p:sp>
          <p:nvSpPr>
            <p:cNvPr id="661" name="Better"/>
            <p:cNvSpPr txBox="1"/>
            <p:nvPr/>
          </p:nvSpPr>
          <p:spPr>
            <a:xfrm rot="5416046">
              <a:off x="426862" y="759203"/>
              <a:ext cx="990944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Better</a:t>
              </a:r>
            </a:p>
          </p:txBody>
        </p:sp>
        <p:sp>
          <p:nvSpPr>
            <p:cNvPr id="662" name="Arrow"/>
            <p:cNvSpPr/>
            <p:nvPr/>
          </p:nvSpPr>
          <p:spPr>
            <a:xfrm rot="5400000">
              <a:off x="-1049778" y="1619607"/>
              <a:ext cx="3490720" cy="251506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6" name="Group"/>
          <p:cNvGrpSpPr/>
          <p:nvPr/>
        </p:nvGrpSpPr>
        <p:grpSpPr>
          <a:xfrm>
            <a:off x="8501545" y="5012242"/>
            <a:ext cx="1527399" cy="1431471"/>
            <a:chOff x="-173581" y="286088"/>
            <a:chExt cx="1527398" cy="1431470"/>
          </a:xfrm>
        </p:grpSpPr>
        <p:sp>
          <p:nvSpPr>
            <p:cNvPr id="664" name="Rectangle"/>
            <p:cNvSpPr/>
            <p:nvPr/>
          </p:nvSpPr>
          <p:spPr>
            <a:xfrm>
              <a:off x="693571" y="696773"/>
              <a:ext cx="649857" cy="1020787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65" name="25% better"/>
            <p:cNvSpPr txBox="1"/>
            <p:nvPr/>
          </p:nvSpPr>
          <p:spPr>
            <a:xfrm>
              <a:off x="-173582" y="286088"/>
              <a:ext cx="1527399" cy="422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1"/>
              </a:lvl1pPr>
            </a:lstStyle>
            <a:p>
              <a:r>
                <a:t>25% better</a:t>
              </a:r>
            </a:p>
          </p:txBody>
        </p:sp>
      </p:grpSp>
      <p:grpSp>
        <p:nvGrpSpPr>
          <p:cNvPr id="669" name="Group"/>
          <p:cNvGrpSpPr/>
          <p:nvPr/>
        </p:nvGrpSpPr>
        <p:grpSpPr>
          <a:xfrm>
            <a:off x="11513181" y="6508576"/>
            <a:ext cx="1753939" cy="734992"/>
            <a:chOff x="675388" y="640056"/>
            <a:chExt cx="1753937" cy="734991"/>
          </a:xfrm>
        </p:grpSpPr>
        <p:sp>
          <p:nvSpPr>
            <p:cNvPr id="667" name="Rectangle"/>
            <p:cNvSpPr/>
            <p:nvPr/>
          </p:nvSpPr>
          <p:spPr>
            <a:xfrm>
              <a:off x="675388" y="1062717"/>
              <a:ext cx="591772" cy="312330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68" name="Tied"/>
            <p:cNvSpPr txBox="1"/>
            <p:nvPr/>
          </p:nvSpPr>
          <p:spPr>
            <a:xfrm>
              <a:off x="684501" y="640056"/>
              <a:ext cx="1744824" cy="422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 b="1"/>
              </a:lvl1pPr>
            </a:lstStyle>
            <a:p>
              <a:r>
                <a:t>Tied</a:t>
              </a:r>
            </a:p>
          </p:txBody>
        </p:sp>
      </p:grpSp>
      <p:sp>
        <p:nvSpPr>
          <p:cNvPr id="670" name="Latency (us)"/>
          <p:cNvSpPr txBox="1"/>
          <p:nvPr/>
        </p:nvSpPr>
        <p:spPr>
          <a:xfrm rot="5400000">
            <a:off x="5458170" y="5125159"/>
            <a:ext cx="1861326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r>
              <a:t>Latency (us)</a:t>
            </a:r>
          </a:p>
        </p:txBody>
      </p:sp>
      <p:sp>
        <p:nvSpPr>
          <p:cNvPr id="671" name="LevelDB (NVM)…"/>
          <p:cNvSpPr txBox="1"/>
          <p:nvPr/>
        </p:nvSpPr>
        <p:spPr>
          <a:xfrm>
            <a:off x="386757" y="1630014"/>
            <a:ext cx="5456583" cy="7449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marL="440055" indent="-440055" defTabSz="578358">
              <a:spcBef>
                <a:spcPts val="1900"/>
              </a:spcBef>
              <a:buSzPct val="145000"/>
              <a:buChar char="•"/>
              <a:defRPr sz="2772"/>
            </a:pPr>
            <a:r>
              <a:t>LevelDB (NVM)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r>
              <a:t>Key size: 16 B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r>
              <a:t>Value size: 1 KB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r>
              <a:t>300,000 objects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endParaRPr/>
          </a:p>
          <a:p>
            <a:pPr marL="440055" indent="-440055" defTabSz="578358">
              <a:spcBef>
                <a:spcPts val="1400"/>
              </a:spcBef>
              <a:buSzPct val="145000"/>
              <a:buChar char="•"/>
              <a:defRPr sz="2772" b="1"/>
            </a:pPr>
            <a:r>
              <a:t>Workload causes asynchronous digests</a:t>
            </a:r>
          </a:p>
          <a:p>
            <a:pPr marL="880110" lvl="1" indent="-440055" defTabSz="578358">
              <a:spcBef>
                <a:spcPts val="1900"/>
              </a:spcBef>
              <a:buSzPct val="145000"/>
              <a:buChar char="•"/>
              <a:defRPr sz="2772"/>
            </a:pPr>
            <a:endParaRPr/>
          </a:p>
          <a:p>
            <a:pPr marL="440055" indent="-440055" defTabSz="578358">
              <a:spcBef>
                <a:spcPts val="1900"/>
              </a:spcBef>
              <a:buSzPct val="145000"/>
              <a:buChar char="•"/>
              <a:defRPr sz="2772"/>
            </a:pPr>
            <a:r>
              <a:t>Fast user-level logging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r>
              <a:t>Random write</a:t>
            </a:r>
          </a:p>
          <a:p>
            <a:pPr marL="1320165" lvl="2" indent="-440055" defTabSz="578358">
              <a:spcBef>
                <a:spcPts val="900"/>
              </a:spcBef>
              <a:buSzPct val="145000"/>
              <a:buChar char="•"/>
              <a:defRPr sz="2772"/>
            </a:pPr>
            <a:r>
              <a:t>25% better than PMFS</a:t>
            </a:r>
          </a:p>
          <a:p>
            <a:pPr marL="880110" lvl="1" indent="-440055" defTabSz="578358">
              <a:spcBef>
                <a:spcPts val="1400"/>
              </a:spcBef>
              <a:buSzPct val="145000"/>
              <a:buChar char="•"/>
              <a:defRPr sz="2772"/>
            </a:pPr>
            <a:r>
              <a:t>Random read </a:t>
            </a:r>
          </a:p>
          <a:p>
            <a:pPr marL="1320165" lvl="2" indent="-440055" defTabSz="578358">
              <a:spcBef>
                <a:spcPts val="900"/>
              </a:spcBef>
              <a:buSzPct val="145000"/>
              <a:buChar char="•"/>
              <a:defRPr sz="2772"/>
            </a:pPr>
            <a:r>
              <a:t>Tied with PMFS</a:t>
            </a:r>
          </a:p>
        </p:txBody>
      </p:sp>
      <p:sp>
        <p:nvSpPr>
          <p:cNvPr id="672" name="Text"/>
          <p:cNvSpPr txBox="1"/>
          <p:nvPr/>
        </p:nvSpPr>
        <p:spPr>
          <a:xfrm>
            <a:off x="6005600" y="2627382"/>
            <a:ext cx="766466" cy="49636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673" name="IO latency not impacted by asynchronous digest"/>
          <p:cNvSpPr txBox="1"/>
          <p:nvPr/>
        </p:nvSpPr>
        <p:spPr>
          <a:xfrm>
            <a:off x="0" y="7897900"/>
            <a:ext cx="13013474" cy="70603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300" b="1">
                <a:solidFill>
                  <a:srgbClr val="FFFFFF"/>
                </a:solidFill>
              </a:defRPr>
            </a:lvl1pPr>
          </a:lstStyle>
          <a:p>
            <a:r>
              <a:rPr dirty="0"/>
              <a:t>IO latency not impacted by asynchronous digest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" grpId="2" animBg="1" advAuto="0"/>
      <p:bldP spid="669" grpId="1" animBg="1" advAuto="0"/>
      <p:bldP spid="673" grpId="3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Evaluation qu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Evaluation questions</a:t>
            </a:r>
          </a:p>
        </p:txBody>
      </p:sp>
      <p:sp>
        <p:nvSpPr>
          <p:cNvPr id="6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677" name="Latency:…"/>
          <p:cNvSpPr txBox="1"/>
          <p:nvPr/>
        </p:nvSpPr>
        <p:spPr>
          <a:xfrm>
            <a:off x="259484" y="2391097"/>
            <a:ext cx="12485832" cy="6338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 b="1">
                <a:solidFill>
                  <a:srgbClr val="929292"/>
                </a:solidFill>
              </a:defRPr>
            </a:pPr>
            <a:r>
              <a:t>Latency: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>
                <a:solidFill>
                  <a:srgbClr val="929292"/>
                </a:solidFill>
              </a:defRPr>
            </a:pPr>
            <a:r>
              <a:t>Does Strata efficiently support small, random writes?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>
                <a:solidFill>
                  <a:srgbClr val="929292"/>
                </a:solidFill>
              </a:defRPr>
            </a:pPr>
            <a:r>
              <a:t>Does asynchronous digest have an impact on latency?</a:t>
            </a:r>
          </a:p>
          <a:p>
            <a:pPr marL="402828" indent="-402828">
              <a:spcBef>
                <a:spcPts val="2000"/>
              </a:spcBef>
              <a:buSzPct val="145000"/>
              <a:buChar char="•"/>
              <a:defRPr sz="3600" b="1"/>
            </a:pPr>
            <a:r>
              <a:t>Throughput: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Strata writes data twice (logging and digesting). </a:t>
            </a:r>
            <a:br/>
            <a:r>
              <a:t>Can Strata sustain high throughput?</a:t>
            </a:r>
          </a:p>
          <a:p>
            <a:pPr marL="847328" lvl="1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How well does Strata perform </a:t>
            </a:r>
            <a:br/>
            <a:r>
              <a:t>when managing data across storage layers?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Throughput: Varmail"/>
          <p:cNvSpPr txBox="1">
            <a:spLocks noGrp="1"/>
          </p:cNvSpPr>
          <p:nvPr>
            <p:ph type="title"/>
          </p:nvPr>
        </p:nvSpPr>
        <p:spPr>
          <a:xfrm>
            <a:off x="952500" y="0"/>
            <a:ext cx="11099800" cy="1731487"/>
          </a:xfrm>
          <a:prstGeom prst="rect">
            <a:avLst/>
          </a:prstGeom>
        </p:spPr>
        <p:txBody>
          <a:bodyPr/>
          <a:lstStyle/>
          <a:p>
            <a:r>
              <a:t>Throughput: Varmail</a:t>
            </a:r>
          </a:p>
        </p:txBody>
      </p:sp>
      <p:sp>
        <p:nvSpPr>
          <p:cNvPr id="6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681" name="Mail server workload from Filebench…"/>
          <p:cNvSpPr txBox="1">
            <a:spLocks noGrp="1"/>
          </p:cNvSpPr>
          <p:nvPr>
            <p:ph type="body" sz="quarter" idx="1"/>
          </p:nvPr>
        </p:nvSpPr>
        <p:spPr>
          <a:xfrm>
            <a:off x="860207" y="2092804"/>
            <a:ext cx="6325085" cy="2704616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0" indent="0" defTabSz="461518">
              <a:spcBef>
                <a:spcPts val="1500"/>
              </a:spcBef>
              <a:buSzTx/>
              <a:buNone/>
              <a:defRPr sz="3002"/>
            </a:pPr>
            <a:r>
              <a:t>Mail server workload from Filebench</a:t>
            </a:r>
          </a:p>
          <a:p>
            <a:pPr marL="618032" lvl="1" indent="-266877" defTabSz="461518">
              <a:spcBef>
                <a:spcPts val="700"/>
              </a:spcBef>
              <a:defRPr sz="3002"/>
            </a:pPr>
            <a:r>
              <a:t>Using only NVM</a:t>
            </a:r>
          </a:p>
          <a:p>
            <a:pPr marL="618032" lvl="1" indent="-266877" defTabSz="461518">
              <a:spcBef>
                <a:spcPts val="700"/>
              </a:spcBef>
              <a:defRPr sz="3002"/>
            </a:pPr>
            <a:r>
              <a:t>10000 files</a:t>
            </a:r>
          </a:p>
          <a:p>
            <a:pPr marL="618032" lvl="1" indent="-266877" defTabSz="461518">
              <a:spcBef>
                <a:spcPts val="700"/>
              </a:spcBef>
              <a:defRPr sz="3002"/>
            </a:pPr>
            <a:r>
              <a:t>Read/Write ratio is 1:1</a:t>
            </a:r>
          </a:p>
          <a:p>
            <a:pPr marL="618032" lvl="1" indent="-266877" defTabSz="461518">
              <a:spcBef>
                <a:spcPts val="700"/>
              </a:spcBef>
              <a:defRPr sz="3002" b="1"/>
            </a:pPr>
            <a:r>
              <a:t>Write-ahead logging</a:t>
            </a:r>
          </a:p>
        </p:txBody>
      </p:sp>
      <p:sp>
        <p:nvSpPr>
          <p:cNvPr id="682" name="Log coalescing eliminates 86% of log entries, saving 14 GB of IO"/>
          <p:cNvSpPr txBox="1"/>
          <p:nvPr/>
        </p:nvSpPr>
        <p:spPr>
          <a:xfrm>
            <a:off x="994572" y="8477418"/>
            <a:ext cx="11432333" cy="508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2000"/>
              </a:spcBef>
              <a:defRPr sz="2900" b="1"/>
            </a:lvl1pPr>
          </a:lstStyle>
          <a:p>
            <a:r>
              <a:t>Log coalescing eliminates 86% of log entries, saving 14 GB of IO</a:t>
            </a:r>
          </a:p>
        </p:txBody>
      </p:sp>
      <p:grpSp>
        <p:nvGrpSpPr>
          <p:cNvPr id="690" name="Group"/>
          <p:cNvGrpSpPr/>
          <p:nvPr/>
        </p:nvGrpSpPr>
        <p:grpSpPr>
          <a:xfrm>
            <a:off x="1073471" y="5420415"/>
            <a:ext cx="10978831" cy="3175404"/>
            <a:chOff x="-1724698" y="-352330"/>
            <a:chExt cx="10978829" cy="3175402"/>
          </a:xfrm>
        </p:grpSpPr>
        <p:graphicFrame>
          <p:nvGraphicFramePr>
            <p:cNvPr id="683" name="2D Bar Chart"/>
            <p:cNvGraphicFramePr/>
            <p:nvPr>
              <p:extLst>
                <p:ext uri="{D42A27DB-BD31-4B8C-83A1-F6EECF244321}">
                  <p14:modId xmlns:p14="http://schemas.microsoft.com/office/powerpoint/2010/main" val="3967356593"/>
                </p:ext>
              </p:extLst>
            </p:nvPr>
          </p:nvGraphicFramePr>
          <p:xfrm>
            <a:off x="-1724698" y="-352330"/>
            <a:ext cx="9772158" cy="31754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686" name="Group"/>
            <p:cNvGrpSpPr/>
            <p:nvPr/>
          </p:nvGrpSpPr>
          <p:grpSpPr>
            <a:xfrm rot="16200000">
              <a:off x="4399947" y="-591415"/>
              <a:ext cx="763131" cy="4691984"/>
              <a:chOff x="387642" y="0"/>
              <a:chExt cx="763130" cy="4691982"/>
            </a:xfrm>
          </p:grpSpPr>
          <p:sp>
            <p:nvSpPr>
              <p:cNvPr id="684" name="Better"/>
              <p:cNvSpPr txBox="1"/>
              <p:nvPr/>
            </p:nvSpPr>
            <p:spPr>
              <a:xfrm rot="5416046">
                <a:off x="-26629" y="2062634"/>
                <a:ext cx="1558509" cy="7227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500"/>
                </a:lvl1pPr>
              </a:lstStyle>
              <a:p>
                <a:r>
                  <a:t>Better</a:t>
                </a:r>
              </a:p>
            </p:txBody>
          </p:sp>
          <p:sp>
            <p:nvSpPr>
              <p:cNvPr id="685" name="Arrow"/>
              <p:cNvSpPr/>
              <p:nvPr/>
            </p:nvSpPr>
            <p:spPr>
              <a:xfrm rot="5400000">
                <a:off x="-1322505" y="2218705"/>
                <a:ext cx="4691984" cy="254572"/>
              </a:xfrm>
              <a:prstGeom prst="rightArrow">
                <a:avLst>
                  <a:gd name="adj1" fmla="val 34504"/>
                  <a:gd name="adj2" fmla="val 299291"/>
                </a:avLst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89" name="Group"/>
            <p:cNvGrpSpPr/>
            <p:nvPr/>
          </p:nvGrpSpPr>
          <p:grpSpPr>
            <a:xfrm>
              <a:off x="5310759" y="-45644"/>
              <a:ext cx="3943372" cy="1406709"/>
              <a:chOff x="797784" y="210240"/>
              <a:chExt cx="3943370" cy="1406707"/>
            </a:xfrm>
          </p:grpSpPr>
          <p:sp>
            <p:nvSpPr>
              <p:cNvPr id="687" name="Rectangle"/>
              <p:cNvSpPr/>
              <p:nvPr/>
            </p:nvSpPr>
            <p:spPr>
              <a:xfrm>
                <a:off x="797784" y="242561"/>
                <a:ext cx="1769236" cy="1374386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88" name="29% better"/>
              <p:cNvSpPr txBox="1"/>
              <p:nvPr/>
            </p:nvSpPr>
            <p:spPr>
              <a:xfrm>
                <a:off x="2683575" y="210240"/>
                <a:ext cx="2057579" cy="627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600" b="1"/>
                </a:lvl1pPr>
              </a:lstStyle>
              <a:p>
                <a:r>
                  <a:t>29% better</a:t>
                </a:r>
              </a:p>
            </p:txBody>
          </p:sp>
        </p:grpSp>
      </p:grpSp>
      <p:sp>
        <p:nvSpPr>
          <p:cNvPr id="691" name="Arrow"/>
          <p:cNvSpPr/>
          <p:nvPr/>
        </p:nvSpPr>
        <p:spPr>
          <a:xfrm>
            <a:off x="5397990" y="4398213"/>
            <a:ext cx="1042458" cy="255093"/>
          </a:xfrm>
          <a:prstGeom prst="rightArrow">
            <a:avLst>
              <a:gd name="adj1" fmla="val 32000"/>
              <a:gd name="adj2" fmla="val 123454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705" name="Group"/>
          <p:cNvGrpSpPr/>
          <p:nvPr/>
        </p:nvGrpSpPr>
        <p:grpSpPr>
          <a:xfrm>
            <a:off x="6438900" y="2572413"/>
            <a:ext cx="6457285" cy="2606007"/>
            <a:chOff x="0" y="0"/>
            <a:chExt cx="6457284" cy="2606005"/>
          </a:xfrm>
        </p:grpSpPr>
        <p:grpSp>
          <p:nvGrpSpPr>
            <p:cNvPr id="703" name="Group"/>
            <p:cNvGrpSpPr/>
            <p:nvPr/>
          </p:nvGrpSpPr>
          <p:grpSpPr>
            <a:xfrm>
              <a:off x="72426" y="0"/>
              <a:ext cx="6384859" cy="2527012"/>
              <a:chOff x="0" y="0"/>
              <a:chExt cx="6384857" cy="2527011"/>
            </a:xfrm>
          </p:grpSpPr>
          <p:sp>
            <p:nvSpPr>
              <p:cNvPr id="692" name="Create journal file…"/>
              <p:cNvSpPr txBox="1"/>
              <p:nvPr/>
            </p:nvSpPr>
            <p:spPr>
              <a:xfrm>
                <a:off x="24509" y="1579109"/>
                <a:ext cx="2573657" cy="9242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chemeClr val="accent2">
                        <a:hueOff val="258623"/>
                        <a:satOff val="16006"/>
                        <a:lumOff val="-25223"/>
                      </a:schemeClr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Create</a:t>
                </a:r>
                <a:r>
                  <a:rPr b="1"/>
                  <a:t> journal file</a:t>
                </a:r>
              </a:p>
              <a:p>
                <a:pPr>
                  <a:defRPr sz="1200">
                    <a:solidFill>
                      <a:schemeClr val="accent2">
                        <a:hueOff val="258623"/>
                        <a:satOff val="16006"/>
                        <a:lumOff val="-25223"/>
                      </a:schemeClr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Write data to </a:t>
                </a:r>
                <a:r>
                  <a:rPr b="1"/>
                  <a:t>journal</a:t>
                </a:r>
              </a:p>
              <a:p>
                <a:pPr>
                  <a:defRPr sz="1200">
                    <a:solidFill>
                      <a:schemeClr val="accent2">
                        <a:hueOff val="258623"/>
                        <a:satOff val="16006"/>
                        <a:lumOff val="-25223"/>
                      </a:schemeClr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Write data to database file</a:t>
                </a:r>
              </a:p>
              <a:p>
                <a:pPr>
                  <a:defRPr sz="1200">
                    <a:solidFill>
                      <a:schemeClr val="accent2">
                        <a:hueOff val="258623"/>
                        <a:satOff val="16006"/>
                        <a:lumOff val="-25223"/>
                      </a:schemeClr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rPr u="sng"/>
                  <a:t>Delete</a:t>
                </a:r>
                <a:r>
                  <a:t> </a:t>
                </a:r>
                <a:r>
                  <a:rPr b="1"/>
                  <a:t>journal file</a:t>
                </a:r>
              </a:p>
            </p:txBody>
          </p:sp>
          <p:sp>
            <p:nvSpPr>
              <p:cNvPr id="693" name="Line"/>
              <p:cNvSpPr/>
              <p:nvPr/>
            </p:nvSpPr>
            <p:spPr>
              <a:xfrm>
                <a:off x="1823400" y="871344"/>
                <a:ext cx="2665099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94" name="Digest eliminates unneeded work"/>
              <p:cNvSpPr txBox="1"/>
              <p:nvPr/>
            </p:nvSpPr>
            <p:spPr>
              <a:xfrm>
                <a:off x="1781555" y="483560"/>
                <a:ext cx="2752142" cy="3409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400"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Digest eliminates unneeded work</a:t>
                </a:r>
              </a:p>
            </p:txBody>
          </p:sp>
          <p:sp>
            <p:nvSpPr>
              <p:cNvPr id="695" name="Write data to database file"/>
              <p:cNvSpPr txBox="1"/>
              <p:nvPr/>
            </p:nvSpPr>
            <p:spPr>
              <a:xfrm>
                <a:off x="3709821" y="1986209"/>
                <a:ext cx="2675037" cy="5199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200"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Courier"/>
                    <a:ea typeface="Courier"/>
                    <a:cs typeface="Courier"/>
                    <a:sym typeface="Courier"/>
                  </a:defRPr>
                </a:lvl1pPr>
              </a:lstStyle>
              <a:p>
                <a:r>
                  <a:t>Write data to database file</a:t>
                </a:r>
              </a:p>
            </p:txBody>
          </p:sp>
          <p:sp>
            <p:nvSpPr>
              <p:cNvPr id="696" name="Rectangle"/>
              <p:cNvSpPr/>
              <p:nvPr/>
            </p:nvSpPr>
            <p:spPr>
              <a:xfrm>
                <a:off x="0" y="1561239"/>
                <a:ext cx="2640180" cy="965773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97" name="Rectangle"/>
              <p:cNvSpPr/>
              <p:nvPr/>
            </p:nvSpPr>
            <p:spPr>
              <a:xfrm>
                <a:off x="3714432" y="1535076"/>
                <a:ext cx="2564214" cy="965773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98" name="Removes  temporary durable writes"/>
              <p:cNvSpPr txBox="1"/>
              <p:nvPr/>
            </p:nvSpPr>
            <p:spPr>
              <a:xfrm>
                <a:off x="1888819" y="890143"/>
                <a:ext cx="2377949" cy="5720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defRPr sz="1400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t>Removes </a:t>
                </a:r>
                <a:br/>
                <a:r>
                  <a:t>temporary durable writes</a:t>
                </a:r>
              </a:p>
            </p:txBody>
          </p:sp>
          <p:sp>
            <p:nvSpPr>
              <p:cNvPr id="699" name="KernelFS"/>
              <p:cNvSpPr/>
              <p:nvPr/>
            </p:nvSpPr>
            <p:spPr>
              <a:xfrm>
                <a:off x="4669169" y="459189"/>
                <a:ext cx="1576113" cy="1027343"/>
              </a:xfrm>
              <a:prstGeom prst="rect">
                <a:avLst/>
              </a:prstGeom>
              <a:solidFill>
                <a:schemeClr val="accent1">
                  <a:lumOff val="-13575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KernelFS</a:t>
                </a:r>
              </a:p>
            </p:txBody>
          </p:sp>
          <p:sp>
            <p:nvSpPr>
              <p:cNvPr id="700" name="Application"/>
              <p:cNvSpPr/>
              <p:nvPr/>
            </p:nvSpPr>
            <p:spPr>
              <a:xfrm>
                <a:off x="66617" y="459189"/>
                <a:ext cx="1576113" cy="1027343"/>
              </a:xfrm>
              <a:prstGeom prst="rect">
                <a:avLst/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t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Application</a:t>
                </a:r>
              </a:p>
            </p:txBody>
          </p:sp>
          <p:sp>
            <p:nvSpPr>
              <p:cNvPr id="701" name="LibFS"/>
              <p:cNvSpPr/>
              <p:nvPr/>
            </p:nvSpPr>
            <p:spPr>
              <a:xfrm>
                <a:off x="125805" y="824351"/>
                <a:ext cx="1478000" cy="588857"/>
              </a:xfrm>
              <a:prstGeom prst="rect">
                <a:avLst/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>
                  <a:defRPr sz="13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LibFS</a:t>
                </a:r>
              </a:p>
            </p:txBody>
          </p:sp>
          <p:sp>
            <p:nvSpPr>
              <p:cNvPr id="702" name="Log coalescing"/>
              <p:cNvSpPr txBox="1"/>
              <p:nvPr/>
            </p:nvSpPr>
            <p:spPr>
              <a:xfrm>
                <a:off x="27819" y="0"/>
                <a:ext cx="1865415" cy="4541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9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Log coalescing</a:t>
                </a:r>
              </a:p>
            </p:txBody>
          </p:sp>
        </p:grpSp>
        <p:sp>
          <p:nvSpPr>
            <p:cNvPr id="704" name="Rectangle"/>
            <p:cNvSpPr/>
            <p:nvPr/>
          </p:nvSpPr>
          <p:spPr>
            <a:xfrm>
              <a:off x="0" y="104394"/>
              <a:ext cx="6428210" cy="2501612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06" name="No kernel file system has both low latency and high throughput:…"/>
          <p:cNvSpPr/>
          <p:nvPr/>
        </p:nvSpPr>
        <p:spPr>
          <a:xfrm>
            <a:off x="0" y="1724936"/>
            <a:ext cx="13004800" cy="3049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pPr>
              <a:defRPr sz="3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  No kernel file system has both low latency and high throughput:</a:t>
            </a:r>
          </a:p>
          <a:p>
            <a:pPr marL="861218" lvl="1" indent="-416718">
              <a:buSzPct val="100000"/>
              <a:buChar char="•"/>
              <a:defRPr sz="3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PMFS: better latency</a:t>
            </a:r>
          </a:p>
          <a:p>
            <a:pPr marL="861218" lvl="1" indent="-416718">
              <a:buSzPct val="100000"/>
              <a:buChar char="•"/>
              <a:defRPr sz="3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NOVA: better throughput</a:t>
            </a:r>
          </a:p>
          <a:p>
            <a:pPr>
              <a:defRPr sz="3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  <a:p>
            <a:pPr>
              <a:defRPr sz="33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  Strata achieves both low latency and high throughput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2" animBg="1" advAuto="0"/>
      <p:bldP spid="690" grpId="1" animBg="1" advAuto="0"/>
      <p:bldP spid="706" grpId="3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Throughput: data migration"/>
          <p:cNvSpPr txBox="1">
            <a:spLocks noGrp="1"/>
          </p:cNvSpPr>
          <p:nvPr>
            <p:ph type="title"/>
          </p:nvPr>
        </p:nvSpPr>
        <p:spPr>
          <a:xfrm>
            <a:off x="952500" y="-39983"/>
            <a:ext cx="11099800" cy="1848156"/>
          </a:xfrm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r>
              <a:t>Throughput: data migration</a:t>
            </a:r>
          </a:p>
        </p:txBody>
      </p:sp>
      <p:sp>
        <p:nvSpPr>
          <p:cNvPr id="7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710" name="File server workload from Filebench…"/>
          <p:cNvSpPr txBox="1">
            <a:spLocks noGrp="1"/>
          </p:cNvSpPr>
          <p:nvPr>
            <p:ph type="body" sz="quarter" idx="1"/>
          </p:nvPr>
        </p:nvSpPr>
        <p:spPr>
          <a:xfrm>
            <a:off x="569386" y="1619789"/>
            <a:ext cx="9454670" cy="1673142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  <a:defRPr sz="3000"/>
            </a:pPr>
            <a:r>
              <a:t>File server workload from Filebench</a:t>
            </a:r>
          </a:p>
          <a:p>
            <a:pPr marL="814916" lvl="1" indent="-370416">
              <a:spcBef>
                <a:spcPts val="700"/>
              </a:spcBef>
              <a:buSzPct val="75000"/>
              <a:defRPr sz="3000"/>
            </a:pPr>
            <a:r>
              <a:t>Working set starts at NVM, grows to SSD, HDD </a:t>
            </a:r>
          </a:p>
          <a:p>
            <a:pPr marL="814916" lvl="1" indent="-370416">
              <a:spcBef>
                <a:spcPts val="700"/>
              </a:spcBef>
              <a:buSzPct val="75000"/>
              <a:defRPr sz="3000"/>
            </a:pPr>
            <a:r>
              <a:t>Read/Write ratio is 1:2</a:t>
            </a:r>
          </a:p>
        </p:txBody>
      </p:sp>
      <p:sp>
        <p:nvSpPr>
          <p:cNvPr id="711" name="User-level migration…"/>
          <p:cNvSpPr txBox="1"/>
          <p:nvPr/>
        </p:nvSpPr>
        <p:spPr>
          <a:xfrm>
            <a:off x="470760" y="3266992"/>
            <a:ext cx="7535537" cy="196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000"/>
              </a:spcBef>
              <a:defRPr sz="3000"/>
            </a:pPr>
            <a:r>
              <a:t>User-level migration </a:t>
            </a:r>
          </a:p>
          <a:p>
            <a:pPr marL="787400" lvl="1" indent="-342900">
              <a:spcBef>
                <a:spcPts val="400"/>
              </a:spcBef>
              <a:buSzPct val="75000"/>
              <a:buChar char="•"/>
              <a:defRPr sz="3000"/>
            </a:pPr>
            <a:r>
              <a:t>LRU: whole file granularity </a:t>
            </a:r>
          </a:p>
          <a:p>
            <a:pPr marL="787400" lvl="1" indent="-342900">
              <a:spcBef>
                <a:spcPts val="400"/>
              </a:spcBef>
              <a:buSzPct val="75000"/>
              <a:buChar char="•"/>
              <a:defRPr sz="3000"/>
            </a:pPr>
            <a:r>
              <a:t>Treat each file system as a black-box</a:t>
            </a:r>
          </a:p>
          <a:p>
            <a:pPr marL="787400" lvl="1" indent="-342900">
              <a:spcBef>
                <a:spcPts val="400"/>
              </a:spcBef>
              <a:buSzPct val="75000"/>
              <a:buChar char="•"/>
              <a:defRPr sz="3000"/>
            </a:pPr>
            <a:r>
              <a:t>NVM: NOVA, SSD: F2FS, HDD: EXT4</a:t>
            </a:r>
          </a:p>
        </p:txBody>
      </p:sp>
      <p:grpSp>
        <p:nvGrpSpPr>
          <p:cNvPr id="714" name="Group"/>
          <p:cNvGrpSpPr/>
          <p:nvPr/>
        </p:nvGrpSpPr>
        <p:grpSpPr>
          <a:xfrm>
            <a:off x="8069439" y="2805619"/>
            <a:ext cx="4823619" cy="3513885"/>
            <a:chOff x="-5516" y="-358821"/>
            <a:chExt cx="4823618" cy="3513884"/>
          </a:xfrm>
        </p:grpSpPr>
        <p:sp>
          <p:nvSpPr>
            <p:cNvPr id="712" name="Callout"/>
            <p:cNvSpPr/>
            <p:nvPr/>
          </p:nvSpPr>
          <p:spPr>
            <a:xfrm>
              <a:off x="-5517" y="-343787"/>
              <a:ext cx="4823620" cy="3498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" y="0"/>
                  </a:moveTo>
                  <a:cubicBezTo>
                    <a:pt x="130" y="0"/>
                    <a:pt x="0" y="179"/>
                    <a:pt x="0" y="399"/>
                  </a:cubicBezTo>
                  <a:lnTo>
                    <a:pt x="0" y="14338"/>
                  </a:lnTo>
                  <a:cubicBezTo>
                    <a:pt x="0" y="14558"/>
                    <a:pt x="130" y="14735"/>
                    <a:pt x="290" y="14735"/>
                  </a:cubicBezTo>
                  <a:lnTo>
                    <a:pt x="8083" y="14735"/>
                  </a:lnTo>
                  <a:lnTo>
                    <a:pt x="10516" y="21600"/>
                  </a:lnTo>
                  <a:lnTo>
                    <a:pt x="12949" y="14735"/>
                  </a:lnTo>
                  <a:lnTo>
                    <a:pt x="21312" y="14735"/>
                  </a:lnTo>
                  <a:cubicBezTo>
                    <a:pt x="21472" y="14735"/>
                    <a:pt x="21600" y="14558"/>
                    <a:pt x="21600" y="14338"/>
                  </a:cubicBezTo>
                  <a:lnTo>
                    <a:pt x="21600" y="399"/>
                  </a:lnTo>
                  <a:cubicBezTo>
                    <a:pt x="21600" y="179"/>
                    <a:pt x="21472" y="0"/>
                    <a:pt x="21312" y="0"/>
                  </a:cubicBezTo>
                  <a:lnTo>
                    <a:pt x="290" y="0"/>
                  </a:lnTo>
                  <a:close/>
                </a:path>
              </a:pathLst>
            </a:custGeom>
            <a:noFill/>
            <a:ln w="508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13" name="22% faster than  user-level migration…"/>
            <p:cNvSpPr txBox="1"/>
            <p:nvPr/>
          </p:nvSpPr>
          <p:spPr>
            <a:xfrm>
              <a:off x="208464" y="-358822"/>
              <a:ext cx="4269229" cy="2325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r>
                <a:t>22% faster than </a:t>
              </a:r>
              <a:br/>
              <a:r>
                <a:t>user-level migration</a:t>
              </a:r>
            </a:p>
            <a:p>
              <a:pPr>
                <a:defRPr sz="800"/>
              </a:pPr>
              <a:endParaRPr/>
            </a:p>
            <a:p>
              <a:r>
                <a:t>Cross layer optimization:</a:t>
              </a:r>
            </a:p>
            <a:p>
              <a:r>
                <a:t>placing hot metadata </a:t>
              </a:r>
              <a:br/>
              <a:r>
                <a:t>in faster layers</a:t>
              </a:r>
            </a:p>
          </p:txBody>
        </p:sp>
      </p:grpSp>
      <p:grpSp>
        <p:nvGrpSpPr>
          <p:cNvPr id="718" name="Group"/>
          <p:cNvGrpSpPr/>
          <p:nvPr/>
        </p:nvGrpSpPr>
        <p:grpSpPr>
          <a:xfrm>
            <a:off x="749146" y="6256738"/>
            <a:ext cx="10266849" cy="3536177"/>
            <a:chOff x="-3586130" y="-995789"/>
            <a:chExt cx="10266847" cy="3536175"/>
          </a:xfrm>
        </p:grpSpPr>
        <p:graphicFrame>
          <p:nvGraphicFramePr>
            <p:cNvPr id="715" name="2D Bar Chart"/>
            <p:cNvGraphicFramePr/>
            <p:nvPr>
              <p:extLst>
                <p:ext uri="{D42A27DB-BD31-4B8C-83A1-F6EECF244321}">
                  <p14:modId xmlns:p14="http://schemas.microsoft.com/office/powerpoint/2010/main" val="924433723"/>
                </p:ext>
              </p:extLst>
            </p:nvPr>
          </p:nvGraphicFramePr>
          <p:xfrm>
            <a:off x="-3586130" y="-995789"/>
            <a:ext cx="10266847" cy="35361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16" name="Line"/>
            <p:cNvSpPr/>
            <p:nvPr/>
          </p:nvSpPr>
          <p:spPr>
            <a:xfrm>
              <a:off x="3061776" y="1198943"/>
              <a:ext cx="3215332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17" name="2x faster"/>
            <p:cNvSpPr txBox="1"/>
            <p:nvPr/>
          </p:nvSpPr>
          <p:spPr>
            <a:xfrm>
              <a:off x="4223611" y="735084"/>
              <a:ext cx="1478013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dirty="0"/>
                <a:t>2x faster</a:t>
              </a:r>
            </a:p>
          </p:txBody>
        </p:sp>
      </p:grpSp>
      <p:sp>
        <p:nvSpPr>
          <p:cNvPr id="719" name="Block-level caching…"/>
          <p:cNvSpPr txBox="1"/>
          <p:nvPr/>
        </p:nvSpPr>
        <p:spPr>
          <a:xfrm>
            <a:off x="519598" y="5151613"/>
            <a:ext cx="7437860" cy="1003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400"/>
              </a:spcBef>
              <a:defRPr sz="3000"/>
            </a:lvl1pPr>
            <a:lvl2pPr marL="787400" indent="-342900">
              <a:spcBef>
                <a:spcPts val="400"/>
              </a:spcBef>
              <a:buSzPct val="75000"/>
              <a:buChar char="•"/>
              <a:defRPr sz="3000"/>
            </a:lvl2pPr>
          </a:lstStyle>
          <a:p>
            <a:r>
              <a:t>Block-level caching</a:t>
            </a:r>
          </a:p>
          <a:p>
            <a:pPr lvl="1"/>
            <a:r>
              <a:t>Linux LVM cache, formatted with F2FS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" grpId="1" animBg="1" advAuto="0"/>
      <p:bldP spid="714" grpId="4" animBg="1" advAuto="0"/>
      <p:bldP spid="718" grpId="3" animBg="1" advAuto="0"/>
      <p:bldP spid="719" grpId="2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Conclusion"/>
          <p:cNvSpPr txBox="1">
            <a:spLocks noGrp="1"/>
          </p:cNvSpPr>
          <p:nvPr>
            <p:ph type="title"/>
          </p:nvPr>
        </p:nvSpPr>
        <p:spPr>
          <a:xfrm>
            <a:off x="0" y="-114104"/>
            <a:ext cx="13004800" cy="1976422"/>
          </a:xfrm>
          <a:prstGeom prst="rect">
            <a:avLst/>
          </a:prstGeom>
        </p:spPr>
        <p:txBody>
          <a:bodyPr/>
          <a:lstStyle>
            <a:lvl1pPr>
              <a:defRPr sz="7000" b="1"/>
            </a:lvl1pPr>
          </a:lstStyle>
          <a:p>
            <a:r>
              <a:t>Conclusion</a:t>
            </a:r>
          </a:p>
        </p:txBody>
      </p:sp>
      <p:sp>
        <p:nvSpPr>
          <p:cNvPr id="804" name="Source code is available at…"/>
          <p:cNvSpPr txBox="1"/>
          <p:nvPr/>
        </p:nvSpPr>
        <p:spPr>
          <a:xfrm>
            <a:off x="2606056" y="7794769"/>
            <a:ext cx="8097488" cy="1223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 lnSpcReduction="10000"/>
          </a:bodyPr>
          <a:lstStyle/>
          <a:p>
            <a:pPr defTabSz="543305">
              <a:defRPr sz="3906"/>
            </a:pPr>
            <a:r>
              <a:t>Source code is available at </a:t>
            </a:r>
          </a:p>
          <a:p>
            <a:pPr defTabSz="543305">
              <a:defRPr sz="3906" b="1"/>
            </a:pPr>
            <a:r>
              <a:t>https://github.com/ut-osa/strata</a:t>
            </a:r>
          </a:p>
        </p:txBody>
      </p:sp>
      <p:sp>
        <p:nvSpPr>
          <p:cNvPr id="8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806" name="Server applications need fast, small random IO on vast datasets…"/>
          <p:cNvSpPr txBox="1"/>
          <p:nvPr/>
        </p:nvSpPr>
        <p:spPr>
          <a:xfrm>
            <a:off x="628550" y="1603711"/>
            <a:ext cx="11020612" cy="95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/>
            </a:pPr>
            <a:r>
              <a:t>Server applications need fast, small random IO on vast datasets</a:t>
            </a:r>
          </a:p>
          <a:p>
            <a:pPr>
              <a:defRPr sz="3000"/>
            </a:pPr>
            <a:r>
              <a:t>with intuitive crash consistency</a:t>
            </a:r>
          </a:p>
        </p:txBody>
      </p:sp>
      <p:sp>
        <p:nvSpPr>
          <p:cNvPr id="807" name="Strata, a cross media file system, addresses these concerns"/>
          <p:cNvSpPr txBox="1"/>
          <p:nvPr/>
        </p:nvSpPr>
        <p:spPr>
          <a:xfrm>
            <a:off x="560296" y="2766910"/>
            <a:ext cx="10594127" cy="61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000"/>
            </a:pPr>
            <a:r>
              <a:rPr sz="3700" b="1"/>
              <a:t>Strata</a:t>
            </a:r>
            <a:r>
              <a:rPr b="1"/>
              <a:t>, </a:t>
            </a:r>
            <a:r>
              <a:t>a cross media file system, addresses these concerns</a:t>
            </a:r>
          </a:p>
        </p:txBody>
      </p:sp>
      <p:sp>
        <p:nvSpPr>
          <p:cNvPr id="808" name="Performance: low latency, high throughput…"/>
          <p:cNvSpPr txBox="1"/>
          <p:nvPr/>
        </p:nvSpPr>
        <p:spPr>
          <a:xfrm>
            <a:off x="593340" y="3597002"/>
            <a:ext cx="12122921" cy="3964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600"/>
              </a:spcBef>
              <a:defRPr b="1"/>
            </a:pPr>
            <a:r>
              <a:rPr sz="3300"/>
              <a:t>Performance</a:t>
            </a:r>
            <a:r>
              <a:t>: </a:t>
            </a:r>
            <a:r>
              <a:rPr b="0"/>
              <a:t>low latency, high throughput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2600"/>
            </a:pPr>
            <a:r>
              <a:t>Novel split of LibFS, KernelFS</a:t>
            </a:r>
          </a:p>
          <a:p>
            <a:pPr marL="850900" lvl="1" indent="-444500">
              <a:spcBef>
                <a:spcPts val="600"/>
              </a:spcBef>
              <a:buSzPct val="120000"/>
              <a:buChar char="•"/>
              <a:defRPr sz="2600"/>
            </a:pPr>
            <a:r>
              <a:t>Fast user-level access</a:t>
            </a:r>
          </a:p>
          <a:p>
            <a:pPr>
              <a:spcBef>
                <a:spcPts val="600"/>
              </a:spcBef>
              <a:defRPr b="1"/>
            </a:pPr>
            <a:r>
              <a:rPr sz="3300"/>
              <a:t>Low-cost capacity</a:t>
            </a:r>
            <a:r>
              <a:t>: </a:t>
            </a:r>
            <a:r>
              <a:rPr b="0"/>
              <a:t>leverage NVM, SSD &amp; HDD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2500"/>
            </a:pPr>
            <a:r>
              <a:t>Asynchronous digest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2500"/>
            </a:pPr>
            <a:r>
              <a:t>Transparent data migration with large, sequential IO</a:t>
            </a:r>
          </a:p>
          <a:p>
            <a:pPr>
              <a:spcBef>
                <a:spcPts val="600"/>
              </a:spcBef>
              <a:defRPr b="1"/>
            </a:pPr>
            <a:r>
              <a:rPr sz="3300"/>
              <a:t>Simplicity</a:t>
            </a:r>
            <a:r>
              <a:t>: </a:t>
            </a:r>
            <a:r>
              <a:rPr b="0"/>
              <a:t>intuitive crash consistency model</a:t>
            </a:r>
          </a:p>
          <a:p>
            <a:pPr marL="850900" lvl="1" indent="-444500">
              <a:spcBef>
                <a:spcPts val="600"/>
              </a:spcBef>
              <a:buSzPct val="145000"/>
              <a:buChar char="•"/>
              <a:defRPr sz="2500"/>
            </a:pPr>
            <a:r>
              <a:t>In-order, synchronous IO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Back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Backup</a:t>
            </a:r>
          </a:p>
        </p:txBody>
      </p:sp>
      <p:sp>
        <p:nvSpPr>
          <p:cNvPr id="8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Why latency matter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latency matters?</a:t>
            </a:r>
          </a:p>
        </p:txBody>
      </p:sp>
      <p:sp>
        <p:nvSpPr>
          <p:cNvPr id="814" name="Amazon loses 1% of sale for every 100ms it takes for the site to loa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Amazon loses 1% of sale for every 100ms it takes for the site to load</a:t>
            </a:r>
          </a:p>
          <a:p>
            <a:r>
              <a:t>Shopzilla reduced loading time from 4.5 seconds to 2, resulting in 25 % page view increase and 9.5% revenue increase</a:t>
            </a:r>
          </a:p>
          <a:p>
            <a:r>
              <a:t>Temporary durable writes in in-memory databases</a:t>
            </a:r>
          </a:p>
          <a:p>
            <a:pPr lvl="1">
              <a:spcBef>
                <a:spcPts val="800"/>
              </a:spcBef>
            </a:pPr>
            <a:r>
              <a:t>Requires storage commits for recovery such as logging and checkpointing, impacting response time and throughput</a:t>
            </a:r>
          </a:p>
        </p:txBody>
      </p:sp>
      <p:sp>
        <p:nvSpPr>
          <p:cNvPr id="8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Block-level cac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Block-level caching</a:t>
            </a:r>
          </a:p>
        </p:txBody>
      </p:sp>
      <p:sp>
        <p:nvSpPr>
          <p:cNvPr id="818" name="A single device abstraction of multiple storages…"/>
          <p:cNvSpPr txBox="1">
            <a:spLocks noGrp="1"/>
          </p:cNvSpPr>
          <p:nvPr>
            <p:ph type="body" idx="1"/>
          </p:nvPr>
        </p:nvSpPr>
        <p:spPr>
          <a:xfrm>
            <a:off x="326014" y="2244233"/>
            <a:ext cx="11726286" cy="6633067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512008" indent="-512008" defTabSz="566674">
              <a:spcBef>
                <a:spcPts val="1900"/>
              </a:spcBef>
              <a:defRPr sz="3686"/>
            </a:pPr>
            <a:r>
              <a:t>A single device abstraction of multiple storages</a:t>
            </a:r>
          </a:p>
          <a:p>
            <a:pPr marL="943173" lvl="1" indent="-512008" defTabSz="566674">
              <a:spcBef>
                <a:spcPts val="1900"/>
              </a:spcBef>
              <a:defRPr sz="3686"/>
            </a:pPr>
            <a:r>
              <a:t>A level of indirection: mapping blocks to devices</a:t>
            </a:r>
          </a:p>
          <a:p>
            <a:pPr marL="1374338" lvl="2" indent="-512008" defTabSz="566674">
              <a:spcBef>
                <a:spcPts val="1900"/>
              </a:spcBef>
              <a:defRPr sz="3686"/>
            </a:pPr>
            <a:r>
              <a:t>Cache metadata must be persistent</a:t>
            </a:r>
          </a:p>
          <a:p>
            <a:pPr marL="1374338" lvl="2" indent="-512008" defTabSz="566674">
              <a:spcBef>
                <a:spcPts val="1900"/>
              </a:spcBef>
              <a:defRPr sz="3686">
                <a:solidFill>
                  <a:schemeClr val="accent5">
                    <a:lumOff val="-29866"/>
                  </a:schemeClr>
                </a:solidFill>
              </a:defRPr>
            </a:pPr>
            <a:r>
              <a:t>Problem: requires extra IO</a:t>
            </a:r>
          </a:p>
          <a:p>
            <a:pPr marL="943173" lvl="1" indent="-512008" defTabSz="566674">
              <a:spcBef>
                <a:spcPts val="1900"/>
              </a:spcBef>
              <a:defRPr sz="3686"/>
            </a:pPr>
            <a:r>
              <a:t>Fixed block size (e.g., 256 K ~ 1024 KB) </a:t>
            </a:r>
          </a:p>
          <a:p>
            <a:pPr marL="1374338" lvl="2" indent="-512008" defTabSz="566674">
              <a:spcBef>
                <a:spcPts val="1900"/>
              </a:spcBef>
              <a:defRPr sz="3686">
                <a:solidFill>
                  <a:schemeClr val="accent5">
                    <a:lumOff val="-29866"/>
                  </a:schemeClr>
                </a:solidFill>
              </a:defRPr>
            </a:pPr>
            <a:r>
              <a:t>Problems: waste cache space, </a:t>
            </a:r>
            <a:br/>
            <a:r>
              <a:t>                 write amplification in small writes    </a:t>
            </a:r>
          </a:p>
          <a:p>
            <a:pPr marL="943173" lvl="1" indent="-512008" defTabSz="566674">
              <a:spcBef>
                <a:spcPts val="1900"/>
              </a:spcBef>
              <a:defRPr sz="3686"/>
            </a:pPr>
            <a:r>
              <a:t>In-place update (current Linux version)</a:t>
            </a:r>
          </a:p>
          <a:p>
            <a:pPr marL="1374338" lvl="2" indent="-512008" defTabSz="566674">
              <a:spcBef>
                <a:spcPts val="1900"/>
              </a:spcBef>
              <a:defRPr sz="3686">
                <a:solidFill>
                  <a:schemeClr val="accent5">
                    <a:lumOff val="-29866"/>
                  </a:schemeClr>
                </a:solidFill>
              </a:defRPr>
            </a:pPr>
            <a:r>
              <a:t>Problem: SSD garbage collection overhead</a:t>
            </a:r>
          </a:p>
        </p:txBody>
      </p:sp>
      <p:sp>
        <p:nvSpPr>
          <p:cNvPr id="8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Throughput: Red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Throughput: Redis</a:t>
            </a:r>
          </a:p>
        </p:txBody>
      </p:sp>
      <p:sp>
        <p:nvSpPr>
          <p:cNvPr id="8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31721" y="9110222"/>
            <a:ext cx="368504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graphicFrame>
        <p:nvGraphicFramePr>
          <p:cNvPr id="823" name="2D Column Chart"/>
          <p:cNvGraphicFramePr/>
          <p:nvPr/>
        </p:nvGraphicFramePr>
        <p:xfrm>
          <a:off x="4716242" y="3218472"/>
          <a:ext cx="7171287" cy="5415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24" name="2D Column Chart"/>
          <p:cNvGraphicFramePr/>
          <p:nvPr/>
        </p:nvGraphicFramePr>
        <p:xfrm>
          <a:off x="8829064" y="3218472"/>
          <a:ext cx="3980944" cy="5415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25" name="Object size"/>
          <p:cNvSpPr txBox="1"/>
          <p:nvPr/>
        </p:nvSpPr>
        <p:spPr>
          <a:xfrm>
            <a:off x="8077189" y="8666355"/>
            <a:ext cx="168474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Object size</a:t>
            </a:r>
          </a:p>
        </p:txBody>
      </p:sp>
      <p:sp>
        <p:nvSpPr>
          <p:cNvPr id="826" name="Standalone mode"/>
          <p:cNvSpPr txBox="1"/>
          <p:nvPr/>
        </p:nvSpPr>
        <p:spPr>
          <a:xfrm>
            <a:off x="4934588" y="3110561"/>
            <a:ext cx="376286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Standalone mode</a:t>
            </a:r>
          </a:p>
        </p:txBody>
      </p:sp>
      <p:sp>
        <p:nvSpPr>
          <p:cNvPr id="827" name="Replicated mode"/>
          <p:cNvSpPr txBox="1"/>
          <p:nvPr/>
        </p:nvSpPr>
        <p:spPr>
          <a:xfrm>
            <a:off x="9062268" y="3085161"/>
            <a:ext cx="2496946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Replicated mode</a:t>
            </a:r>
          </a:p>
        </p:txBody>
      </p:sp>
      <p:sp>
        <p:nvSpPr>
          <p:cNvPr id="828" name="Get throughput (operations/sec) of 1 M objects"/>
          <p:cNvSpPr txBox="1"/>
          <p:nvPr/>
        </p:nvSpPr>
        <p:spPr>
          <a:xfrm>
            <a:off x="5588659" y="2454016"/>
            <a:ext cx="666180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500"/>
            </a:lvl1pPr>
          </a:lstStyle>
          <a:p>
            <a:r>
              <a:t>Get throughput (operations/sec) of 1 M objects</a:t>
            </a:r>
          </a:p>
        </p:txBody>
      </p:sp>
      <p:grpSp>
        <p:nvGrpSpPr>
          <p:cNvPr id="831" name="Group"/>
          <p:cNvGrpSpPr/>
          <p:nvPr/>
        </p:nvGrpSpPr>
        <p:grpSpPr>
          <a:xfrm>
            <a:off x="8494962" y="4087312"/>
            <a:ext cx="531905" cy="3405261"/>
            <a:chOff x="78381" y="0"/>
            <a:chExt cx="531904" cy="3405259"/>
          </a:xfrm>
        </p:grpSpPr>
        <p:sp>
          <p:nvSpPr>
            <p:cNvPr id="829" name="Better"/>
            <p:cNvSpPr txBox="1"/>
            <p:nvPr/>
          </p:nvSpPr>
          <p:spPr>
            <a:xfrm rot="5418398">
              <a:off x="-204564" y="1681331"/>
              <a:ext cx="993915" cy="422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sz="2200"/>
              </a:lvl1pPr>
            </a:lstStyle>
            <a:p>
              <a:r>
                <a:t>Better</a:t>
              </a:r>
            </a:p>
          </p:txBody>
        </p:sp>
        <p:sp>
          <p:nvSpPr>
            <p:cNvPr id="830" name="Line"/>
            <p:cNvSpPr/>
            <p:nvPr/>
          </p:nvSpPr>
          <p:spPr>
            <a:xfrm flipV="1">
              <a:off x="610285" y="0"/>
              <a:ext cx="1" cy="3405260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32" name="Using only NVM…"/>
          <p:cNvSpPr txBox="1">
            <a:spLocks noGrp="1"/>
          </p:cNvSpPr>
          <p:nvPr>
            <p:ph type="body" sz="half" idx="1"/>
          </p:nvPr>
        </p:nvSpPr>
        <p:spPr>
          <a:xfrm>
            <a:off x="138790" y="2569829"/>
            <a:ext cx="4593497" cy="5684712"/>
          </a:xfrm>
          <a:prstGeom prst="rect">
            <a:avLst/>
          </a:prstGeom>
        </p:spPr>
        <p:txBody>
          <a:bodyPr anchor="t"/>
          <a:lstStyle/>
          <a:p>
            <a:r>
              <a:t>Using only NVM</a:t>
            </a:r>
          </a:p>
          <a:p>
            <a:endParaRPr/>
          </a:p>
          <a:p>
            <a:r>
              <a:t>Synchronous logging mode</a:t>
            </a:r>
          </a:p>
          <a:p>
            <a:pPr lvl="1"/>
            <a:r>
              <a:t>Persist log before replying to client</a:t>
            </a:r>
          </a:p>
          <a:p>
            <a:endParaRPr/>
          </a:p>
          <a:p>
            <a:r>
              <a:t>One replica with Synchronous replication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Shared file access"/>
          <p:cNvSpPr txBox="1">
            <a:spLocks noGrp="1"/>
          </p:cNvSpPr>
          <p:nvPr>
            <p:ph type="title"/>
          </p:nvPr>
        </p:nvSpPr>
        <p:spPr>
          <a:xfrm>
            <a:off x="162224" y="-49111"/>
            <a:ext cx="12756552" cy="2159001"/>
          </a:xfrm>
          <a:prstGeom prst="rect">
            <a:avLst/>
          </a:prstGeom>
        </p:spPr>
        <p:txBody>
          <a:bodyPr/>
          <a:lstStyle/>
          <a:p>
            <a:r>
              <a:t>Shared file access</a:t>
            </a:r>
          </a:p>
        </p:txBody>
      </p:sp>
      <p:sp>
        <p:nvSpPr>
          <p:cNvPr id="8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836" name="Leases grant access rights to applications [SOSP’89]…"/>
          <p:cNvSpPr txBox="1"/>
          <p:nvPr/>
        </p:nvSpPr>
        <p:spPr>
          <a:xfrm>
            <a:off x="1176081" y="2571032"/>
            <a:ext cx="10934334" cy="2908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/>
            </a:pPr>
            <a:r>
              <a:rPr b="1"/>
              <a:t>Leases</a:t>
            </a:r>
            <a:r>
              <a:t> grant access rights to applications </a:t>
            </a:r>
            <a:r>
              <a:rPr sz="2500"/>
              <a:t>[SOSP’89]</a:t>
            </a:r>
            <a:r>
              <a:t>  </a:t>
            </a:r>
          </a:p>
          <a:p>
            <a:pPr marL="847328" lvl="1" indent="-402828">
              <a:spcBef>
                <a:spcPts val="300"/>
              </a:spcBef>
              <a:buSzPct val="145000"/>
              <a:buChar char="•"/>
              <a:defRPr sz="3100"/>
            </a:pPr>
            <a:r>
              <a:t>Required for files and directories</a:t>
            </a:r>
          </a:p>
          <a:p>
            <a:pPr marL="847328" lvl="1" indent="-402828">
              <a:spcBef>
                <a:spcPts val="300"/>
              </a:spcBef>
              <a:buSzPct val="145000"/>
              <a:buChar char="•"/>
              <a:defRPr sz="3100"/>
            </a:pPr>
            <a:r>
              <a:t>Function like lock, but revocable</a:t>
            </a:r>
          </a:p>
          <a:p>
            <a:pPr marL="791379" lvl="1" indent="-346879">
              <a:spcBef>
                <a:spcPts val="300"/>
              </a:spcBef>
              <a:buSzPct val="145000"/>
              <a:buChar char="•"/>
              <a:defRPr sz="3600"/>
            </a:pPr>
            <a:r>
              <a:rPr sz="3100"/>
              <a:t>Exclusive writer, shared readers</a:t>
            </a:r>
          </a:p>
        </p:txBody>
      </p:sp>
      <p:sp>
        <p:nvSpPr>
          <p:cNvPr id="837" name="On revocation, LibFS digests leased data…"/>
          <p:cNvSpPr txBox="1"/>
          <p:nvPr/>
        </p:nvSpPr>
        <p:spPr>
          <a:xfrm>
            <a:off x="1033735" y="5145132"/>
            <a:ext cx="10085760" cy="2334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02828" indent="-402828">
              <a:spcBef>
                <a:spcPts val="300"/>
              </a:spcBef>
              <a:buSzPct val="145000"/>
              <a:buChar char="•"/>
              <a:defRPr sz="3600"/>
            </a:pPr>
            <a:r>
              <a:t>On revocation, LibFS digests leased data</a:t>
            </a:r>
          </a:p>
          <a:p>
            <a:pPr marL="847328" lvl="1" indent="-402828">
              <a:spcBef>
                <a:spcPts val="300"/>
              </a:spcBef>
              <a:buSzPct val="145000"/>
              <a:buChar char="•"/>
              <a:defRPr sz="3600"/>
            </a:pPr>
            <a:r>
              <a:t>Private data made public before losing lease</a:t>
            </a:r>
          </a:p>
          <a:p>
            <a:pPr>
              <a:spcBef>
                <a:spcPts val="300"/>
              </a:spcBef>
              <a:defRPr sz="3600"/>
            </a:pPr>
            <a:endParaRPr/>
          </a:p>
          <a:p>
            <a:pPr marL="402828" indent="-402828">
              <a:spcBef>
                <a:spcPts val="300"/>
              </a:spcBef>
              <a:buSzPct val="145000"/>
              <a:buChar char="•"/>
              <a:defRPr sz="3600" b="1"/>
            </a:pPr>
            <a:r>
              <a:t>Leases serialize concurrent updates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7" grpId="1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Before concluding strata, let’s re-evaluate design"/>
          <p:cNvSpPr txBox="1">
            <a:spLocks noGrp="1"/>
          </p:cNvSpPr>
          <p:nvPr>
            <p:ph type="title"/>
          </p:nvPr>
        </p:nvSpPr>
        <p:spPr>
          <a:xfrm>
            <a:off x="1442599" y="2867324"/>
            <a:ext cx="10464801" cy="3302001"/>
          </a:xfrm>
          <a:prstGeom prst="rect">
            <a:avLst/>
          </a:prstGeom>
        </p:spPr>
        <p:txBody>
          <a:bodyPr/>
          <a:lstStyle>
            <a:lvl1pPr defTabSz="537463">
              <a:defRPr sz="7360"/>
            </a:lvl1pPr>
          </a:lstStyle>
          <a:p>
            <a:r>
              <a:t>Before concluding strata, let’s re-evaluate design</a:t>
            </a:r>
          </a:p>
        </p:txBody>
      </p:sp>
      <p:sp>
        <p:nvSpPr>
          <p:cNvPr id="7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291358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d system research should hav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25779">
              <a:defRPr sz="7200"/>
            </a:lvl1pPr>
          </a:lstStyle>
          <a:p>
            <a:r>
              <a:t>Good system research should have</a:t>
            </a:r>
          </a:p>
        </p:txBody>
      </p:sp>
      <p:sp>
        <p:nvSpPr>
          <p:cNvPr id="7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726" name="Timely"/>
          <p:cNvSpPr txBox="1"/>
          <p:nvPr/>
        </p:nvSpPr>
        <p:spPr>
          <a:xfrm>
            <a:off x="3989144" y="3206784"/>
            <a:ext cx="2114489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/>
            </a:lvl1pPr>
          </a:lstStyle>
          <a:p>
            <a:r>
              <a:t>Timely</a:t>
            </a:r>
          </a:p>
        </p:txBody>
      </p:sp>
      <p:sp>
        <p:nvSpPr>
          <p:cNvPr id="727" name="Principled"/>
          <p:cNvSpPr txBox="1"/>
          <p:nvPr/>
        </p:nvSpPr>
        <p:spPr>
          <a:xfrm>
            <a:off x="2999103" y="5199184"/>
            <a:ext cx="3184191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/>
            </a:lvl1pPr>
          </a:lstStyle>
          <a:p>
            <a:r>
              <a:t>Principled</a:t>
            </a:r>
          </a:p>
        </p:txBody>
      </p:sp>
      <p:sp>
        <p:nvSpPr>
          <p:cNvPr id="728" name="General"/>
          <p:cNvSpPr txBox="1"/>
          <p:nvPr/>
        </p:nvSpPr>
        <p:spPr>
          <a:xfrm>
            <a:off x="3624515" y="7191585"/>
            <a:ext cx="2479118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/>
            </a:lvl1pPr>
          </a:lstStyle>
          <a:p>
            <a:r>
              <a:t>General</a:t>
            </a:r>
          </a:p>
        </p:txBody>
      </p:sp>
      <p:grpSp>
        <p:nvGrpSpPr>
          <p:cNvPr id="732" name="Group"/>
          <p:cNvGrpSpPr/>
          <p:nvPr/>
        </p:nvGrpSpPr>
        <p:grpSpPr>
          <a:xfrm>
            <a:off x="6407717" y="3206784"/>
            <a:ext cx="2762202" cy="4802227"/>
            <a:chOff x="-39830" y="0"/>
            <a:chExt cx="2762200" cy="4802226"/>
          </a:xfrm>
        </p:grpSpPr>
        <p:sp>
          <p:nvSpPr>
            <p:cNvPr id="729" name="problem"/>
            <p:cNvSpPr txBox="1"/>
            <p:nvPr/>
          </p:nvSpPr>
          <p:spPr>
            <a:xfrm>
              <a:off x="0" y="-1"/>
              <a:ext cx="2408424" cy="817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t>problem</a:t>
              </a:r>
            </a:p>
          </p:txBody>
        </p:sp>
        <p:sp>
          <p:nvSpPr>
            <p:cNvPr id="730" name="approach"/>
            <p:cNvSpPr txBox="1"/>
            <p:nvPr/>
          </p:nvSpPr>
          <p:spPr>
            <a:xfrm>
              <a:off x="-39831" y="1992400"/>
              <a:ext cx="2762201" cy="81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t>approach</a:t>
              </a:r>
            </a:p>
          </p:txBody>
        </p:sp>
        <p:sp>
          <p:nvSpPr>
            <p:cNvPr id="731" name="solution"/>
            <p:cNvSpPr txBox="1"/>
            <p:nvPr/>
          </p:nvSpPr>
          <p:spPr>
            <a:xfrm>
              <a:off x="0" y="3984800"/>
              <a:ext cx="2303004" cy="81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t>solution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756225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" grpId="0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mely problem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Timely problem?</a:t>
            </a:r>
          </a:p>
        </p:txBody>
      </p:sp>
      <p:sp>
        <p:nvSpPr>
          <p:cNvPr id="7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736" name="Does Strata address system issues for emerging technologies?…"/>
          <p:cNvSpPr txBox="1"/>
          <p:nvPr/>
        </p:nvSpPr>
        <p:spPr>
          <a:xfrm>
            <a:off x="259484" y="2391097"/>
            <a:ext cx="12485832" cy="3076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2828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Does Strata address system issues for emerging technologies?</a:t>
            </a:r>
          </a:p>
          <a:p>
            <a:pPr marL="402828" indent="-402828">
              <a:spcBef>
                <a:spcPts val="2000"/>
              </a:spcBef>
              <a:buSzPct val="145000"/>
              <a:buChar char="•"/>
              <a:defRPr sz="3600"/>
            </a:pPr>
            <a:endParaRPr/>
          </a:p>
          <a:p>
            <a:pPr marL="402828" indent="-402828">
              <a:spcBef>
                <a:spcPts val="2000"/>
              </a:spcBef>
              <a:buSzPct val="145000"/>
              <a:buChar char="•"/>
              <a:defRPr sz="3600"/>
            </a:pPr>
            <a:r>
              <a:t>Does Strata address recent applications’ requirement?</a:t>
            </a:r>
          </a:p>
        </p:txBody>
      </p:sp>
      <p:grpSp>
        <p:nvGrpSpPr>
          <p:cNvPr id="740" name="Group"/>
          <p:cNvGrpSpPr/>
          <p:nvPr/>
        </p:nvGrpSpPr>
        <p:grpSpPr>
          <a:xfrm>
            <a:off x="3414378" y="5352046"/>
            <a:ext cx="8592852" cy="3699614"/>
            <a:chOff x="0" y="0"/>
            <a:chExt cx="8592850" cy="3699612"/>
          </a:xfrm>
        </p:grpSpPr>
        <p:pic>
          <p:nvPicPr>
            <p:cNvPr id="737" name="Screen Shot 2017-11-04 at 6.11.59 AM.png" descr="Screen Shot 2017-11-04 at 6.11.59 A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11845" y="0"/>
              <a:ext cx="1387402" cy="36766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8" name="Screen Shot 2017-11-04 at 6.12.34 AM.png" descr="Screen Shot 2017-11-04 at 6.12.34 AM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461335"/>
              <a:ext cx="2983842" cy="32382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9" name="Screen Shot 2017-11-04 at 6.21.56 AM.png" descr="Screen Shot 2017-11-04 at 6.21.56 A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81881" y="876273"/>
              <a:ext cx="4410970" cy="24020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0981673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" grpId="0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Principled approach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Principled approach?</a:t>
            </a:r>
          </a:p>
        </p:txBody>
      </p:sp>
      <p:sp>
        <p:nvSpPr>
          <p:cNvPr id="7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744" name="Show me a sentence or a table to describe your system"/>
          <p:cNvSpPr txBox="1"/>
          <p:nvPr/>
        </p:nvSpPr>
        <p:spPr>
          <a:xfrm>
            <a:off x="697620" y="2563696"/>
            <a:ext cx="11985461" cy="941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402828" indent="-402828">
              <a:spcBef>
                <a:spcPts val="2000"/>
              </a:spcBef>
              <a:buSzPct val="145000"/>
              <a:buChar char="•"/>
              <a:defRPr sz="3600"/>
            </a:lvl1pPr>
          </a:lstStyle>
          <a:p>
            <a:r>
              <a:t>Show me a sentence or a table to describe your system</a:t>
            </a:r>
          </a:p>
        </p:txBody>
      </p:sp>
      <p:graphicFrame>
        <p:nvGraphicFramePr>
          <p:cNvPr id="745" name="Table"/>
          <p:cNvGraphicFramePr/>
          <p:nvPr/>
        </p:nvGraphicFramePr>
        <p:xfrm>
          <a:off x="952500" y="3546734"/>
          <a:ext cx="11277599" cy="5442931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2960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0733"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sym typeface="Helvetica Neue"/>
                        </a:rPr>
                        <a:t>Previous systems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sym typeface="Helvetica Neue"/>
                        </a:rPr>
                        <a:t>Strata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6501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sym typeface="Helvetica Neue"/>
                        </a:rPr>
                        <a:t>Performance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Use complex kernel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Kernel-bypass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833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sym typeface="Helvetica Neue"/>
                        </a:rPr>
                        <a:t>Low-cost capacity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Designed for a single type of storage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Asynchronous digest Transparent data migration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0864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sym typeface="Helvetica Neue"/>
                        </a:rPr>
                        <a:t>Simplicity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Complex crash consistency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800">
                          <a:sym typeface="Helvetica Neue"/>
                        </a:rPr>
                        <a:t>In-order, synchronous IO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5400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eneral solutio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solution?</a:t>
            </a:r>
          </a:p>
        </p:txBody>
      </p:sp>
      <p:sp>
        <p:nvSpPr>
          <p:cNvPr id="7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749" name="Is Strata a general purpose file system?"/>
          <p:cNvSpPr txBox="1"/>
          <p:nvPr/>
        </p:nvSpPr>
        <p:spPr>
          <a:xfrm>
            <a:off x="2039742" y="3108048"/>
            <a:ext cx="9967013" cy="715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402828" indent="-402828">
              <a:spcBef>
                <a:spcPts val="2000"/>
              </a:spcBef>
              <a:buSzPct val="145000"/>
              <a:buChar char="•"/>
              <a:defRPr sz="3600"/>
            </a:lvl1pPr>
          </a:lstStyle>
          <a:p>
            <a:r>
              <a:t>Is Strata a general purpose file system?</a:t>
            </a:r>
          </a:p>
        </p:txBody>
      </p:sp>
      <p:sp>
        <p:nvSpPr>
          <p:cNvPr id="750" name="Does Strata work with only NVM?"/>
          <p:cNvSpPr txBox="1"/>
          <p:nvPr/>
        </p:nvSpPr>
        <p:spPr>
          <a:xfrm>
            <a:off x="2039742" y="4823565"/>
            <a:ext cx="7326685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02828" indent="-402828">
              <a:spcBef>
                <a:spcPts val="2000"/>
              </a:spcBef>
              <a:buSzPct val="145000"/>
              <a:buChar char="•"/>
              <a:defRPr sz="3600"/>
            </a:lvl1pPr>
          </a:lstStyle>
          <a:p>
            <a:r>
              <a:t>Does Strata work with only NVM?</a:t>
            </a:r>
          </a:p>
        </p:txBody>
      </p:sp>
      <p:sp>
        <p:nvSpPr>
          <p:cNvPr id="751" name="Does Strata work with only SSD?"/>
          <p:cNvSpPr txBox="1"/>
          <p:nvPr/>
        </p:nvSpPr>
        <p:spPr>
          <a:xfrm>
            <a:off x="2039742" y="6452093"/>
            <a:ext cx="7250783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02828" indent="-402828">
              <a:spcBef>
                <a:spcPts val="2000"/>
              </a:spcBef>
              <a:buSzPct val="145000"/>
              <a:buChar char="•"/>
              <a:defRPr sz="3600"/>
            </a:lvl1pPr>
          </a:lstStyle>
          <a:p>
            <a:r>
              <a:t>Does Strata work with only SSD?</a:t>
            </a:r>
          </a:p>
        </p:txBody>
      </p:sp>
    </p:spTree>
    <p:extLst>
      <p:ext uri="{BB962C8B-B14F-4D97-AF65-F5344CB8AC3E}">
        <p14:creationId xmlns:p14="http://schemas.microsoft.com/office/powerpoint/2010/main" val="220160022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0" animBg="1" advAuto="0"/>
      <p:bldP spid="750" grpId="0" animBg="1" advAuto="0"/>
      <p:bldP spid="751" grpId="0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Why NVM + SSD in Strata?"/>
          <p:cNvSpPr txBox="1">
            <a:spLocks noGrp="1"/>
          </p:cNvSpPr>
          <p:nvPr>
            <p:ph type="title"/>
          </p:nvPr>
        </p:nvSpPr>
        <p:spPr>
          <a:xfrm>
            <a:off x="1442599" y="2867324"/>
            <a:ext cx="10464801" cy="3302001"/>
          </a:xfrm>
          <a:prstGeom prst="rect">
            <a:avLst/>
          </a:prstGeom>
        </p:spPr>
        <p:txBody>
          <a:bodyPr/>
          <a:lstStyle/>
          <a:p>
            <a:r>
              <a:t>Why NVM + SSD in Strata?</a:t>
            </a:r>
          </a:p>
        </p:txBody>
      </p:sp>
      <p:sp>
        <p:nvSpPr>
          <p:cNvPr id="7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952325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SSD random read throughput"/>
          <p:cNvSpPr txBox="1">
            <a:spLocks noGrp="1"/>
          </p:cNvSpPr>
          <p:nvPr>
            <p:ph type="title"/>
          </p:nvPr>
        </p:nvSpPr>
        <p:spPr>
          <a:xfrm>
            <a:off x="952500" y="134508"/>
            <a:ext cx="11099800" cy="2159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25779">
              <a:defRPr sz="7200"/>
            </a:lvl1pPr>
          </a:lstStyle>
          <a:p>
            <a:r>
              <a:t>SSD random read throughput</a:t>
            </a:r>
          </a:p>
        </p:txBody>
      </p:sp>
      <p:sp>
        <p:nvSpPr>
          <p:cNvPr id="7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graphicFrame>
        <p:nvGraphicFramePr>
          <p:cNvPr id="758" name="2D Line Chart"/>
          <p:cNvGraphicFramePr/>
          <p:nvPr/>
        </p:nvGraphicFramePr>
        <p:xfrm>
          <a:off x="1010445" y="3070146"/>
          <a:ext cx="10077703" cy="5340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689550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SD per-block latency"/>
          <p:cNvSpPr txBox="1">
            <a:spLocks noGrp="1"/>
          </p:cNvSpPr>
          <p:nvPr>
            <p:ph type="title"/>
          </p:nvPr>
        </p:nvSpPr>
        <p:spPr>
          <a:xfrm>
            <a:off x="447512" y="576"/>
            <a:ext cx="12109776" cy="2159001"/>
          </a:xfrm>
          <a:prstGeom prst="rect">
            <a:avLst/>
          </a:prstGeom>
        </p:spPr>
        <p:txBody>
          <a:bodyPr/>
          <a:lstStyle/>
          <a:p>
            <a:r>
              <a:t>SSD per-block latency</a:t>
            </a:r>
          </a:p>
        </p:txBody>
      </p:sp>
      <p:sp>
        <p:nvSpPr>
          <p:cNvPr id="7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graphicFrame>
        <p:nvGraphicFramePr>
          <p:cNvPr id="762" name="2D Line Chart"/>
          <p:cNvGraphicFramePr/>
          <p:nvPr/>
        </p:nvGraphicFramePr>
        <p:xfrm>
          <a:off x="1353406" y="2719387"/>
          <a:ext cx="9611664" cy="5675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63" name="Line"/>
          <p:cNvSpPr/>
          <p:nvPr/>
        </p:nvSpPr>
        <p:spPr>
          <a:xfrm flipV="1">
            <a:off x="5329767" y="3401448"/>
            <a:ext cx="1" cy="4031590"/>
          </a:xfrm>
          <a:prstGeom prst="lin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64" name="Minimal IO size for high performance"/>
          <p:cNvSpPr txBox="1"/>
          <p:nvPr/>
        </p:nvSpPr>
        <p:spPr>
          <a:xfrm>
            <a:off x="5466144" y="3402553"/>
            <a:ext cx="5924576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Minimal IO size for high performance</a:t>
            </a:r>
          </a:p>
        </p:txBody>
      </p:sp>
    </p:spTree>
    <p:extLst>
      <p:ext uri="{BB962C8B-B14F-4D97-AF65-F5344CB8AC3E}">
        <p14:creationId xmlns:p14="http://schemas.microsoft.com/office/powerpoint/2010/main" val="143864030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LevelDB: small read dominates"/>
          <p:cNvSpPr txBox="1">
            <a:spLocks noGrp="1"/>
          </p:cNvSpPr>
          <p:nvPr>
            <p:ph type="title"/>
          </p:nvPr>
        </p:nvSpPr>
        <p:spPr>
          <a:xfrm>
            <a:off x="0" y="-114877"/>
            <a:ext cx="13004801" cy="2159001"/>
          </a:xfrm>
          <a:prstGeom prst="rect">
            <a:avLst/>
          </a:prstGeom>
        </p:spPr>
        <p:txBody>
          <a:bodyPr/>
          <a:lstStyle>
            <a:lvl1pPr>
              <a:defRPr sz="6800"/>
            </a:lvl1pPr>
          </a:lstStyle>
          <a:p>
            <a:r>
              <a:t>LevelDB: small read dominates</a:t>
            </a:r>
          </a:p>
        </p:txBody>
      </p:sp>
      <p:sp>
        <p:nvSpPr>
          <p:cNvPr id="7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  <p:graphicFrame>
        <p:nvGraphicFramePr>
          <p:cNvPr id="768" name="2D Column Chart"/>
          <p:cNvGraphicFramePr/>
          <p:nvPr/>
        </p:nvGraphicFramePr>
        <p:xfrm>
          <a:off x="261806" y="3030353"/>
          <a:ext cx="4696340" cy="5166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74" name="Group"/>
          <p:cNvGrpSpPr/>
          <p:nvPr/>
        </p:nvGrpSpPr>
        <p:grpSpPr>
          <a:xfrm>
            <a:off x="5234002" y="2052538"/>
            <a:ext cx="7751502" cy="6652070"/>
            <a:chOff x="-896911" y="-926826"/>
            <a:chExt cx="7751501" cy="6652068"/>
          </a:xfrm>
        </p:grpSpPr>
        <p:graphicFrame>
          <p:nvGraphicFramePr>
            <p:cNvPr id="769" name="2D Line Chart"/>
            <p:cNvGraphicFramePr/>
            <p:nvPr/>
          </p:nvGraphicFramePr>
          <p:xfrm>
            <a:off x="-896912" y="-926827"/>
            <a:ext cx="7751502" cy="66520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70" name="Line"/>
            <p:cNvSpPr/>
            <p:nvPr/>
          </p:nvSpPr>
          <p:spPr>
            <a:xfrm flipV="1">
              <a:off x="2432267" y="393137"/>
              <a:ext cx="1" cy="4350713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1" name="Line"/>
            <p:cNvSpPr/>
            <p:nvPr/>
          </p:nvSpPr>
          <p:spPr>
            <a:xfrm flipV="1">
              <a:off x="67817" y="328107"/>
              <a:ext cx="1" cy="4415743"/>
            </a:xfrm>
            <a:prstGeom prst="line">
              <a:avLst/>
            </a:prstGeom>
            <a:noFill/>
            <a:ln w="635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2" name="LevelDB…"/>
            <p:cNvSpPr txBox="1"/>
            <p:nvPr/>
          </p:nvSpPr>
          <p:spPr>
            <a:xfrm>
              <a:off x="182643" y="-50800"/>
              <a:ext cx="1754957" cy="902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solidFill>
                    <a:schemeClr val="accent5">
                      <a:lumOff val="-29866"/>
                    </a:schemeClr>
                  </a:solidFill>
                </a:defRPr>
              </a:pPr>
              <a:r>
                <a:t>LevelDB</a:t>
              </a:r>
            </a:p>
            <a:p>
              <a:pPr>
                <a:defRPr>
                  <a:solidFill>
                    <a:schemeClr val="accent5">
                      <a:lumOff val="-29866"/>
                    </a:schemeClr>
                  </a:solidFill>
                </a:defRPr>
              </a:pPr>
              <a:r>
                <a:t>dominates</a:t>
              </a:r>
            </a:p>
          </p:txBody>
        </p:sp>
        <p:sp>
          <p:nvSpPr>
            <p:cNvPr id="773" name="Minimal IO size…"/>
            <p:cNvSpPr txBox="1"/>
            <p:nvPr/>
          </p:nvSpPr>
          <p:spPr>
            <a:xfrm>
              <a:off x="2497582" y="-50800"/>
              <a:ext cx="3395440" cy="902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t>Minimal IO size </a:t>
              </a:r>
            </a:p>
            <a:p>
              <a:r>
                <a:t>for high performance</a:t>
              </a:r>
            </a:p>
          </p:txBody>
        </p:sp>
      </p:grpSp>
      <p:sp>
        <p:nvSpPr>
          <p:cNvPr id="775" name="IO size distribution in LevelDB"/>
          <p:cNvSpPr txBox="1"/>
          <p:nvPr/>
        </p:nvSpPr>
        <p:spPr>
          <a:xfrm>
            <a:off x="542882" y="2516339"/>
            <a:ext cx="4857776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IO size distribution in LevelDB</a:t>
            </a:r>
          </a:p>
        </p:txBody>
      </p:sp>
    </p:spTree>
    <p:extLst>
      <p:ext uri="{BB962C8B-B14F-4D97-AF65-F5344CB8AC3E}">
        <p14:creationId xmlns:p14="http://schemas.microsoft.com/office/powerpoint/2010/main" val="183131779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" grpId="0" animBg="1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LevelDB write size histogram"/>
          <p:cNvSpPr txBox="1">
            <a:spLocks noGrp="1"/>
          </p:cNvSpPr>
          <p:nvPr>
            <p:ph type="title"/>
          </p:nvPr>
        </p:nvSpPr>
        <p:spPr>
          <a:xfrm>
            <a:off x="486279" y="121799"/>
            <a:ext cx="12032242" cy="2159001"/>
          </a:xfrm>
          <a:prstGeom prst="rect">
            <a:avLst/>
          </a:prstGeom>
        </p:spPr>
        <p:txBody>
          <a:bodyPr/>
          <a:lstStyle>
            <a:lvl1pPr defTabSz="531622">
              <a:defRPr sz="7280"/>
            </a:lvl1pPr>
          </a:lstStyle>
          <a:p>
            <a:r>
              <a:t>LevelDB write size histogram</a:t>
            </a:r>
          </a:p>
        </p:txBody>
      </p:sp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graphicFrame>
        <p:nvGraphicFramePr>
          <p:cNvPr id="779" name="2D Column Chart"/>
          <p:cNvGraphicFramePr/>
          <p:nvPr/>
        </p:nvGraphicFramePr>
        <p:xfrm>
          <a:off x="1491959" y="2867322"/>
          <a:ext cx="6299833" cy="539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80" name="LevelDB…"/>
          <p:cNvSpPr txBox="1"/>
          <p:nvPr/>
        </p:nvSpPr>
        <p:spPr>
          <a:xfrm>
            <a:off x="8503855" y="3003683"/>
            <a:ext cx="3684886" cy="2350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44500" indent="-444500">
              <a:spcBef>
                <a:spcPts val="2000"/>
              </a:spcBef>
              <a:buSzPct val="145000"/>
              <a:buChar char="•"/>
            </a:pPr>
            <a:r>
              <a:t>LevelDB </a:t>
            </a:r>
          </a:p>
          <a:p>
            <a:pPr marL="889000" lvl="1" indent="-444500">
              <a:spcBef>
                <a:spcPts val="2000"/>
              </a:spcBef>
              <a:buSzPct val="145000"/>
              <a:buChar char="•"/>
            </a:pPr>
            <a:r>
              <a:t>Key size: 16 B</a:t>
            </a:r>
          </a:p>
          <a:p>
            <a:pPr marL="889000" lvl="1" indent="-444500">
              <a:spcBef>
                <a:spcPts val="1500"/>
              </a:spcBef>
              <a:buSzPct val="145000"/>
              <a:buChar char="•"/>
            </a:pPr>
            <a:r>
              <a:t>Value size: 1 KB</a:t>
            </a:r>
          </a:p>
          <a:p>
            <a:pPr marL="889000" lvl="1" indent="-444500">
              <a:spcBef>
                <a:spcPts val="1500"/>
              </a:spcBef>
              <a:buSzPct val="145000"/>
              <a:buChar char="•"/>
            </a:pPr>
            <a:r>
              <a:t>300,000 objects</a:t>
            </a:r>
          </a:p>
        </p:txBody>
      </p:sp>
    </p:spTree>
    <p:extLst>
      <p:ext uri="{BB962C8B-B14F-4D97-AF65-F5344CB8AC3E}">
        <p14:creationId xmlns:p14="http://schemas.microsoft.com/office/powerpoint/2010/main" val="3248006015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NVM reduces write amplification"/>
          <p:cNvSpPr txBox="1">
            <a:spLocks noGrp="1"/>
          </p:cNvSpPr>
          <p:nvPr>
            <p:ph type="title"/>
          </p:nvPr>
        </p:nvSpPr>
        <p:spPr>
          <a:xfrm>
            <a:off x="37173" y="-33813"/>
            <a:ext cx="13004801" cy="2159001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t>NVM reduces write amplification</a:t>
            </a:r>
          </a:p>
        </p:txBody>
      </p:sp>
      <p:graphicFrame>
        <p:nvGraphicFramePr>
          <p:cNvPr id="783" name="2D Column Chart"/>
          <p:cNvGraphicFramePr/>
          <p:nvPr/>
        </p:nvGraphicFramePr>
        <p:xfrm>
          <a:off x="549336" y="2181908"/>
          <a:ext cx="6819872" cy="6998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84" name="Line"/>
          <p:cNvSpPr/>
          <p:nvPr/>
        </p:nvSpPr>
        <p:spPr>
          <a:xfrm>
            <a:off x="1369228" y="7725762"/>
            <a:ext cx="619407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85" name="No amplification"/>
          <p:cNvSpPr txBox="1"/>
          <p:nvPr/>
        </p:nvSpPr>
        <p:spPr>
          <a:xfrm>
            <a:off x="7635459" y="7570388"/>
            <a:ext cx="2553780" cy="48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700"/>
            </a:lvl1pPr>
          </a:lstStyle>
          <a:p>
            <a:r>
              <a:t>No amplification</a:t>
            </a:r>
          </a:p>
        </p:txBody>
      </p:sp>
      <p:grpSp>
        <p:nvGrpSpPr>
          <p:cNvPr id="788" name="Group"/>
          <p:cNvGrpSpPr/>
          <p:nvPr/>
        </p:nvGrpSpPr>
        <p:grpSpPr>
          <a:xfrm>
            <a:off x="-7321" y="4717109"/>
            <a:ext cx="574862" cy="3490721"/>
            <a:chOff x="246473" y="0"/>
            <a:chExt cx="574861" cy="3490719"/>
          </a:xfrm>
        </p:grpSpPr>
        <p:sp>
          <p:nvSpPr>
            <p:cNvPr id="786" name="Better"/>
            <p:cNvSpPr txBox="1"/>
            <p:nvPr/>
          </p:nvSpPr>
          <p:spPr>
            <a:xfrm rot="5416046">
              <a:off x="-16932" y="1311480"/>
              <a:ext cx="990944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Better</a:t>
              </a:r>
            </a:p>
          </p:txBody>
        </p:sp>
        <p:sp>
          <p:nvSpPr>
            <p:cNvPr id="787" name="Arrow"/>
            <p:cNvSpPr/>
            <p:nvPr/>
          </p:nvSpPr>
          <p:spPr>
            <a:xfrm rot="5400000">
              <a:off x="-1049778" y="1619607"/>
              <a:ext cx="3490720" cy="251506"/>
            </a:xfrm>
            <a:prstGeom prst="rightArrow">
              <a:avLst>
                <a:gd name="adj1" fmla="val 32000"/>
                <a:gd name="adj2" fmla="val 32138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89" name="7.8"/>
          <p:cNvSpPr txBox="1"/>
          <p:nvPr/>
        </p:nvSpPr>
        <p:spPr>
          <a:xfrm>
            <a:off x="2336875" y="3828420"/>
            <a:ext cx="432086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7.8</a:t>
            </a:r>
          </a:p>
        </p:txBody>
      </p:sp>
      <p:sp>
        <p:nvSpPr>
          <p:cNvPr id="790" name="32.8"/>
          <p:cNvSpPr txBox="1"/>
          <p:nvPr/>
        </p:nvSpPr>
        <p:spPr>
          <a:xfrm>
            <a:off x="2606022" y="3654829"/>
            <a:ext cx="559223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32.8</a:t>
            </a:r>
          </a:p>
        </p:txBody>
      </p:sp>
      <p:sp>
        <p:nvSpPr>
          <p:cNvPr id="791" name="32"/>
          <p:cNvSpPr txBox="1"/>
          <p:nvPr/>
        </p:nvSpPr>
        <p:spPr>
          <a:xfrm>
            <a:off x="3028285" y="3833691"/>
            <a:ext cx="36857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800"/>
            </a:lvl1pPr>
          </a:lstStyle>
          <a:p>
            <a:r>
              <a:t>32</a:t>
            </a:r>
          </a:p>
        </p:txBody>
      </p:sp>
      <p:grpSp>
        <p:nvGrpSpPr>
          <p:cNvPr id="796" name="Group"/>
          <p:cNvGrpSpPr/>
          <p:nvPr/>
        </p:nvGrpSpPr>
        <p:grpSpPr>
          <a:xfrm>
            <a:off x="7520380" y="5372445"/>
            <a:ext cx="5174163" cy="1799621"/>
            <a:chOff x="-162821" y="-433119"/>
            <a:chExt cx="5174161" cy="1799620"/>
          </a:xfrm>
        </p:grpSpPr>
        <p:sp>
          <p:nvSpPr>
            <p:cNvPr id="792" name="Write amp. ="/>
            <p:cNvSpPr txBox="1"/>
            <p:nvPr/>
          </p:nvSpPr>
          <p:spPr>
            <a:xfrm>
              <a:off x="-162822" y="198834"/>
              <a:ext cx="2005193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2500"/>
              </a:lvl1pPr>
            </a:lstStyle>
            <a:p>
              <a:r>
                <a:t>Write amp. = </a:t>
              </a:r>
            </a:p>
          </p:txBody>
        </p:sp>
        <p:sp>
          <p:nvSpPr>
            <p:cNvPr id="793" name="Total amount of IO…"/>
            <p:cNvSpPr txBox="1"/>
            <p:nvPr/>
          </p:nvSpPr>
          <p:spPr>
            <a:xfrm>
              <a:off x="2024567" y="-433120"/>
              <a:ext cx="2884985" cy="827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2500"/>
              </a:pPr>
              <a:r>
                <a:t>Total amount of IO </a:t>
              </a:r>
            </a:p>
            <a:p>
              <a:pPr algn="ctr">
                <a:defRPr sz="2500"/>
              </a:pPr>
              <a:r>
                <a:t>in system-level</a:t>
              </a:r>
            </a:p>
          </p:txBody>
        </p:sp>
        <p:sp>
          <p:nvSpPr>
            <p:cNvPr id="794" name="Total amount of data…"/>
            <p:cNvSpPr txBox="1"/>
            <p:nvPr/>
          </p:nvSpPr>
          <p:spPr>
            <a:xfrm>
              <a:off x="1922778" y="538688"/>
              <a:ext cx="3088562" cy="827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defRPr sz="2500"/>
              </a:pPr>
              <a:r>
                <a:t>Total amount of data</a:t>
              </a:r>
            </a:p>
            <a:p>
              <a:pPr algn="ctr">
                <a:defRPr sz="2500"/>
              </a:pPr>
              <a:r>
                <a:t>written to the file</a:t>
              </a:r>
            </a:p>
          </p:txBody>
        </p:sp>
        <p:sp>
          <p:nvSpPr>
            <p:cNvPr id="795" name="Line"/>
            <p:cNvSpPr/>
            <p:nvPr/>
          </p:nvSpPr>
          <p:spPr>
            <a:xfrm>
              <a:off x="1878713" y="466690"/>
              <a:ext cx="295322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97" name="Writing a file with different IO sizes…"/>
          <p:cNvSpPr txBox="1">
            <a:spLocks noGrp="1"/>
          </p:cNvSpPr>
          <p:nvPr>
            <p:ph type="body" sz="quarter" idx="4294967295"/>
          </p:nvPr>
        </p:nvSpPr>
        <p:spPr>
          <a:xfrm>
            <a:off x="7702594" y="2929330"/>
            <a:ext cx="5309426" cy="2159001"/>
          </a:xfrm>
          <a:prstGeom prst="rect">
            <a:avLst/>
          </a:prstGeom>
        </p:spPr>
        <p:txBody>
          <a:bodyPr anchor="t"/>
          <a:lstStyle/>
          <a:p>
            <a:pPr marL="370416" indent="-370416">
              <a:buSzPct val="75000"/>
              <a:defRPr sz="3000"/>
            </a:pPr>
            <a:r>
              <a:t>Writing a file with different IO sizes </a:t>
            </a:r>
          </a:p>
          <a:p>
            <a:pPr marL="370416" indent="-370416">
              <a:spcBef>
                <a:spcPts val="100"/>
              </a:spcBef>
              <a:buSzPct val="75000"/>
              <a:defRPr sz="3000"/>
            </a:pPr>
            <a:r>
              <a:t>Zipf (s = 1) random write</a:t>
            </a:r>
          </a:p>
          <a:p>
            <a:pPr marL="370416" indent="-370416">
              <a:spcBef>
                <a:spcPts val="100"/>
              </a:spcBef>
              <a:buSzPct val="75000"/>
              <a:defRPr sz="3000"/>
            </a:pPr>
            <a:r>
              <a:t>fsync() after each write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p:sp>
        <p:nvSpPr>
          <p:cNvPr id="799" name="Shape"/>
          <p:cNvSpPr/>
          <p:nvPr/>
        </p:nvSpPr>
        <p:spPr>
          <a:xfrm>
            <a:off x="1251338" y="2601341"/>
            <a:ext cx="4211218" cy="874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"/>
                </a:moveTo>
                <a:lnTo>
                  <a:pt x="21598" y="0"/>
                </a:lnTo>
                <a:lnTo>
                  <a:pt x="21600" y="10872"/>
                </a:lnTo>
                <a:lnTo>
                  <a:pt x="11760" y="10867"/>
                </a:lnTo>
                <a:lnTo>
                  <a:pt x="11778" y="21518"/>
                </a:lnTo>
                <a:lnTo>
                  <a:pt x="54" y="21600"/>
                </a:lnTo>
                <a:lnTo>
                  <a:pt x="0" y="91"/>
                </a:lnTo>
                <a:close/>
              </a:path>
            </a:pathLst>
          </a:custGeom>
          <a:ln w="254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00" name="NVM file system"/>
          <p:cNvSpPr txBox="1"/>
          <p:nvPr/>
        </p:nvSpPr>
        <p:spPr>
          <a:xfrm>
            <a:off x="5602919" y="2601341"/>
            <a:ext cx="2132447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200"/>
            </a:lvl1pPr>
          </a:lstStyle>
          <a:p>
            <a:r>
              <a:rPr dirty="0"/>
              <a:t>NVM file system</a:t>
            </a:r>
          </a:p>
        </p:txBody>
      </p:sp>
      <p:sp>
        <p:nvSpPr>
          <p:cNvPr id="801" name="SSD file system"/>
          <p:cNvSpPr txBox="1"/>
          <p:nvPr/>
        </p:nvSpPr>
        <p:spPr>
          <a:xfrm>
            <a:off x="4419524" y="3440046"/>
            <a:ext cx="2086063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2200"/>
            </a:lvl1pPr>
          </a:lstStyle>
          <a:p>
            <a:r>
              <a:rPr dirty="0"/>
              <a:t>SSD file system</a:t>
            </a:r>
          </a:p>
        </p:txBody>
      </p:sp>
    </p:spTree>
    <p:extLst>
      <p:ext uri="{BB962C8B-B14F-4D97-AF65-F5344CB8AC3E}">
        <p14:creationId xmlns:p14="http://schemas.microsoft.com/office/powerpoint/2010/main" val="17940392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2347</Words>
  <Application>Microsoft Office PowerPoint</Application>
  <PresentationFormat>Custom</PresentationFormat>
  <Paragraphs>687</Paragraphs>
  <Slides>53</Slides>
  <Notes>1</Notes>
  <HiddenSlides>21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Courier</vt:lpstr>
      <vt:lpstr>Helvetica Light</vt:lpstr>
      <vt:lpstr>Helvetica Neue</vt:lpstr>
      <vt:lpstr>Helvetica Neue Light</vt:lpstr>
      <vt:lpstr>Helvetica Neue Medium</vt:lpstr>
      <vt:lpstr>Helvetica Neue Thin</vt:lpstr>
      <vt:lpstr>Arial</vt:lpstr>
      <vt:lpstr>White</vt:lpstr>
      <vt:lpstr>Too many devices (NVM, SSD, HDD)? A Cross-media file system can cope with the diverse devices</vt:lpstr>
      <vt:lpstr>Let’s build a fast server</vt:lpstr>
      <vt:lpstr>Storage diversification</vt:lpstr>
      <vt:lpstr>A fast server on today’s file system</vt:lpstr>
      <vt:lpstr>A fast server on today’s file system</vt:lpstr>
      <vt:lpstr>A fast server on today’s file system</vt:lpstr>
      <vt:lpstr>A fast server on today’s file system</vt:lpstr>
      <vt:lpstr>Problems in today’s file systems</vt:lpstr>
      <vt:lpstr>Strata:  A Cross Media File System</vt:lpstr>
      <vt:lpstr>Strata’s main design principle</vt:lpstr>
      <vt:lpstr>Outline</vt:lpstr>
      <vt:lpstr>Log operations to NVM at user-level</vt:lpstr>
      <vt:lpstr>Intuitive crash consistency</vt:lpstr>
      <vt:lpstr>Crash consistency example</vt:lpstr>
      <vt:lpstr>Crash consistency example</vt:lpstr>
      <vt:lpstr>Strata: In-order, synchronous IO  with atomicity</vt:lpstr>
      <vt:lpstr>Outline</vt:lpstr>
      <vt:lpstr>Digest data in kernel </vt:lpstr>
      <vt:lpstr>Digest optimization: Log coalescing</vt:lpstr>
      <vt:lpstr>Digest and migrate data in kernel </vt:lpstr>
      <vt:lpstr>Digest and migrate data in kernel </vt:lpstr>
      <vt:lpstr>SSD garbage  collection overhead</vt:lpstr>
      <vt:lpstr>Digest and migrate data in kernel </vt:lpstr>
      <vt:lpstr>Read: hierarchical search</vt:lpstr>
      <vt:lpstr>Shared file access</vt:lpstr>
      <vt:lpstr>Outline</vt:lpstr>
      <vt:lpstr>Experimental setup</vt:lpstr>
      <vt:lpstr>Evaluation questions</vt:lpstr>
      <vt:lpstr>Related work</vt:lpstr>
      <vt:lpstr>NVM reduces write amplification</vt:lpstr>
      <vt:lpstr>Microbenchmark:  write latency</vt:lpstr>
      <vt:lpstr>Latency: persistent RPC</vt:lpstr>
      <vt:lpstr>Latency: LevelDB</vt:lpstr>
      <vt:lpstr>Evaluation questions</vt:lpstr>
      <vt:lpstr>Throughput: Varmail</vt:lpstr>
      <vt:lpstr>Throughput: data migration</vt:lpstr>
      <vt:lpstr>Conclusion</vt:lpstr>
      <vt:lpstr>Backup</vt:lpstr>
      <vt:lpstr>Why latency matters?</vt:lpstr>
      <vt:lpstr>Block-level caching</vt:lpstr>
      <vt:lpstr>Throughput: Redis</vt:lpstr>
      <vt:lpstr>Shared file access</vt:lpstr>
      <vt:lpstr>Before concluding strata, let’s re-evaluate design</vt:lpstr>
      <vt:lpstr>Good system research should have</vt:lpstr>
      <vt:lpstr>Timely problem?</vt:lpstr>
      <vt:lpstr>Principled approach?</vt:lpstr>
      <vt:lpstr>General solution?</vt:lpstr>
      <vt:lpstr>Why NVM + SSD in Strata?</vt:lpstr>
      <vt:lpstr>SSD random read throughput</vt:lpstr>
      <vt:lpstr>SSD per-block latency</vt:lpstr>
      <vt:lpstr>LevelDB: small read dominates</vt:lpstr>
      <vt:lpstr>LevelDB write size histogram</vt:lpstr>
      <vt:lpstr>NVM reduces write amplification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Strata: A Cross Media File System</dc:title>
  <dc:creator>mmlab_remote</dc:creator>
  <cp:lastModifiedBy>Windows User</cp:lastModifiedBy>
  <cp:revision>14</cp:revision>
  <dcterms:modified xsi:type="dcterms:W3CDTF">2018-11-13T01:21:05Z</dcterms:modified>
</cp:coreProperties>
</file>