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52" r:id="rId1"/>
  </p:sldMasterIdLst>
  <p:notesMasterIdLst>
    <p:notesMasterId r:id="rId31"/>
  </p:notesMasterIdLst>
  <p:handoutMasterIdLst>
    <p:handoutMasterId r:id="rId32"/>
  </p:handoutMasterIdLst>
  <p:sldIdLst>
    <p:sldId id="978" r:id="rId2"/>
    <p:sldId id="959" r:id="rId3"/>
    <p:sldId id="961" r:id="rId4"/>
    <p:sldId id="962" r:id="rId5"/>
    <p:sldId id="963" r:id="rId6"/>
    <p:sldId id="1003" r:id="rId7"/>
    <p:sldId id="1002" r:id="rId8"/>
    <p:sldId id="998" r:id="rId9"/>
    <p:sldId id="979" r:id="rId10"/>
    <p:sldId id="966" r:id="rId11"/>
    <p:sldId id="1011" r:id="rId12"/>
    <p:sldId id="968" r:id="rId13"/>
    <p:sldId id="992" r:id="rId14"/>
    <p:sldId id="987" r:id="rId15"/>
    <p:sldId id="1000" r:id="rId16"/>
    <p:sldId id="989" r:id="rId17"/>
    <p:sldId id="993" r:id="rId18"/>
    <p:sldId id="985" r:id="rId19"/>
    <p:sldId id="986" r:id="rId20"/>
    <p:sldId id="971" r:id="rId21"/>
    <p:sldId id="994" r:id="rId22"/>
    <p:sldId id="1010" r:id="rId23"/>
    <p:sldId id="1012" r:id="rId24"/>
    <p:sldId id="1004" r:id="rId25"/>
    <p:sldId id="999" r:id="rId26"/>
    <p:sldId id="1006" r:id="rId27"/>
    <p:sldId id="1007" r:id="rId28"/>
    <p:sldId id="1008" r:id="rId29"/>
    <p:sldId id="1013" r:id="rId30"/>
  </p:sldIdLst>
  <p:sldSz cx="9144000" cy="6858000" type="screen4x3"/>
  <p:notesSz cx="9866313" cy="6735763"/>
  <p:defaultTextStyle>
    <a:defPPr>
      <a:defRPr lang="ja-JP"/>
    </a:defPPr>
    <a:lvl1pPr algn="ctr" rtl="0" fontAlgn="ctr">
      <a:spcBef>
        <a:spcPct val="0"/>
      </a:spcBef>
      <a:spcAft>
        <a:spcPct val="0"/>
      </a:spcAft>
      <a:defRPr kumimoji="1" kern="1200">
        <a:solidFill>
          <a:srgbClr val="000000"/>
        </a:solidFill>
        <a:latin typeface="ＭＳ Ｐゴシック" charset="-128"/>
        <a:ea typeface="ＭＳ Ｐゴシック" charset="-128"/>
        <a:cs typeface="+mn-cs"/>
      </a:defRPr>
    </a:lvl1pPr>
    <a:lvl2pPr marL="457200" algn="ctr" rtl="0" fontAlgn="ctr">
      <a:spcBef>
        <a:spcPct val="0"/>
      </a:spcBef>
      <a:spcAft>
        <a:spcPct val="0"/>
      </a:spcAft>
      <a:defRPr kumimoji="1" kern="1200">
        <a:solidFill>
          <a:srgbClr val="000000"/>
        </a:solidFill>
        <a:latin typeface="ＭＳ Ｐゴシック" charset="-128"/>
        <a:ea typeface="ＭＳ Ｐゴシック" charset="-128"/>
        <a:cs typeface="+mn-cs"/>
      </a:defRPr>
    </a:lvl2pPr>
    <a:lvl3pPr marL="914400" algn="ctr" rtl="0" fontAlgn="ctr">
      <a:spcBef>
        <a:spcPct val="0"/>
      </a:spcBef>
      <a:spcAft>
        <a:spcPct val="0"/>
      </a:spcAft>
      <a:defRPr kumimoji="1" kern="1200">
        <a:solidFill>
          <a:srgbClr val="000000"/>
        </a:solidFill>
        <a:latin typeface="ＭＳ Ｐゴシック" charset="-128"/>
        <a:ea typeface="ＭＳ Ｐゴシック" charset="-128"/>
        <a:cs typeface="+mn-cs"/>
      </a:defRPr>
    </a:lvl3pPr>
    <a:lvl4pPr marL="1371600" algn="ctr" rtl="0" fontAlgn="ctr">
      <a:spcBef>
        <a:spcPct val="0"/>
      </a:spcBef>
      <a:spcAft>
        <a:spcPct val="0"/>
      </a:spcAft>
      <a:defRPr kumimoji="1" kern="1200">
        <a:solidFill>
          <a:srgbClr val="000000"/>
        </a:solidFill>
        <a:latin typeface="ＭＳ Ｐゴシック" charset="-128"/>
        <a:ea typeface="ＭＳ Ｐゴシック" charset="-128"/>
        <a:cs typeface="+mn-cs"/>
      </a:defRPr>
    </a:lvl4pPr>
    <a:lvl5pPr marL="1828800" algn="ctr" rtl="0" fontAlgn="ctr">
      <a:spcBef>
        <a:spcPct val="0"/>
      </a:spcBef>
      <a:spcAft>
        <a:spcPct val="0"/>
      </a:spcAft>
      <a:defRPr kumimoji="1" kern="1200">
        <a:solidFill>
          <a:srgbClr val="000000"/>
        </a:solidFill>
        <a:latin typeface="ＭＳ Ｐゴシック" charset="-128"/>
        <a:ea typeface="ＭＳ Ｐゴシック" charset="-128"/>
        <a:cs typeface="+mn-cs"/>
      </a:defRPr>
    </a:lvl5pPr>
    <a:lvl6pPr marL="2286000" algn="l" defTabSz="914400" rtl="0" eaLnBrk="1" latinLnBrk="0" hangingPunct="1">
      <a:defRPr kumimoji="1" kern="1200">
        <a:solidFill>
          <a:srgbClr val="000000"/>
        </a:solidFill>
        <a:latin typeface="ＭＳ Ｐゴシック" charset="-128"/>
        <a:ea typeface="ＭＳ Ｐゴシック" charset="-128"/>
        <a:cs typeface="+mn-cs"/>
      </a:defRPr>
    </a:lvl6pPr>
    <a:lvl7pPr marL="2743200" algn="l" defTabSz="914400" rtl="0" eaLnBrk="1" latinLnBrk="0" hangingPunct="1">
      <a:defRPr kumimoji="1" kern="1200">
        <a:solidFill>
          <a:srgbClr val="000000"/>
        </a:solidFill>
        <a:latin typeface="ＭＳ Ｐゴシック" charset="-128"/>
        <a:ea typeface="ＭＳ Ｐゴシック" charset="-128"/>
        <a:cs typeface="+mn-cs"/>
      </a:defRPr>
    </a:lvl7pPr>
    <a:lvl8pPr marL="3200400" algn="l" defTabSz="914400" rtl="0" eaLnBrk="1" latinLnBrk="0" hangingPunct="1">
      <a:defRPr kumimoji="1" kern="1200">
        <a:solidFill>
          <a:srgbClr val="000000"/>
        </a:solidFill>
        <a:latin typeface="ＭＳ Ｐゴシック" charset="-128"/>
        <a:ea typeface="ＭＳ Ｐゴシック" charset="-128"/>
        <a:cs typeface="+mn-cs"/>
      </a:defRPr>
    </a:lvl8pPr>
    <a:lvl9pPr marL="3657600" algn="l" defTabSz="914400" rtl="0" eaLnBrk="1" latinLnBrk="0" hangingPunct="1">
      <a:defRPr kumimoji="1" kern="1200">
        <a:solidFill>
          <a:srgbClr val="000000"/>
        </a:solidFill>
        <a:latin typeface="ＭＳ Ｐゴシック" charset="-128"/>
        <a:ea typeface="ＭＳ Ｐゴシック" charset="-128"/>
        <a:cs typeface="+mn-cs"/>
      </a:defRPr>
    </a:lvl9pPr>
  </p:defaultTextStyle>
  <p:extLst>
    <p:ext uri="{521415D9-36F7-43E2-AB2F-B90AF26B5E84}">
      <p14:sectionLst xmlns:p14="http://schemas.microsoft.com/office/powerpoint/2010/main">
        <p14:section name="既定のセクション" id="{2E557A02-580D-4448-B014-98F6BF2F32F3}">
          <p14:sldIdLst>
            <p14:sldId id="978"/>
            <p14:sldId id="959"/>
            <p14:sldId id="961"/>
            <p14:sldId id="962"/>
            <p14:sldId id="963"/>
            <p14:sldId id="1003"/>
            <p14:sldId id="1002"/>
            <p14:sldId id="998"/>
            <p14:sldId id="979"/>
            <p14:sldId id="966"/>
            <p14:sldId id="1011"/>
            <p14:sldId id="968"/>
            <p14:sldId id="992"/>
            <p14:sldId id="987"/>
            <p14:sldId id="1000"/>
            <p14:sldId id="989"/>
            <p14:sldId id="993"/>
            <p14:sldId id="985"/>
            <p14:sldId id="986"/>
            <p14:sldId id="971"/>
            <p14:sldId id="994"/>
            <p14:sldId id="1010"/>
            <p14:sldId id="1012"/>
            <p14:sldId id="1004"/>
            <p14:sldId id="999"/>
            <p14:sldId id="1006"/>
            <p14:sldId id="1007"/>
            <p14:sldId id="1008"/>
            <p14:sldId id="1013"/>
          </p14:sldIdLst>
        </p14:section>
      </p14:sectionLst>
    </p:ext>
    <p:ext uri="{EFAFB233-063F-42B5-8137-9DF3F51BA10A}">
      <p15:sldGuideLst xmlns:p15="http://schemas.microsoft.com/office/powerpoint/2012/main">
        <p15:guide id="1" orient="horz" pos="3566">
          <p15:clr>
            <a:srgbClr val="A4A3A4"/>
          </p15:clr>
        </p15:guide>
        <p15:guide id="2" orient="horz" pos="572">
          <p15:clr>
            <a:srgbClr val="A4A3A4"/>
          </p15:clr>
        </p15:guide>
        <p15:guide id="3" pos="5647">
          <p15:clr>
            <a:srgbClr val="A4A3A4"/>
          </p15:clr>
        </p15:guide>
        <p15:guide id="4" pos="113">
          <p15:clr>
            <a:srgbClr val="A4A3A4"/>
          </p15:clr>
        </p15:guide>
        <p15:guide id="5" pos="2880">
          <p15:clr>
            <a:srgbClr val="A4A3A4"/>
          </p15:clr>
        </p15:guide>
        <p15:guide id="6" orient="horz" pos="3067">
          <p15:clr>
            <a:srgbClr val="A4A3A4"/>
          </p15:clr>
        </p15:guide>
        <p15:guide id="7" orient="horz" pos="3475">
          <p15:clr>
            <a:srgbClr val="A4A3A4"/>
          </p15:clr>
        </p15:guide>
      </p15:sldGuideLst>
    </p:ext>
    <p:ext uri="{2D200454-40CA-4A62-9FC3-DE9A4176ACB9}">
      <p15:notesGuideLst xmlns:p15="http://schemas.microsoft.com/office/powerpoint/2012/main">
        <p15:guide id="1" orient="horz" pos="2121" userDrawn="1">
          <p15:clr>
            <a:srgbClr val="A4A3A4"/>
          </p15:clr>
        </p15:guide>
        <p15:guide id="2" pos="31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663300"/>
    <a:srgbClr val="FF3399"/>
    <a:srgbClr val="6666FF"/>
    <a:srgbClr val="CC00FF"/>
    <a:srgbClr val="FF6600"/>
    <a:srgbClr val="3366FF"/>
    <a:srgbClr val="FF9966"/>
    <a:srgbClr val="99FF99"/>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67" autoAdjust="0"/>
    <p:restoredTop sz="98741" autoAdjust="0"/>
  </p:normalViewPr>
  <p:slideViewPr>
    <p:cSldViewPr showGuides="1">
      <p:cViewPr varScale="1">
        <p:scale>
          <a:sx n="115" d="100"/>
          <a:sy n="115" d="100"/>
        </p:scale>
        <p:origin x="1770" y="108"/>
      </p:cViewPr>
      <p:guideLst>
        <p:guide orient="horz" pos="3566"/>
        <p:guide orient="horz" pos="572"/>
        <p:guide pos="5647"/>
        <p:guide pos="113"/>
        <p:guide pos="2880"/>
        <p:guide orient="horz" pos="3067"/>
        <p:guide orient="horz" pos="34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howGuides="1">
      <p:cViewPr varScale="1">
        <p:scale>
          <a:sx n="92" d="100"/>
          <a:sy n="92" d="100"/>
        </p:scale>
        <p:origin x="3768" y="108"/>
      </p:cViewPr>
      <p:guideLst>
        <p:guide orient="horz" pos="2121"/>
        <p:guide pos="31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3218" name="Rectangle 2"/>
          <p:cNvSpPr>
            <a:spLocks noGrp="1" noChangeArrowheads="1"/>
          </p:cNvSpPr>
          <p:nvPr>
            <p:ph type="hdr" sz="quarter"/>
          </p:nvPr>
        </p:nvSpPr>
        <p:spPr bwMode="auto">
          <a:xfrm>
            <a:off x="5590223" y="1"/>
            <a:ext cx="4276093" cy="336734"/>
          </a:xfrm>
          <a:prstGeom prst="rect">
            <a:avLst/>
          </a:prstGeom>
          <a:noFill/>
          <a:ln w="9525">
            <a:noFill/>
            <a:miter lim="800000"/>
            <a:headEnd/>
            <a:tailEnd/>
          </a:ln>
          <a:effectLst/>
        </p:spPr>
        <p:txBody>
          <a:bodyPr vert="horz" wrap="square" lIns="91427" tIns="45713" rIns="91427" bIns="45713" numCol="1" anchor="t" anchorCtr="0" compatLnSpc="1">
            <a:prstTxWarp prst="textNoShape">
              <a:avLst/>
            </a:prstTxWarp>
          </a:bodyPr>
          <a:lstStyle>
            <a:lvl1pPr algn="r" defTabSz="914406" fontAlgn="base">
              <a:defRPr sz="1200">
                <a:solidFill>
                  <a:schemeClr val="tx1"/>
                </a:solidFill>
                <a:latin typeface="Arial" charset="0"/>
              </a:defRPr>
            </a:lvl1pPr>
          </a:lstStyle>
          <a:p>
            <a:endParaRPr lang="en-GB" altLang="ja-JP"/>
          </a:p>
        </p:txBody>
      </p:sp>
      <p:sp>
        <p:nvSpPr>
          <p:cNvPr id="393219" name="Rectangle 3"/>
          <p:cNvSpPr>
            <a:spLocks noGrp="1" noChangeArrowheads="1"/>
          </p:cNvSpPr>
          <p:nvPr>
            <p:ph type="dt" sz="quarter" idx="1"/>
          </p:nvPr>
        </p:nvSpPr>
        <p:spPr bwMode="auto">
          <a:xfrm>
            <a:off x="0" y="1"/>
            <a:ext cx="4276093" cy="336734"/>
          </a:xfrm>
          <a:prstGeom prst="rect">
            <a:avLst/>
          </a:prstGeom>
          <a:noFill/>
          <a:ln w="9525">
            <a:noFill/>
            <a:miter lim="800000"/>
            <a:headEnd/>
            <a:tailEnd/>
          </a:ln>
          <a:effectLst/>
        </p:spPr>
        <p:txBody>
          <a:bodyPr vert="horz" wrap="square" lIns="91427" tIns="45713" rIns="91427" bIns="45713" numCol="1" anchor="t" anchorCtr="0" compatLnSpc="1">
            <a:prstTxWarp prst="textNoShape">
              <a:avLst/>
            </a:prstTxWarp>
          </a:bodyPr>
          <a:lstStyle>
            <a:lvl1pPr algn="l" defTabSz="914406" fontAlgn="base">
              <a:defRPr sz="1200">
                <a:solidFill>
                  <a:schemeClr val="tx1"/>
                </a:solidFill>
                <a:latin typeface="Arial" charset="0"/>
              </a:defRPr>
            </a:lvl1pPr>
          </a:lstStyle>
          <a:p>
            <a:endParaRPr lang="en-GB" altLang="ja-JP"/>
          </a:p>
        </p:txBody>
      </p:sp>
      <p:sp>
        <p:nvSpPr>
          <p:cNvPr id="393220" name="Rectangle 4"/>
          <p:cNvSpPr>
            <a:spLocks noGrp="1" noChangeArrowheads="1"/>
          </p:cNvSpPr>
          <p:nvPr>
            <p:ph type="ftr" sz="quarter" idx="2"/>
          </p:nvPr>
        </p:nvSpPr>
        <p:spPr bwMode="auto">
          <a:xfrm>
            <a:off x="0" y="6397953"/>
            <a:ext cx="4276093" cy="336734"/>
          </a:xfrm>
          <a:prstGeom prst="rect">
            <a:avLst/>
          </a:prstGeom>
          <a:noFill/>
          <a:ln w="9525">
            <a:noFill/>
            <a:miter lim="800000"/>
            <a:headEnd/>
            <a:tailEnd/>
          </a:ln>
          <a:effectLst/>
        </p:spPr>
        <p:txBody>
          <a:bodyPr vert="horz" wrap="square" lIns="91427" tIns="45713" rIns="91427" bIns="45713" numCol="1" anchor="b" anchorCtr="0" compatLnSpc="1">
            <a:prstTxWarp prst="textNoShape">
              <a:avLst/>
            </a:prstTxWarp>
          </a:bodyPr>
          <a:lstStyle>
            <a:lvl1pPr algn="l" defTabSz="914406" fontAlgn="base">
              <a:defRPr sz="1000">
                <a:solidFill>
                  <a:schemeClr val="tx1"/>
                </a:solidFill>
                <a:latin typeface="Arial" charset="0"/>
              </a:defRPr>
            </a:lvl1pPr>
          </a:lstStyle>
          <a:p>
            <a:r>
              <a:rPr lang="en-US" altLang="ja-JP" dirty="0" smtClean="0"/>
              <a:t>Copyright 2018 FUJITSU LABORATORIES LIMITED</a:t>
            </a:r>
            <a:endParaRPr lang="en-GB" altLang="ja-JP" dirty="0"/>
          </a:p>
        </p:txBody>
      </p:sp>
      <p:sp>
        <p:nvSpPr>
          <p:cNvPr id="393221" name="Rectangle 5"/>
          <p:cNvSpPr>
            <a:spLocks noGrp="1" noChangeArrowheads="1"/>
          </p:cNvSpPr>
          <p:nvPr>
            <p:ph type="sldNum" sz="quarter" idx="3"/>
          </p:nvPr>
        </p:nvSpPr>
        <p:spPr bwMode="auto">
          <a:xfrm>
            <a:off x="5587919" y="6397953"/>
            <a:ext cx="4276093" cy="336734"/>
          </a:xfrm>
          <a:prstGeom prst="rect">
            <a:avLst/>
          </a:prstGeom>
          <a:noFill/>
          <a:ln w="9525">
            <a:noFill/>
            <a:miter lim="800000"/>
            <a:headEnd/>
            <a:tailEnd/>
          </a:ln>
          <a:effectLst/>
        </p:spPr>
        <p:txBody>
          <a:bodyPr vert="horz" wrap="none" lIns="91427" tIns="45713" rIns="91427" bIns="45713" numCol="1" anchor="b" anchorCtr="0" compatLnSpc="1">
            <a:prstTxWarp prst="textNoShape">
              <a:avLst/>
            </a:prstTxWarp>
          </a:bodyPr>
          <a:lstStyle>
            <a:lvl1pPr algn="r" defTabSz="914406" fontAlgn="base">
              <a:defRPr sz="1000">
                <a:solidFill>
                  <a:schemeClr val="tx1"/>
                </a:solidFill>
                <a:latin typeface="Arial" charset="0"/>
              </a:defRPr>
            </a:lvl1pPr>
          </a:lstStyle>
          <a:p>
            <a:fld id="{4563E093-95AE-49EA-8794-F3E945AC9180}" type="slidenum">
              <a:rPr lang="en-GB" altLang="ja-JP"/>
              <a:pPr/>
              <a:t>‹#›</a:t>
            </a:fld>
            <a:endParaRPr lang="en-GB" altLang="ja-JP"/>
          </a:p>
        </p:txBody>
      </p:sp>
      <p:sp>
        <p:nvSpPr>
          <p:cNvPr id="7" name="テキスト ボックス 6"/>
          <p:cNvSpPr txBox="1"/>
          <p:nvPr/>
        </p:nvSpPr>
        <p:spPr bwMode="gray">
          <a:xfrm>
            <a:off x="78251" y="36579"/>
            <a:ext cx="3024104" cy="153888"/>
          </a:xfrm>
          <a:prstGeom prst="rect">
            <a:avLst/>
          </a:prstGeom>
          <a:noFill/>
        </p:spPr>
        <p:txBody>
          <a:bodyPr vert="horz" lIns="0" tIns="0" rIns="0" bIns="0" rtlCol="0">
            <a:spAutoFit/>
          </a:bodyPr>
          <a:lstStyle/>
          <a:p>
            <a:pPr algn="l"/>
            <a:r>
              <a:rPr lang="en-US" altLang="ja-JP" sz="1000" b="1">
                <a:latin typeface="Arial"/>
                <a:sym typeface="Arial"/>
              </a:rPr>
              <a:t>FUJITSU CONFIDENTIAL</a:t>
            </a:r>
            <a:endParaRPr lang="ja-JP" altLang="en-US" sz="1000" b="1">
              <a:latin typeface="Arial"/>
              <a:sym typeface="Arial"/>
            </a:endParaRPr>
          </a:p>
        </p:txBody>
      </p:sp>
    </p:spTree>
    <p:extLst>
      <p:ext uri="{BB962C8B-B14F-4D97-AF65-F5344CB8AC3E}">
        <p14:creationId xmlns:p14="http://schemas.microsoft.com/office/powerpoint/2010/main" val="180755476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7938" name="Rectangle 2"/>
          <p:cNvSpPr>
            <a:spLocks noGrp="1" noChangeArrowheads="1"/>
          </p:cNvSpPr>
          <p:nvPr>
            <p:ph type="hdr" sz="quarter"/>
          </p:nvPr>
        </p:nvSpPr>
        <p:spPr bwMode="auto">
          <a:xfrm>
            <a:off x="5590223" y="1"/>
            <a:ext cx="4276093" cy="336734"/>
          </a:xfrm>
          <a:prstGeom prst="rect">
            <a:avLst/>
          </a:prstGeom>
          <a:noFill/>
          <a:ln w="9525">
            <a:noFill/>
            <a:miter lim="800000"/>
            <a:headEnd/>
            <a:tailEnd/>
          </a:ln>
          <a:effectLst/>
        </p:spPr>
        <p:txBody>
          <a:bodyPr vert="horz" wrap="square" lIns="91427" tIns="45713" rIns="91427" bIns="45713" numCol="1" anchor="t" anchorCtr="0" compatLnSpc="1">
            <a:prstTxWarp prst="textNoShape">
              <a:avLst/>
            </a:prstTxWarp>
          </a:bodyPr>
          <a:lstStyle>
            <a:lvl1pPr algn="r" defTabSz="914406" fontAlgn="base">
              <a:defRPr sz="1200">
                <a:solidFill>
                  <a:schemeClr val="tx1"/>
                </a:solidFill>
                <a:latin typeface="Arial" charset="0"/>
              </a:defRPr>
            </a:lvl1pPr>
          </a:lstStyle>
          <a:p>
            <a:endParaRPr lang="en-US" altLang="ja-JP"/>
          </a:p>
        </p:txBody>
      </p:sp>
      <p:sp>
        <p:nvSpPr>
          <p:cNvPr id="167939" name="Rectangle 3"/>
          <p:cNvSpPr>
            <a:spLocks noGrp="1" noChangeArrowheads="1"/>
          </p:cNvSpPr>
          <p:nvPr>
            <p:ph type="dt" idx="1"/>
          </p:nvPr>
        </p:nvSpPr>
        <p:spPr bwMode="auto">
          <a:xfrm>
            <a:off x="0" y="1"/>
            <a:ext cx="4276093" cy="336734"/>
          </a:xfrm>
          <a:prstGeom prst="rect">
            <a:avLst/>
          </a:prstGeom>
          <a:noFill/>
          <a:ln w="9525">
            <a:noFill/>
            <a:miter lim="800000"/>
            <a:headEnd/>
            <a:tailEnd/>
          </a:ln>
          <a:effectLst/>
        </p:spPr>
        <p:txBody>
          <a:bodyPr vert="horz" wrap="square" lIns="91427" tIns="45713" rIns="91427" bIns="45713" numCol="1" anchor="t" anchorCtr="0" compatLnSpc="1">
            <a:prstTxWarp prst="textNoShape">
              <a:avLst/>
            </a:prstTxWarp>
          </a:bodyPr>
          <a:lstStyle>
            <a:lvl1pPr algn="l" defTabSz="914406" fontAlgn="base">
              <a:defRPr sz="1200">
                <a:solidFill>
                  <a:schemeClr val="tx1"/>
                </a:solidFill>
                <a:latin typeface="Arial" charset="0"/>
              </a:defRPr>
            </a:lvl1pPr>
          </a:lstStyle>
          <a:p>
            <a:endParaRPr lang="en-US" altLang="ja-JP"/>
          </a:p>
        </p:txBody>
      </p:sp>
      <p:sp>
        <p:nvSpPr>
          <p:cNvPr id="167940" name="Rectangle 4"/>
          <p:cNvSpPr>
            <a:spLocks noGrp="1" noRot="1" noChangeAspect="1" noChangeArrowheads="1" noTextEdit="1"/>
          </p:cNvSpPr>
          <p:nvPr>
            <p:ph type="sldImg" idx="2"/>
          </p:nvPr>
        </p:nvSpPr>
        <p:spPr bwMode="auto">
          <a:xfrm>
            <a:off x="3248025" y="504825"/>
            <a:ext cx="3370263" cy="2527300"/>
          </a:xfrm>
          <a:prstGeom prst="rect">
            <a:avLst/>
          </a:prstGeom>
          <a:noFill/>
          <a:ln w="9525">
            <a:solidFill>
              <a:srgbClr val="000000"/>
            </a:solidFill>
            <a:miter lim="800000"/>
            <a:headEnd/>
            <a:tailEnd/>
          </a:ln>
          <a:effectLst/>
        </p:spPr>
      </p:sp>
      <p:sp>
        <p:nvSpPr>
          <p:cNvPr id="167941" name="Rectangle 5"/>
          <p:cNvSpPr>
            <a:spLocks noGrp="1" noChangeArrowheads="1"/>
          </p:cNvSpPr>
          <p:nvPr>
            <p:ph type="body" sz="quarter" idx="3"/>
          </p:nvPr>
        </p:nvSpPr>
        <p:spPr bwMode="auto">
          <a:xfrm>
            <a:off x="985021" y="3199516"/>
            <a:ext cx="7896272" cy="3031685"/>
          </a:xfrm>
          <a:prstGeom prst="rect">
            <a:avLst/>
          </a:prstGeom>
          <a:noFill/>
          <a:ln w="9525">
            <a:noFill/>
            <a:miter lim="800000"/>
            <a:headEnd/>
            <a:tailEnd/>
          </a:ln>
          <a:effectLst/>
        </p:spPr>
        <p:txBody>
          <a:bodyPr vert="horz" wrap="square" lIns="91427" tIns="45713" rIns="91427" bIns="45713"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67942" name="Rectangle 6"/>
          <p:cNvSpPr>
            <a:spLocks noGrp="1" noChangeArrowheads="1"/>
          </p:cNvSpPr>
          <p:nvPr>
            <p:ph type="ftr" sz="quarter" idx="4"/>
          </p:nvPr>
        </p:nvSpPr>
        <p:spPr bwMode="auto">
          <a:xfrm>
            <a:off x="0" y="6397953"/>
            <a:ext cx="4276093" cy="336734"/>
          </a:xfrm>
          <a:prstGeom prst="rect">
            <a:avLst/>
          </a:prstGeom>
          <a:noFill/>
          <a:ln w="9525">
            <a:noFill/>
            <a:miter lim="800000"/>
            <a:headEnd/>
            <a:tailEnd/>
          </a:ln>
          <a:effectLst/>
        </p:spPr>
        <p:txBody>
          <a:bodyPr vert="horz" wrap="square" lIns="91427" tIns="45713" rIns="91427" bIns="45713" numCol="1" anchor="b" anchorCtr="0" compatLnSpc="1">
            <a:prstTxWarp prst="textNoShape">
              <a:avLst/>
            </a:prstTxWarp>
          </a:bodyPr>
          <a:lstStyle>
            <a:lvl1pPr algn="l" defTabSz="914406" fontAlgn="base">
              <a:defRPr sz="1000">
                <a:solidFill>
                  <a:schemeClr val="tx1"/>
                </a:solidFill>
                <a:latin typeface="Arial" charset="0"/>
              </a:defRPr>
            </a:lvl1pPr>
          </a:lstStyle>
          <a:p>
            <a:r>
              <a:rPr lang="en-US" altLang="ja-JP" dirty="0" smtClean="0"/>
              <a:t>Copyright 2018 FUJITSU LABORATORIES LIMITED</a:t>
            </a:r>
            <a:endParaRPr lang="en-US" altLang="ja-JP" dirty="0"/>
          </a:p>
        </p:txBody>
      </p:sp>
      <p:sp>
        <p:nvSpPr>
          <p:cNvPr id="167943" name="Rectangle 7"/>
          <p:cNvSpPr>
            <a:spLocks noGrp="1" noChangeArrowheads="1"/>
          </p:cNvSpPr>
          <p:nvPr>
            <p:ph type="sldNum" sz="quarter" idx="5"/>
          </p:nvPr>
        </p:nvSpPr>
        <p:spPr bwMode="auto">
          <a:xfrm>
            <a:off x="5587919" y="6397953"/>
            <a:ext cx="4276093" cy="336734"/>
          </a:xfrm>
          <a:prstGeom prst="rect">
            <a:avLst/>
          </a:prstGeom>
          <a:noFill/>
          <a:ln w="9525">
            <a:noFill/>
            <a:miter lim="800000"/>
            <a:headEnd/>
            <a:tailEnd/>
          </a:ln>
          <a:effectLst/>
        </p:spPr>
        <p:txBody>
          <a:bodyPr vert="horz" wrap="none" lIns="91427" tIns="45713" rIns="91427" bIns="45713" numCol="1" anchor="b" anchorCtr="0" compatLnSpc="1">
            <a:prstTxWarp prst="textNoShape">
              <a:avLst/>
            </a:prstTxWarp>
          </a:bodyPr>
          <a:lstStyle>
            <a:lvl1pPr algn="r" defTabSz="914406" fontAlgn="base">
              <a:defRPr sz="1000">
                <a:solidFill>
                  <a:schemeClr val="tx1"/>
                </a:solidFill>
                <a:latin typeface="Arial" charset="0"/>
              </a:defRPr>
            </a:lvl1pPr>
          </a:lstStyle>
          <a:p>
            <a:fld id="{3E0FACBE-16C4-4154-A0ED-70F2EB06670A}" type="slidenum">
              <a:rPr lang="en-US" altLang="ja-JP"/>
              <a:pPr/>
              <a:t>‹#›</a:t>
            </a:fld>
            <a:endParaRPr lang="en-US" altLang="ja-JP"/>
          </a:p>
        </p:txBody>
      </p:sp>
      <p:pic>
        <p:nvPicPr>
          <p:cNvPr id="167949" name="Picture 13" descr="SD_INTERNAL USE ONLY2"/>
          <p:cNvPicPr>
            <a:picLocks noChangeAspect="1" noChangeArrowheads="1"/>
          </p:cNvPicPr>
          <p:nvPr/>
        </p:nvPicPr>
        <p:blipFill>
          <a:blip r:embed="rId2"/>
          <a:srcRect/>
          <a:stretch>
            <a:fillRect/>
          </a:stretch>
        </p:blipFill>
        <p:spPr bwMode="gray">
          <a:xfrm>
            <a:off x="78249" y="36579"/>
            <a:ext cx="2315258" cy="129099"/>
          </a:xfrm>
          <a:prstGeom prst="rect">
            <a:avLst/>
          </a:prstGeom>
          <a:noFill/>
          <a:ln w="9525" algn="ctr">
            <a:noFill/>
            <a:miter lim="800000"/>
            <a:headEnd/>
            <a:tailEnd/>
          </a:ln>
          <a:effectLst/>
        </p:spPr>
      </p:pic>
    </p:spTree>
    <p:extLst>
      <p:ext uri="{BB962C8B-B14F-4D97-AF65-F5344CB8AC3E}">
        <p14:creationId xmlns:p14="http://schemas.microsoft.com/office/powerpoint/2010/main" val="666009851"/>
      </p:ext>
    </p:extLst>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kumimoji="1" sz="1200" kern="1200">
        <a:solidFill>
          <a:schemeClr val="tx1"/>
        </a:solidFill>
        <a:latin typeface="Arial" charset="0"/>
        <a:ea typeface="ＭＳ Ｐゴシック" charset="-128"/>
        <a:cs typeface="+mn-cs"/>
      </a:defRPr>
    </a:lvl1pPr>
    <a:lvl2pPr marL="457200" algn="l" rtl="0" fontAlgn="base">
      <a:spcBef>
        <a:spcPct val="30000"/>
      </a:spcBef>
      <a:spcAft>
        <a:spcPct val="0"/>
      </a:spcAft>
      <a:defRPr kumimoji="1" sz="1200" kern="1200">
        <a:solidFill>
          <a:schemeClr val="tx1"/>
        </a:solidFill>
        <a:latin typeface="Arial" charset="0"/>
        <a:ea typeface="ＭＳ Ｐゴシック" charset="-128"/>
        <a:cs typeface="+mn-cs"/>
      </a:defRPr>
    </a:lvl2pPr>
    <a:lvl3pPr marL="914400" algn="l" rtl="0" fontAlgn="base">
      <a:spcBef>
        <a:spcPct val="30000"/>
      </a:spcBef>
      <a:spcAft>
        <a:spcPct val="0"/>
      </a:spcAft>
      <a:defRPr kumimoji="1" sz="1200" kern="1200">
        <a:solidFill>
          <a:schemeClr val="tx1"/>
        </a:solidFill>
        <a:latin typeface="Arial" charset="0"/>
        <a:ea typeface="ＭＳ Ｐゴシック" charset="-128"/>
        <a:cs typeface="+mn-cs"/>
      </a:defRPr>
    </a:lvl3pPr>
    <a:lvl4pPr marL="1371600" algn="l" rtl="0" fontAlgn="base">
      <a:spcBef>
        <a:spcPct val="30000"/>
      </a:spcBef>
      <a:spcAft>
        <a:spcPct val="0"/>
      </a:spcAft>
      <a:defRPr kumimoji="1" sz="1200" kern="1200">
        <a:solidFill>
          <a:schemeClr val="tx1"/>
        </a:solidFill>
        <a:latin typeface="Arial" charset="0"/>
        <a:ea typeface="ＭＳ Ｐゴシック" charset="-128"/>
        <a:cs typeface="+mn-cs"/>
      </a:defRPr>
    </a:lvl4pPr>
    <a:lvl5pPr marL="1828800" algn="l" rtl="0" fontAlgn="base">
      <a:spcBef>
        <a:spcPct val="3000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5" name="スライド番号プレースホルダ 4"/>
          <p:cNvSpPr>
            <a:spLocks noGrp="1"/>
          </p:cNvSpPr>
          <p:nvPr>
            <p:ph type="sldNum" sz="quarter" idx="11"/>
          </p:nvPr>
        </p:nvSpPr>
        <p:spPr/>
        <p:txBody>
          <a:bodyPr/>
          <a:lstStyle/>
          <a:p>
            <a:fld id="{3E0FACBE-16C4-4154-A0ED-70F2EB06670A}" type="slidenum">
              <a:rPr lang="en-US" altLang="ja-JP" smtClean="0"/>
              <a:pPr/>
              <a:t>23</a:t>
            </a:fld>
            <a:endParaRPr lang="en-US" altLang="ja-JP" dirty="0"/>
          </a:p>
        </p:txBody>
      </p:sp>
    </p:spTree>
    <p:extLst>
      <p:ext uri="{BB962C8B-B14F-4D97-AF65-F5344CB8AC3E}">
        <p14:creationId xmlns:p14="http://schemas.microsoft.com/office/powerpoint/2010/main" val="10814890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647217" name="Picture 49" descr="TitleRed_L150"/>
          <p:cNvPicPr>
            <a:picLocks noChangeAspect="1" noChangeArrowheads="1"/>
          </p:cNvPicPr>
          <p:nvPr userDrawn="1"/>
        </p:nvPicPr>
        <p:blipFill>
          <a:blip r:embed="rId2" cstate="print"/>
          <a:srcRect/>
          <a:stretch>
            <a:fillRect/>
          </a:stretch>
        </p:blipFill>
        <p:spPr bwMode="gray">
          <a:xfrm>
            <a:off x="0" y="0"/>
            <a:ext cx="9144000" cy="4852988"/>
          </a:xfrm>
          <a:prstGeom prst="rect">
            <a:avLst/>
          </a:prstGeom>
          <a:noFill/>
        </p:spPr>
      </p:pic>
      <p:grpSp>
        <p:nvGrpSpPr>
          <p:cNvPr id="647218" name="Group 50"/>
          <p:cNvGrpSpPr>
            <a:grpSpLocks noChangeAspect="1"/>
          </p:cNvGrpSpPr>
          <p:nvPr userDrawn="1"/>
        </p:nvGrpSpPr>
        <p:grpSpPr bwMode="auto">
          <a:xfrm>
            <a:off x="7308850" y="185738"/>
            <a:ext cx="1647825" cy="920750"/>
            <a:chOff x="4604" y="117"/>
            <a:chExt cx="1038" cy="580"/>
          </a:xfrm>
        </p:grpSpPr>
        <p:sp>
          <p:nvSpPr>
            <p:cNvPr id="647219" name="AutoShape 51"/>
            <p:cNvSpPr>
              <a:spLocks noChangeAspect="1" noChangeArrowheads="1" noTextEdit="1"/>
            </p:cNvSpPr>
            <p:nvPr userDrawn="1"/>
          </p:nvSpPr>
          <p:spPr bwMode="gray">
            <a:xfrm>
              <a:off x="4604" y="117"/>
              <a:ext cx="1038" cy="580"/>
            </a:xfrm>
            <a:prstGeom prst="rect">
              <a:avLst/>
            </a:prstGeom>
            <a:noFill/>
            <a:ln w="9525">
              <a:noFill/>
              <a:miter lim="800000"/>
              <a:headEnd/>
              <a:tailEnd/>
            </a:ln>
          </p:spPr>
          <p:txBody>
            <a:bodyPr/>
            <a:lstStyle/>
            <a:p>
              <a:endParaRPr lang="ja-JP" altLang="en-US"/>
            </a:p>
          </p:txBody>
        </p:sp>
        <p:sp>
          <p:nvSpPr>
            <p:cNvPr id="647220" name="Freeform 52"/>
            <p:cNvSpPr>
              <a:spLocks/>
            </p:cNvSpPr>
            <p:nvPr userDrawn="1"/>
          </p:nvSpPr>
          <p:spPr bwMode="gray">
            <a:xfrm>
              <a:off x="4655" y="604"/>
              <a:ext cx="26" cy="43"/>
            </a:xfrm>
            <a:custGeom>
              <a:avLst/>
              <a:gdLst/>
              <a:ahLst/>
              <a:cxnLst>
                <a:cxn ang="0">
                  <a:pos x="0" y="731"/>
                </a:cxn>
                <a:cxn ang="0">
                  <a:pos x="0" y="643"/>
                </a:cxn>
                <a:cxn ang="0">
                  <a:pos x="177" y="684"/>
                </a:cxn>
                <a:cxn ang="0">
                  <a:pos x="355" y="568"/>
                </a:cxn>
                <a:cxn ang="0">
                  <a:pos x="325" y="493"/>
                </a:cxn>
                <a:cxn ang="0">
                  <a:pos x="271" y="452"/>
                </a:cxn>
                <a:cxn ang="0">
                  <a:pos x="203" y="417"/>
                </a:cxn>
                <a:cxn ang="0">
                  <a:pos x="62" y="323"/>
                </a:cxn>
                <a:cxn ang="0">
                  <a:pos x="12" y="190"/>
                </a:cxn>
                <a:cxn ang="0">
                  <a:pos x="90" y="41"/>
                </a:cxn>
                <a:cxn ang="0">
                  <a:pos x="257" y="0"/>
                </a:cxn>
                <a:cxn ang="0">
                  <a:pos x="411" y="24"/>
                </a:cxn>
                <a:cxn ang="0">
                  <a:pos x="411" y="106"/>
                </a:cxn>
                <a:cxn ang="0">
                  <a:pos x="262" y="74"/>
                </a:cxn>
                <a:cxn ang="0">
                  <a:pos x="162" y="98"/>
                </a:cxn>
                <a:cxn ang="0">
                  <a:pos x="120" y="178"/>
                </a:cxn>
                <a:cxn ang="0">
                  <a:pos x="149" y="253"/>
                </a:cxn>
                <a:cxn ang="0">
                  <a:pos x="273" y="331"/>
                </a:cxn>
                <a:cxn ang="0">
                  <a:pos x="374" y="388"/>
                </a:cxn>
                <a:cxn ang="0">
                  <a:pos x="444" y="465"/>
                </a:cxn>
                <a:cxn ang="0">
                  <a:pos x="463" y="556"/>
                </a:cxn>
                <a:cxn ang="0">
                  <a:pos x="184" y="762"/>
                </a:cxn>
                <a:cxn ang="0">
                  <a:pos x="0" y="731"/>
                </a:cxn>
              </a:cxnLst>
              <a:rect l="0" t="0" r="r" b="b"/>
              <a:pathLst>
                <a:path w="463" h="762">
                  <a:moveTo>
                    <a:pt x="0" y="731"/>
                  </a:moveTo>
                  <a:cubicBezTo>
                    <a:pt x="0" y="643"/>
                    <a:pt x="0" y="643"/>
                    <a:pt x="0" y="643"/>
                  </a:cubicBezTo>
                  <a:cubicBezTo>
                    <a:pt x="48" y="670"/>
                    <a:pt x="107" y="684"/>
                    <a:pt x="177" y="684"/>
                  </a:cubicBezTo>
                  <a:cubicBezTo>
                    <a:pt x="296" y="684"/>
                    <a:pt x="355" y="645"/>
                    <a:pt x="355" y="568"/>
                  </a:cubicBezTo>
                  <a:cubicBezTo>
                    <a:pt x="355" y="538"/>
                    <a:pt x="345" y="513"/>
                    <a:pt x="325" y="493"/>
                  </a:cubicBezTo>
                  <a:cubicBezTo>
                    <a:pt x="309" y="477"/>
                    <a:pt x="291" y="463"/>
                    <a:pt x="271" y="452"/>
                  </a:cubicBezTo>
                  <a:cubicBezTo>
                    <a:pt x="253" y="442"/>
                    <a:pt x="231" y="431"/>
                    <a:pt x="203" y="417"/>
                  </a:cubicBezTo>
                  <a:cubicBezTo>
                    <a:pt x="135" y="384"/>
                    <a:pt x="89" y="352"/>
                    <a:pt x="62" y="323"/>
                  </a:cubicBezTo>
                  <a:cubicBezTo>
                    <a:pt x="29" y="286"/>
                    <a:pt x="12" y="242"/>
                    <a:pt x="12" y="190"/>
                  </a:cubicBezTo>
                  <a:cubicBezTo>
                    <a:pt x="12" y="124"/>
                    <a:pt x="38" y="74"/>
                    <a:pt x="90" y="41"/>
                  </a:cubicBezTo>
                  <a:cubicBezTo>
                    <a:pt x="134" y="13"/>
                    <a:pt x="189" y="0"/>
                    <a:pt x="257" y="0"/>
                  </a:cubicBezTo>
                  <a:cubicBezTo>
                    <a:pt x="304" y="0"/>
                    <a:pt x="355" y="8"/>
                    <a:pt x="411" y="24"/>
                  </a:cubicBezTo>
                  <a:cubicBezTo>
                    <a:pt x="411" y="106"/>
                    <a:pt x="411" y="106"/>
                    <a:pt x="411" y="106"/>
                  </a:cubicBezTo>
                  <a:cubicBezTo>
                    <a:pt x="364" y="85"/>
                    <a:pt x="314" y="74"/>
                    <a:pt x="262" y="74"/>
                  </a:cubicBezTo>
                  <a:cubicBezTo>
                    <a:pt x="222" y="74"/>
                    <a:pt x="188" y="82"/>
                    <a:pt x="162" y="98"/>
                  </a:cubicBezTo>
                  <a:cubicBezTo>
                    <a:pt x="134" y="115"/>
                    <a:pt x="120" y="141"/>
                    <a:pt x="120" y="178"/>
                  </a:cubicBezTo>
                  <a:cubicBezTo>
                    <a:pt x="120" y="209"/>
                    <a:pt x="130" y="234"/>
                    <a:pt x="149" y="253"/>
                  </a:cubicBezTo>
                  <a:cubicBezTo>
                    <a:pt x="168" y="273"/>
                    <a:pt x="209" y="298"/>
                    <a:pt x="273" y="331"/>
                  </a:cubicBezTo>
                  <a:cubicBezTo>
                    <a:pt x="324" y="356"/>
                    <a:pt x="357" y="375"/>
                    <a:pt x="374" y="388"/>
                  </a:cubicBezTo>
                  <a:cubicBezTo>
                    <a:pt x="407" y="412"/>
                    <a:pt x="430" y="437"/>
                    <a:pt x="444" y="465"/>
                  </a:cubicBezTo>
                  <a:cubicBezTo>
                    <a:pt x="457" y="490"/>
                    <a:pt x="463" y="520"/>
                    <a:pt x="463" y="556"/>
                  </a:cubicBezTo>
                  <a:cubicBezTo>
                    <a:pt x="463" y="693"/>
                    <a:pt x="370" y="762"/>
                    <a:pt x="184" y="762"/>
                  </a:cubicBezTo>
                  <a:cubicBezTo>
                    <a:pt x="109" y="762"/>
                    <a:pt x="48" y="752"/>
                    <a:pt x="0" y="731"/>
                  </a:cubicBezTo>
                  <a:close/>
                </a:path>
              </a:pathLst>
            </a:custGeom>
            <a:solidFill>
              <a:srgbClr val="FFFFFF"/>
            </a:solidFill>
            <a:ln w="9525">
              <a:noFill/>
              <a:round/>
              <a:headEnd/>
              <a:tailEnd/>
            </a:ln>
          </p:spPr>
          <p:txBody>
            <a:bodyPr/>
            <a:lstStyle/>
            <a:p>
              <a:endParaRPr lang="ja-JP" altLang="en-US"/>
            </a:p>
          </p:txBody>
        </p:sp>
        <p:sp>
          <p:nvSpPr>
            <p:cNvPr id="647221" name="Freeform 53"/>
            <p:cNvSpPr>
              <a:spLocks/>
            </p:cNvSpPr>
            <p:nvPr userDrawn="1"/>
          </p:nvSpPr>
          <p:spPr bwMode="gray">
            <a:xfrm>
              <a:off x="4691" y="585"/>
              <a:ext cx="30" cy="61"/>
            </a:xfrm>
            <a:custGeom>
              <a:avLst/>
              <a:gdLst/>
              <a:ahLst/>
              <a:cxnLst>
                <a:cxn ang="0">
                  <a:pos x="0" y="1087"/>
                </a:cxn>
                <a:cxn ang="0">
                  <a:pos x="0" y="0"/>
                </a:cxn>
                <a:cxn ang="0">
                  <a:pos x="124" y="0"/>
                </a:cxn>
                <a:cxn ang="0">
                  <a:pos x="124" y="382"/>
                </a:cxn>
                <a:cxn ang="0">
                  <a:pos x="306" y="345"/>
                </a:cxn>
                <a:cxn ang="0">
                  <a:pos x="526" y="458"/>
                </a:cxn>
                <a:cxn ang="0">
                  <a:pos x="548" y="644"/>
                </a:cxn>
                <a:cxn ang="0">
                  <a:pos x="548" y="1087"/>
                </a:cxn>
                <a:cxn ang="0">
                  <a:pos x="425" y="1087"/>
                </a:cxn>
                <a:cxn ang="0">
                  <a:pos x="425" y="624"/>
                </a:cxn>
                <a:cxn ang="0">
                  <a:pos x="403" y="477"/>
                </a:cxn>
                <a:cxn ang="0">
                  <a:pos x="294" y="419"/>
                </a:cxn>
                <a:cxn ang="0">
                  <a:pos x="124" y="463"/>
                </a:cxn>
                <a:cxn ang="0">
                  <a:pos x="124" y="1087"/>
                </a:cxn>
                <a:cxn ang="0">
                  <a:pos x="0" y="1087"/>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w="9525">
              <a:noFill/>
              <a:round/>
              <a:headEnd/>
              <a:tailEnd/>
            </a:ln>
          </p:spPr>
          <p:txBody>
            <a:bodyPr/>
            <a:lstStyle/>
            <a:p>
              <a:endParaRPr lang="ja-JP" altLang="en-US"/>
            </a:p>
          </p:txBody>
        </p:sp>
        <p:sp>
          <p:nvSpPr>
            <p:cNvPr id="647222" name="Freeform 54"/>
            <p:cNvSpPr>
              <a:spLocks noEditPoints="1"/>
            </p:cNvSpPr>
            <p:nvPr userDrawn="1"/>
          </p:nvSpPr>
          <p:spPr bwMode="gray">
            <a:xfrm>
              <a:off x="4730" y="604"/>
              <a:ext cx="32" cy="43"/>
            </a:xfrm>
            <a:custGeom>
              <a:avLst/>
              <a:gdLst/>
              <a:ahLst/>
              <a:cxnLst>
                <a:cxn ang="0">
                  <a:pos x="437" y="286"/>
                </a:cxn>
                <a:cxn ang="0">
                  <a:pos x="437" y="248"/>
                </a:cxn>
                <a:cxn ang="0">
                  <a:pos x="415" y="138"/>
                </a:cxn>
                <a:cxn ang="0">
                  <a:pos x="271" y="77"/>
                </a:cxn>
                <a:cxn ang="0">
                  <a:pos x="70" y="118"/>
                </a:cxn>
                <a:cxn ang="0">
                  <a:pos x="70" y="31"/>
                </a:cxn>
                <a:cxn ang="0">
                  <a:pos x="284" y="0"/>
                </a:cxn>
                <a:cxn ang="0">
                  <a:pos x="516" y="76"/>
                </a:cxn>
                <a:cxn ang="0">
                  <a:pos x="558" y="200"/>
                </a:cxn>
                <a:cxn ang="0">
                  <a:pos x="561" y="290"/>
                </a:cxn>
                <a:cxn ang="0">
                  <a:pos x="561" y="727"/>
                </a:cxn>
                <a:cxn ang="0">
                  <a:pos x="293" y="762"/>
                </a:cxn>
                <a:cxn ang="0">
                  <a:pos x="83" y="720"/>
                </a:cxn>
                <a:cxn ang="0">
                  <a:pos x="0" y="558"/>
                </a:cxn>
                <a:cxn ang="0">
                  <a:pos x="96" y="363"/>
                </a:cxn>
                <a:cxn ang="0">
                  <a:pos x="336" y="297"/>
                </a:cxn>
                <a:cxn ang="0">
                  <a:pos x="437" y="286"/>
                </a:cxn>
                <a:cxn ang="0">
                  <a:pos x="437" y="356"/>
                </a:cxn>
                <a:cxn ang="0">
                  <a:pos x="267" y="382"/>
                </a:cxn>
                <a:cxn ang="0">
                  <a:pos x="127" y="545"/>
                </a:cxn>
                <a:cxn ang="0">
                  <a:pos x="168" y="650"/>
                </a:cxn>
                <a:cxn ang="0">
                  <a:pos x="312" y="687"/>
                </a:cxn>
                <a:cxn ang="0">
                  <a:pos x="437" y="670"/>
                </a:cxn>
                <a:cxn ang="0">
                  <a:pos x="437" y="356"/>
                </a:cxn>
              </a:cxnLst>
              <a:rect l="0" t="0" r="r" b="b"/>
              <a:pathLst>
                <a:path w="561" h="762">
                  <a:moveTo>
                    <a:pt x="437" y="286"/>
                  </a:moveTo>
                  <a:cubicBezTo>
                    <a:pt x="437" y="248"/>
                    <a:pt x="437" y="248"/>
                    <a:pt x="437" y="248"/>
                  </a:cubicBezTo>
                  <a:cubicBezTo>
                    <a:pt x="437" y="200"/>
                    <a:pt x="430" y="164"/>
                    <a:pt x="415" y="138"/>
                  </a:cubicBezTo>
                  <a:cubicBezTo>
                    <a:pt x="392" y="97"/>
                    <a:pt x="344" y="77"/>
                    <a:pt x="271" y="77"/>
                  </a:cubicBezTo>
                  <a:cubicBezTo>
                    <a:pt x="206" y="77"/>
                    <a:pt x="139" y="91"/>
                    <a:pt x="70" y="118"/>
                  </a:cubicBezTo>
                  <a:cubicBezTo>
                    <a:pt x="70" y="31"/>
                    <a:pt x="70" y="31"/>
                    <a:pt x="70" y="31"/>
                  </a:cubicBezTo>
                  <a:cubicBezTo>
                    <a:pt x="139" y="10"/>
                    <a:pt x="210" y="0"/>
                    <a:pt x="284" y="0"/>
                  </a:cubicBezTo>
                  <a:cubicBezTo>
                    <a:pt x="397" y="0"/>
                    <a:pt x="474" y="25"/>
                    <a:pt x="516" y="76"/>
                  </a:cubicBezTo>
                  <a:cubicBezTo>
                    <a:pt x="539" y="104"/>
                    <a:pt x="553" y="145"/>
                    <a:pt x="558" y="200"/>
                  </a:cubicBezTo>
                  <a:cubicBezTo>
                    <a:pt x="560" y="220"/>
                    <a:pt x="561" y="250"/>
                    <a:pt x="561" y="290"/>
                  </a:cubicBezTo>
                  <a:cubicBezTo>
                    <a:pt x="561" y="727"/>
                    <a:pt x="561" y="727"/>
                    <a:pt x="561" y="727"/>
                  </a:cubicBezTo>
                  <a:cubicBezTo>
                    <a:pt x="477" y="750"/>
                    <a:pt x="387" y="762"/>
                    <a:pt x="293" y="762"/>
                  </a:cubicBezTo>
                  <a:cubicBezTo>
                    <a:pt x="203" y="762"/>
                    <a:pt x="133" y="748"/>
                    <a:pt x="83" y="720"/>
                  </a:cubicBezTo>
                  <a:cubicBezTo>
                    <a:pt x="28" y="689"/>
                    <a:pt x="0" y="635"/>
                    <a:pt x="0" y="558"/>
                  </a:cubicBezTo>
                  <a:cubicBezTo>
                    <a:pt x="0" y="470"/>
                    <a:pt x="32" y="405"/>
                    <a:pt x="96" y="363"/>
                  </a:cubicBezTo>
                  <a:cubicBezTo>
                    <a:pt x="143" y="332"/>
                    <a:pt x="223" y="310"/>
                    <a:pt x="336" y="297"/>
                  </a:cubicBezTo>
                  <a:cubicBezTo>
                    <a:pt x="357" y="294"/>
                    <a:pt x="391" y="291"/>
                    <a:pt x="437" y="286"/>
                  </a:cubicBezTo>
                  <a:close/>
                  <a:moveTo>
                    <a:pt x="437" y="356"/>
                  </a:moveTo>
                  <a:cubicBezTo>
                    <a:pt x="362" y="363"/>
                    <a:pt x="305" y="372"/>
                    <a:pt x="267" y="382"/>
                  </a:cubicBezTo>
                  <a:cubicBezTo>
                    <a:pt x="173" y="405"/>
                    <a:pt x="127" y="460"/>
                    <a:pt x="127" y="545"/>
                  </a:cubicBezTo>
                  <a:cubicBezTo>
                    <a:pt x="127" y="593"/>
                    <a:pt x="140" y="627"/>
                    <a:pt x="168" y="650"/>
                  </a:cubicBezTo>
                  <a:cubicBezTo>
                    <a:pt x="198" y="675"/>
                    <a:pt x="246" y="687"/>
                    <a:pt x="312" y="687"/>
                  </a:cubicBezTo>
                  <a:cubicBezTo>
                    <a:pt x="357" y="687"/>
                    <a:pt x="398" y="681"/>
                    <a:pt x="437" y="670"/>
                  </a:cubicBezTo>
                  <a:lnTo>
                    <a:pt x="437" y="356"/>
                  </a:lnTo>
                  <a:close/>
                </a:path>
              </a:pathLst>
            </a:custGeom>
            <a:solidFill>
              <a:srgbClr val="FFFFFF"/>
            </a:solidFill>
            <a:ln w="9525">
              <a:noFill/>
              <a:round/>
              <a:headEnd/>
              <a:tailEnd/>
            </a:ln>
          </p:spPr>
          <p:txBody>
            <a:bodyPr/>
            <a:lstStyle/>
            <a:p>
              <a:endParaRPr lang="ja-JP" altLang="en-US"/>
            </a:p>
          </p:txBody>
        </p:sp>
        <p:sp>
          <p:nvSpPr>
            <p:cNvPr id="647223" name="Freeform 55"/>
            <p:cNvSpPr>
              <a:spLocks noEditPoints="1"/>
            </p:cNvSpPr>
            <p:nvPr userDrawn="1"/>
          </p:nvSpPr>
          <p:spPr bwMode="gray">
            <a:xfrm>
              <a:off x="4774" y="604"/>
              <a:ext cx="32" cy="61"/>
            </a:xfrm>
            <a:custGeom>
              <a:avLst/>
              <a:gdLst/>
              <a:ahLst/>
              <a:cxnLst>
                <a:cxn ang="0">
                  <a:pos x="123" y="711"/>
                </a:cxn>
                <a:cxn ang="0">
                  <a:pos x="123" y="1087"/>
                </a:cxn>
                <a:cxn ang="0">
                  <a:pos x="0" y="1087"/>
                </a:cxn>
                <a:cxn ang="0">
                  <a:pos x="0" y="28"/>
                </a:cxn>
                <a:cxn ang="0">
                  <a:pos x="249" y="0"/>
                </a:cxn>
                <a:cxn ang="0">
                  <a:pos x="505" y="113"/>
                </a:cxn>
                <a:cxn ang="0">
                  <a:pos x="567" y="379"/>
                </a:cxn>
                <a:cxn ang="0">
                  <a:pos x="489" y="662"/>
                </a:cxn>
                <a:cxn ang="0">
                  <a:pos x="274" y="762"/>
                </a:cxn>
                <a:cxn ang="0">
                  <a:pos x="172" y="742"/>
                </a:cxn>
                <a:cxn ang="0">
                  <a:pos x="123" y="711"/>
                </a:cxn>
                <a:cxn ang="0">
                  <a:pos x="123" y="625"/>
                </a:cxn>
                <a:cxn ang="0">
                  <a:pos x="260" y="687"/>
                </a:cxn>
                <a:cxn ang="0">
                  <a:pos x="400" y="591"/>
                </a:cxn>
                <a:cxn ang="0">
                  <a:pos x="441" y="378"/>
                </a:cxn>
                <a:cxn ang="0">
                  <a:pos x="386" y="140"/>
                </a:cxn>
                <a:cxn ang="0">
                  <a:pos x="230" y="74"/>
                </a:cxn>
                <a:cxn ang="0">
                  <a:pos x="123" y="83"/>
                </a:cxn>
                <a:cxn ang="0">
                  <a:pos x="123" y="625"/>
                </a:cxn>
              </a:cxnLst>
              <a:rect l="0" t="0" r="r" b="b"/>
              <a:pathLst>
                <a:path w="567" h="1087">
                  <a:moveTo>
                    <a:pt x="123" y="711"/>
                  </a:moveTo>
                  <a:cubicBezTo>
                    <a:pt x="123" y="1087"/>
                    <a:pt x="123" y="1087"/>
                    <a:pt x="123" y="1087"/>
                  </a:cubicBezTo>
                  <a:cubicBezTo>
                    <a:pt x="0" y="1087"/>
                    <a:pt x="0" y="1087"/>
                    <a:pt x="0" y="1087"/>
                  </a:cubicBezTo>
                  <a:cubicBezTo>
                    <a:pt x="0" y="28"/>
                    <a:pt x="0" y="28"/>
                    <a:pt x="0" y="28"/>
                  </a:cubicBezTo>
                  <a:cubicBezTo>
                    <a:pt x="85" y="9"/>
                    <a:pt x="168" y="0"/>
                    <a:pt x="249" y="0"/>
                  </a:cubicBezTo>
                  <a:cubicBezTo>
                    <a:pt x="374" y="0"/>
                    <a:pt x="459" y="37"/>
                    <a:pt x="505" y="113"/>
                  </a:cubicBezTo>
                  <a:cubicBezTo>
                    <a:pt x="546" y="180"/>
                    <a:pt x="567" y="269"/>
                    <a:pt x="567" y="379"/>
                  </a:cubicBezTo>
                  <a:cubicBezTo>
                    <a:pt x="567" y="495"/>
                    <a:pt x="541" y="590"/>
                    <a:pt x="489" y="662"/>
                  </a:cubicBezTo>
                  <a:cubicBezTo>
                    <a:pt x="440" y="728"/>
                    <a:pt x="369" y="762"/>
                    <a:pt x="274" y="762"/>
                  </a:cubicBezTo>
                  <a:cubicBezTo>
                    <a:pt x="234" y="762"/>
                    <a:pt x="200" y="755"/>
                    <a:pt x="172" y="742"/>
                  </a:cubicBezTo>
                  <a:cubicBezTo>
                    <a:pt x="159" y="736"/>
                    <a:pt x="142" y="725"/>
                    <a:pt x="123" y="711"/>
                  </a:cubicBezTo>
                  <a:close/>
                  <a:moveTo>
                    <a:pt x="123" y="625"/>
                  </a:moveTo>
                  <a:cubicBezTo>
                    <a:pt x="165" y="666"/>
                    <a:pt x="210" y="687"/>
                    <a:pt x="260" y="687"/>
                  </a:cubicBezTo>
                  <a:cubicBezTo>
                    <a:pt x="324" y="687"/>
                    <a:pt x="371" y="655"/>
                    <a:pt x="400" y="591"/>
                  </a:cubicBezTo>
                  <a:cubicBezTo>
                    <a:pt x="427" y="533"/>
                    <a:pt x="441" y="462"/>
                    <a:pt x="441" y="378"/>
                  </a:cubicBezTo>
                  <a:cubicBezTo>
                    <a:pt x="441" y="272"/>
                    <a:pt x="422" y="193"/>
                    <a:pt x="386" y="140"/>
                  </a:cubicBezTo>
                  <a:cubicBezTo>
                    <a:pt x="356" y="96"/>
                    <a:pt x="304" y="74"/>
                    <a:pt x="230" y="74"/>
                  </a:cubicBezTo>
                  <a:cubicBezTo>
                    <a:pt x="198" y="74"/>
                    <a:pt x="162" y="77"/>
                    <a:pt x="123" y="83"/>
                  </a:cubicBezTo>
                  <a:lnTo>
                    <a:pt x="123" y="625"/>
                  </a:lnTo>
                  <a:close/>
                </a:path>
              </a:pathLst>
            </a:custGeom>
            <a:solidFill>
              <a:srgbClr val="FFFFFF"/>
            </a:solidFill>
            <a:ln w="9525">
              <a:noFill/>
              <a:round/>
              <a:headEnd/>
              <a:tailEnd/>
            </a:ln>
          </p:spPr>
          <p:txBody>
            <a:bodyPr/>
            <a:lstStyle/>
            <a:p>
              <a:endParaRPr lang="ja-JP" altLang="en-US"/>
            </a:p>
          </p:txBody>
        </p:sp>
        <p:sp>
          <p:nvSpPr>
            <p:cNvPr id="647224" name="Freeform 56"/>
            <p:cNvSpPr>
              <a:spLocks noEditPoints="1"/>
            </p:cNvSpPr>
            <p:nvPr userDrawn="1"/>
          </p:nvSpPr>
          <p:spPr bwMode="gray">
            <a:xfrm>
              <a:off x="4815" y="591"/>
              <a:ext cx="9" cy="55"/>
            </a:xfrm>
            <a:custGeom>
              <a:avLst/>
              <a:gdLst/>
              <a:ahLst/>
              <a:cxnLst>
                <a:cxn ang="0">
                  <a:pos x="75" y="0"/>
                </a:cxn>
                <a:cxn ang="0">
                  <a:pos x="131" y="25"/>
                </a:cxn>
                <a:cxn ang="0">
                  <a:pos x="150" y="76"/>
                </a:cxn>
                <a:cxn ang="0">
                  <a:pos x="126" y="132"/>
                </a:cxn>
                <a:cxn ang="0">
                  <a:pos x="74" y="151"/>
                </a:cxn>
                <a:cxn ang="0">
                  <a:pos x="19" y="127"/>
                </a:cxn>
                <a:cxn ang="0">
                  <a:pos x="0" y="75"/>
                </a:cxn>
                <a:cxn ang="0">
                  <a:pos x="24" y="20"/>
                </a:cxn>
                <a:cxn ang="0">
                  <a:pos x="75" y="0"/>
                </a:cxn>
                <a:cxn ang="0">
                  <a:pos x="15" y="987"/>
                </a:cxn>
                <a:cxn ang="0">
                  <a:pos x="15" y="265"/>
                </a:cxn>
                <a:cxn ang="0">
                  <a:pos x="138" y="265"/>
                </a:cxn>
                <a:cxn ang="0">
                  <a:pos x="138" y="987"/>
                </a:cxn>
                <a:cxn ang="0">
                  <a:pos x="15" y="987"/>
                </a:cxn>
              </a:cxnLst>
              <a:rect l="0" t="0" r="r" b="b"/>
              <a:pathLst>
                <a:path w="150" h="987">
                  <a:moveTo>
                    <a:pt x="75" y="0"/>
                  </a:moveTo>
                  <a:cubicBezTo>
                    <a:pt x="97" y="0"/>
                    <a:pt x="116" y="9"/>
                    <a:pt x="131" y="25"/>
                  </a:cubicBezTo>
                  <a:cubicBezTo>
                    <a:pt x="144" y="40"/>
                    <a:pt x="150" y="57"/>
                    <a:pt x="150" y="76"/>
                  </a:cubicBezTo>
                  <a:cubicBezTo>
                    <a:pt x="150" y="98"/>
                    <a:pt x="142" y="117"/>
                    <a:pt x="126" y="132"/>
                  </a:cubicBezTo>
                  <a:cubicBezTo>
                    <a:pt x="112" y="145"/>
                    <a:pt x="94" y="151"/>
                    <a:pt x="74" y="151"/>
                  </a:cubicBezTo>
                  <a:cubicBezTo>
                    <a:pt x="52" y="151"/>
                    <a:pt x="33" y="143"/>
                    <a:pt x="19" y="127"/>
                  </a:cubicBezTo>
                  <a:cubicBezTo>
                    <a:pt x="6" y="112"/>
                    <a:pt x="0" y="95"/>
                    <a:pt x="0" y="75"/>
                  </a:cubicBezTo>
                  <a:cubicBezTo>
                    <a:pt x="0" y="53"/>
                    <a:pt x="8" y="35"/>
                    <a:pt x="24" y="20"/>
                  </a:cubicBezTo>
                  <a:cubicBezTo>
                    <a:pt x="38" y="7"/>
                    <a:pt x="55" y="0"/>
                    <a:pt x="75" y="0"/>
                  </a:cubicBezTo>
                  <a:close/>
                  <a:moveTo>
                    <a:pt x="15" y="987"/>
                  </a:moveTo>
                  <a:cubicBezTo>
                    <a:pt x="15" y="265"/>
                    <a:pt x="15" y="265"/>
                    <a:pt x="15" y="265"/>
                  </a:cubicBezTo>
                  <a:cubicBezTo>
                    <a:pt x="138" y="265"/>
                    <a:pt x="138" y="265"/>
                    <a:pt x="138" y="265"/>
                  </a:cubicBezTo>
                  <a:cubicBezTo>
                    <a:pt x="138" y="987"/>
                    <a:pt x="138" y="987"/>
                    <a:pt x="138" y="987"/>
                  </a:cubicBezTo>
                  <a:lnTo>
                    <a:pt x="15" y="987"/>
                  </a:lnTo>
                  <a:close/>
                </a:path>
              </a:pathLst>
            </a:custGeom>
            <a:solidFill>
              <a:srgbClr val="FFFFFF"/>
            </a:solidFill>
            <a:ln w="9525">
              <a:noFill/>
              <a:round/>
              <a:headEnd/>
              <a:tailEnd/>
            </a:ln>
          </p:spPr>
          <p:txBody>
            <a:bodyPr/>
            <a:lstStyle/>
            <a:p>
              <a:endParaRPr lang="ja-JP" altLang="en-US"/>
            </a:p>
          </p:txBody>
        </p:sp>
        <p:sp>
          <p:nvSpPr>
            <p:cNvPr id="647225" name="Freeform 57"/>
            <p:cNvSpPr>
              <a:spLocks/>
            </p:cNvSpPr>
            <p:nvPr userDrawn="1"/>
          </p:nvSpPr>
          <p:spPr bwMode="gray">
            <a:xfrm>
              <a:off x="4836" y="604"/>
              <a:ext cx="31" cy="42"/>
            </a:xfrm>
            <a:custGeom>
              <a:avLst/>
              <a:gdLst/>
              <a:ahLst/>
              <a:cxnLst>
                <a:cxn ang="0">
                  <a:pos x="0" y="742"/>
                </a:cxn>
                <a:cxn ang="0">
                  <a:pos x="0" y="28"/>
                </a:cxn>
                <a:cxn ang="0">
                  <a:pos x="289" y="0"/>
                </a:cxn>
                <a:cxn ang="0">
                  <a:pos x="526" y="113"/>
                </a:cxn>
                <a:cxn ang="0">
                  <a:pos x="548" y="299"/>
                </a:cxn>
                <a:cxn ang="0">
                  <a:pos x="548" y="742"/>
                </a:cxn>
                <a:cxn ang="0">
                  <a:pos x="424" y="742"/>
                </a:cxn>
                <a:cxn ang="0">
                  <a:pos x="424" y="306"/>
                </a:cxn>
                <a:cxn ang="0">
                  <a:pos x="403" y="134"/>
                </a:cxn>
                <a:cxn ang="0">
                  <a:pos x="277" y="74"/>
                </a:cxn>
                <a:cxn ang="0">
                  <a:pos x="123" y="90"/>
                </a:cxn>
                <a:cxn ang="0">
                  <a:pos x="123" y="742"/>
                </a:cxn>
                <a:cxn ang="0">
                  <a:pos x="0" y="742"/>
                </a:cxn>
              </a:cxnLst>
              <a:rect l="0" t="0" r="r" b="b"/>
              <a:pathLst>
                <a:path w="548" h="742">
                  <a:moveTo>
                    <a:pt x="0" y="742"/>
                  </a:moveTo>
                  <a:cubicBezTo>
                    <a:pt x="0" y="28"/>
                    <a:pt x="0" y="28"/>
                    <a:pt x="0" y="28"/>
                  </a:cubicBezTo>
                  <a:cubicBezTo>
                    <a:pt x="114" y="9"/>
                    <a:pt x="210" y="0"/>
                    <a:pt x="289" y="0"/>
                  </a:cubicBezTo>
                  <a:cubicBezTo>
                    <a:pt x="415" y="0"/>
                    <a:pt x="494" y="38"/>
                    <a:pt x="526" y="113"/>
                  </a:cubicBezTo>
                  <a:cubicBezTo>
                    <a:pt x="541" y="149"/>
                    <a:pt x="548" y="210"/>
                    <a:pt x="548" y="299"/>
                  </a:cubicBezTo>
                  <a:cubicBezTo>
                    <a:pt x="548" y="742"/>
                    <a:pt x="548" y="742"/>
                    <a:pt x="548" y="742"/>
                  </a:cubicBezTo>
                  <a:cubicBezTo>
                    <a:pt x="424" y="742"/>
                    <a:pt x="424" y="742"/>
                    <a:pt x="424" y="742"/>
                  </a:cubicBezTo>
                  <a:cubicBezTo>
                    <a:pt x="424" y="306"/>
                    <a:pt x="424" y="306"/>
                    <a:pt x="424" y="306"/>
                  </a:cubicBezTo>
                  <a:cubicBezTo>
                    <a:pt x="424" y="221"/>
                    <a:pt x="417" y="163"/>
                    <a:pt x="403" y="134"/>
                  </a:cubicBezTo>
                  <a:cubicBezTo>
                    <a:pt x="382" y="94"/>
                    <a:pt x="341" y="74"/>
                    <a:pt x="277" y="74"/>
                  </a:cubicBezTo>
                  <a:cubicBezTo>
                    <a:pt x="227" y="74"/>
                    <a:pt x="176" y="80"/>
                    <a:pt x="123" y="90"/>
                  </a:cubicBezTo>
                  <a:cubicBezTo>
                    <a:pt x="123" y="742"/>
                    <a:pt x="123" y="742"/>
                    <a:pt x="123" y="742"/>
                  </a:cubicBezTo>
                  <a:lnTo>
                    <a:pt x="0" y="742"/>
                  </a:lnTo>
                  <a:close/>
                </a:path>
              </a:pathLst>
            </a:custGeom>
            <a:solidFill>
              <a:srgbClr val="FFFFFF"/>
            </a:solidFill>
            <a:ln w="9525">
              <a:noFill/>
              <a:round/>
              <a:headEnd/>
              <a:tailEnd/>
            </a:ln>
          </p:spPr>
          <p:txBody>
            <a:bodyPr/>
            <a:lstStyle/>
            <a:p>
              <a:endParaRPr lang="ja-JP" altLang="en-US"/>
            </a:p>
          </p:txBody>
        </p:sp>
        <p:sp>
          <p:nvSpPr>
            <p:cNvPr id="647226" name="Freeform 58"/>
            <p:cNvSpPr>
              <a:spLocks noEditPoints="1"/>
            </p:cNvSpPr>
            <p:nvPr userDrawn="1"/>
          </p:nvSpPr>
          <p:spPr bwMode="gray">
            <a:xfrm>
              <a:off x="4876" y="604"/>
              <a:ext cx="32" cy="62"/>
            </a:xfrm>
            <a:custGeom>
              <a:avLst/>
              <a:gdLst/>
              <a:ahLst/>
              <a:cxnLst>
                <a:cxn ang="0">
                  <a:pos x="445" y="677"/>
                </a:cxn>
                <a:cxn ang="0">
                  <a:pos x="399" y="721"/>
                </a:cxn>
                <a:cxn ang="0">
                  <a:pos x="257" y="762"/>
                </a:cxn>
                <a:cxn ang="0">
                  <a:pos x="97" y="708"/>
                </a:cxn>
                <a:cxn ang="0">
                  <a:pos x="0" y="414"/>
                </a:cxn>
                <a:cxn ang="0">
                  <a:pos x="71" y="131"/>
                </a:cxn>
                <a:cxn ang="0">
                  <a:pos x="340" y="0"/>
                </a:cxn>
                <a:cxn ang="0">
                  <a:pos x="569" y="28"/>
                </a:cxn>
                <a:cxn ang="0">
                  <a:pos x="569" y="601"/>
                </a:cxn>
                <a:cxn ang="0">
                  <a:pos x="555" y="843"/>
                </a:cxn>
                <a:cxn ang="0">
                  <a:pos x="422" y="1052"/>
                </a:cxn>
                <a:cxn ang="0">
                  <a:pos x="191" y="1098"/>
                </a:cxn>
                <a:cxn ang="0">
                  <a:pos x="98" y="1092"/>
                </a:cxn>
                <a:cxn ang="0">
                  <a:pos x="98" y="1018"/>
                </a:cxn>
                <a:cxn ang="0">
                  <a:pos x="190" y="1024"/>
                </a:cxn>
                <a:cxn ang="0">
                  <a:pos x="341" y="997"/>
                </a:cxn>
                <a:cxn ang="0">
                  <a:pos x="434" y="858"/>
                </a:cxn>
                <a:cxn ang="0">
                  <a:pos x="445" y="716"/>
                </a:cxn>
                <a:cxn ang="0">
                  <a:pos x="445" y="677"/>
                </a:cxn>
                <a:cxn ang="0">
                  <a:pos x="445" y="81"/>
                </a:cxn>
                <a:cxn ang="0">
                  <a:pos x="353" y="74"/>
                </a:cxn>
                <a:cxn ang="0">
                  <a:pos x="231" y="106"/>
                </a:cxn>
                <a:cxn ang="0">
                  <a:pos x="152" y="233"/>
                </a:cxn>
                <a:cxn ang="0">
                  <a:pos x="126" y="419"/>
                </a:cxn>
                <a:cxn ang="0">
                  <a:pos x="174" y="633"/>
                </a:cxn>
                <a:cxn ang="0">
                  <a:pos x="274" y="687"/>
                </a:cxn>
                <a:cxn ang="0">
                  <a:pos x="371" y="654"/>
                </a:cxn>
                <a:cxn ang="0">
                  <a:pos x="435" y="566"/>
                </a:cxn>
                <a:cxn ang="0">
                  <a:pos x="445" y="483"/>
                </a:cxn>
                <a:cxn ang="0">
                  <a:pos x="445" y="81"/>
                </a:cxn>
              </a:cxnLst>
              <a:rect l="0" t="0" r="r" b="b"/>
              <a:pathLst>
                <a:path w="569" h="1098">
                  <a:moveTo>
                    <a:pt x="445" y="677"/>
                  </a:moveTo>
                  <a:cubicBezTo>
                    <a:pt x="427" y="697"/>
                    <a:pt x="412" y="712"/>
                    <a:pt x="399" y="721"/>
                  </a:cubicBezTo>
                  <a:cubicBezTo>
                    <a:pt x="362" y="748"/>
                    <a:pt x="314" y="762"/>
                    <a:pt x="257" y="762"/>
                  </a:cubicBezTo>
                  <a:cubicBezTo>
                    <a:pt x="192" y="762"/>
                    <a:pt x="139" y="744"/>
                    <a:pt x="97" y="708"/>
                  </a:cubicBezTo>
                  <a:cubicBezTo>
                    <a:pt x="32" y="654"/>
                    <a:pt x="0" y="556"/>
                    <a:pt x="0" y="414"/>
                  </a:cubicBezTo>
                  <a:cubicBezTo>
                    <a:pt x="0" y="300"/>
                    <a:pt x="24" y="206"/>
                    <a:pt x="71" y="131"/>
                  </a:cubicBezTo>
                  <a:cubicBezTo>
                    <a:pt x="126" y="44"/>
                    <a:pt x="216" y="0"/>
                    <a:pt x="340" y="0"/>
                  </a:cubicBezTo>
                  <a:cubicBezTo>
                    <a:pt x="414" y="0"/>
                    <a:pt x="490" y="9"/>
                    <a:pt x="569" y="28"/>
                  </a:cubicBezTo>
                  <a:cubicBezTo>
                    <a:pt x="569" y="601"/>
                    <a:pt x="569" y="601"/>
                    <a:pt x="569" y="601"/>
                  </a:cubicBezTo>
                  <a:cubicBezTo>
                    <a:pt x="569" y="707"/>
                    <a:pt x="564" y="788"/>
                    <a:pt x="555" y="843"/>
                  </a:cubicBezTo>
                  <a:cubicBezTo>
                    <a:pt x="538" y="944"/>
                    <a:pt x="494" y="1013"/>
                    <a:pt x="422" y="1052"/>
                  </a:cubicBezTo>
                  <a:cubicBezTo>
                    <a:pt x="363" y="1083"/>
                    <a:pt x="286" y="1098"/>
                    <a:pt x="191" y="1098"/>
                  </a:cubicBezTo>
                  <a:cubicBezTo>
                    <a:pt x="164" y="1098"/>
                    <a:pt x="133" y="1096"/>
                    <a:pt x="98" y="1092"/>
                  </a:cubicBezTo>
                  <a:cubicBezTo>
                    <a:pt x="98" y="1018"/>
                    <a:pt x="98" y="1018"/>
                    <a:pt x="98" y="1018"/>
                  </a:cubicBezTo>
                  <a:cubicBezTo>
                    <a:pt x="130" y="1022"/>
                    <a:pt x="160" y="1024"/>
                    <a:pt x="190" y="1024"/>
                  </a:cubicBezTo>
                  <a:cubicBezTo>
                    <a:pt x="258" y="1024"/>
                    <a:pt x="308" y="1015"/>
                    <a:pt x="341" y="997"/>
                  </a:cubicBezTo>
                  <a:cubicBezTo>
                    <a:pt x="390" y="971"/>
                    <a:pt x="421" y="924"/>
                    <a:pt x="434" y="858"/>
                  </a:cubicBezTo>
                  <a:cubicBezTo>
                    <a:pt x="442" y="821"/>
                    <a:pt x="445" y="773"/>
                    <a:pt x="445" y="716"/>
                  </a:cubicBezTo>
                  <a:lnTo>
                    <a:pt x="445" y="677"/>
                  </a:lnTo>
                  <a:close/>
                  <a:moveTo>
                    <a:pt x="445" y="81"/>
                  </a:moveTo>
                  <a:cubicBezTo>
                    <a:pt x="411" y="77"/>
                    <a:pt x="380" y="74"/>
                    <a:pt x="353" y="74"/>
                  </a:cubicBezTo>
                  <a:cubicBezTo>
                    <a:pt x="301" y="74"/>
                    <a:pt x="260" y="85"/>
                    <a:pt x="231" y="106"/>
                  </a:cubicBezTo>
                  <a:cubicBezTo>
                    <a:pt x="197" y="130"/>
                    <a:pt x="171" y="173"/>
                    <a:pt x="152" y="233"/>
                  </a:cubicBezTo>
                  <a:cubicBezTo>
                    <a:pt x="135" y="287"/>
                    <a:pt x="126" y="348"/>
                    <a:pt x="126" y="419"/>
                  </a:cubicBezTo>
                  <a:cubicBezTo>
                    <a:pt x="126" y="517"/>
                    <a:pt x="142" y="589"/>
                    <a:pt x="174" y="633"/>
                  </a:cubicBezTo>
                  <a:cubicBezTo>
                    <a:pt x="199" y="669"/>
                    <a:pt x="233" y="687"/>
                    <a:pt x="274" y="687"/>
                  </a:cubicBezTo>
                  <a:cubicBezTo>
                    <a:pt x="308" y="687"/>
                    <a:pt x="341" y="676"/>
                    <a:pt x="371" y="654"/>
                  </a:cubicBezTo>
                  <a:cubicBezTo>
                    <a:pt x="401" y="631"/>
                    <a:pt x="423" y="602"/>
                    <a:pt x="435" y="566"/>
                  </a:cubicBezTo>
                  <a:cubicBezTo>
                    <a:pt x="442" y="547"/>
                    <a:pt x="445" y="520"/>
                    <a:pt x="445" y="483"/>
                  </a:cubicBezTo>
                  <a:lnTo>
                    <a:pt x="445" y="81"/>
                  </a:lnTo>
                  <a:close/>
                </a:path>
              </a:pathLst>
            </a:custGeom>
            <a:solidFill>
              <a:srgbClr val="FFFFFF"/>
            </a:solidFill>
            <a:ln w="9525">
              <a:noFill/>
              <a:round/>
              <a:headEnd/>
              <a:tailEnd/>
            </a:ln>
          </p:spPr>
          <p:txBody>
            <a:bodyPr/>
            <a:lstStyle/>
            <a:p>
              <a:endParaRPr lang="ja-JP" altLang="en-US"/>
            </a:p>
          </p:txBody>
        </p:sp>
        <p:sp>
          <p:nvSpPr>
            <p:cNvPr id="647227" name="Freeform 59"/>
            <p:cNvSpPr>
              <a:spLocks/>
            </p:cNvSpPr>
            <p:nvPr userDrawn="1"/>
          </p:nvSpPr>
          <p:spPr bwMode="gray">
            <a:xfrm>
              <a:off x="4939" y="595"/>
              <a:ext cx="18" cy="51"/>
            </a:xfrm>
            <a:custGeom>
              <a:avLst/>
              <a:gdLst/>
              <a:ahLst/>
              <a:cxnLst>
                <a:cxn ang="0">
                  <a:pos x="0" y="0"/>
                </a:cxn>
                <a:cxn ang="0">
                  <a:pos x="124" y="0"/>
                </a:cxn>
                <a:cxn ang="0">
                  <a:pos x="124" y="195"/>
                </a:cxn>
                <a:cxn ang="0">
                  <a:pos x="318" y="195"/>
                </a:cxn>
                <a:cxn ang="0">
                  <a:pos x="318" y="273"/>
                </a:cxn>
                <a:cxn ang="0">
                  <a:pos x="124" y="273"/>
                </a:cxn>
                <a:cxn ang="0">
                  <a:pos x="124" y="656"/>
                </a:cxn>
                <a:cxn ang="0">
                  <a:pos x="156" y="804"/>
                </a:cxn>
                <a:cxn ang="0">
                  <a:pos x="225" y="836"/>
                </a:cxn>
                <a:cxn ang="0">
                  <a:pos x="277" y="838"/>
                </a:cxn>
                <a:cxn ang="0">
                  <a:pos x="318" y="838"/>
                </a:cxn>
                <a:cxn ang="0">
                  <a:pos x="318" y="917"/>
                </a:cxn>
                <a:cxn ang="0">
                  <a:pos x="251" y="917"/>
                </a:cxn>
                <a:cxn ang="0">
                  <a:pos x="127" y="904"/>
                </a:cxn>
                <a:cxn ang="0">
                  <a:pos x="11" y="782"/>
                </a:cxn>
                <a:cxn ang="0">
                  <a:pos x="0" y="638"/>
                </a:cxn>
                <a:cxn ang="0">
                  <a:pos x="0" y="0"/>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6" y="846"/>
                    <a:pt x="11" y="782"/>
                  </a:cubicBezTo>
                  <a:cubicBezTo>
                    <a:pt x="4" y="747"/>
                    <a:pt x="0" y="699"/>
                    <a:pt x="0" y="638"/>
                  </a:cubicBezTo>
                  <a:lnTo>
                    <a:pt x="0" y="0"/>
                  </a:lnTo>
                  <a:close/>
                </a:path>
              </a:pathLst>
            </a:custGeom>
            <a:solidFill>
              <a:srgbClr val="FFFFFF"/>
            </a:solidFill>
            <a:ln w="9525">
              <a:noFill/>
              <a:round/>
              <a:headEnd/>
              <a:tailEnd/>
            </a:ln>
          </p:spPr>
          <p:txBody>
            <a:bodyPr/>
            <a:lstStyle/>
            <a:p>
              <a:endParaRPr lang="ja-JP" altLang="en-US"/>
            </a:p>
          </p:txBody>
        </p:sp>
        <p:sp>
          <p:nvSpPr>
            <p:cNvPr id="647228" name="Freeform 60"/>
            <p:cNvSpPr>
              <a:spLocks noEditPoints="1"/>
            </p:cNvSpPr>
            <p:nvPr userDrawn="1"/>
          </p:nvSpPr>
          <p:spPr bwMode="gray">
            <a:xfrm>
              <a:off x="4963" y="604"/>
              <a:ext cx="34" cy="43"/>
            </a:xfrm>
            <a:custGeom>
              <a:avLst/>
              <a:gdLst/>
              <a:ahLst/>
              <a:cxnLst>
                <a:cxn ang="0">
                  <a:pos x="304" y="0"/>
                </a:cxn>
                <a:cxn ang="0">
                  <a:pos x="534" y="103"/>
                </a:cxn>
                <a:cxn ang="0">
                  <a:pos x="607" y="381"/>
                </a:cxn>
                <a:cxn ang="0">
                  <a:pos x="534" y="659"/>
                </a:cxn>
                <a:cxn ang="0">
                  <a:pos x="304" y="762"/>
                </a:cxn>
                <a:cxn ang="0">
                  <a:pos x="0" y="375"/>
                </a:cxn>
                <a:cxn ang="0">
                  <a:pos x="73" y="103"/>
                </a:cxn>
                <a:cxn ang="0">
                  <a:pos x="304" y="0"/>
                </a:cxn>
                <a:cxn ang="0">
                  <a:pos x="304" y="74"/>
                </a:cxn>
                <a:cxn ang="0">
                  <a:pos x="159" y="168"/>
                </a:cxn>
                <a:cxn ang="0">
                  <a:pos x="126" y="377"/>
                </a:cxn>
                <a:cxn ang="0">
                  <a:pos x="159" y="593"/>
                </a:cxn>
                <a:cxn ang="0">
                  <a:pos x="304" y="687"/>
                </a:cxn>
                <a:cxn ang="0">
                  <a:pos x="448" y="593"/>
                </a:cxn>
                <a:cxn ang="0">
                  <a:pos x="481" y="380"/>
                </a:cxn>
                <a:cxn ang="0">
                  <a:pos x="448" y="168"/>
                </a:cxn>
                <a:cxn ang="0">
                  <a:pos x="304" y="74"/>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w="9525">
              <a:noFill/>
              <a:round/>
              <a:headEnd/>
              <a:tailEnd/>
            </a:ln>
          </p:spPr>
          <p:txBody>
            <a:bodyPr/>
            <a:lstStyle/>
            <a:p>
              <a:endParaRPr lang="ja-JP" altLang="en-US"/>
            </a:p>
          </p:txBody>
        </p:sp>
        <p:sp>
          <p:nvSpPr>
            <p:cNvPr id="647229" name="Freeform 61"/>
            <p:cNvSpPr>
              <a:spLocks/>
            </p:cNvSpPr>
            <p:nvPr userDrawn="1"/>
          </p:nvSpPr>
          <p:spPr bwMode="gray">
            <a:xfrm>
              <a:off x="5007" y="604"/>
              <a:ext cx="52" cy="42"/>
            </a:xfrm>
            <a:custGeom>
              <a:avLst/>
              <a:gdLst/>
              <a:ahLst/>
              <a:cxnLst>
                <a:cxn ang="0">
                  <a:pos x="0" y="742"/>
                </a:cxn>
                <a:cxn ang="0">
                  <a:pos x="0" y="28"/>
                </a:cxn>
                <a:cxn ang="0">
                  <a:pos x="267" y="0"/>
                </a:cxn>
                <a:cxn ang="0">
                  <a:pos x="460" y="46"/>
                </a:cxn>
                <a:cxn ang="0">
                  <a:pos x="691" y="0"/>
                </a:cxn>
                <a:cxn ang="0">
                  <a:pos x="912" y="114"/>
                </a:cxn>
                <a:cxn ang="0">
                  <a:pos x="933" y="299"/>
                </a:cxn>
                <a:cxn ang="0">
                  <a:pos x="933" y="742"/>
                </a:cxn>
                <a:cxn ang="0">
                  <a:pos x="809" y="742"/>
                </a:cxn>
                <a:cxn ang="0">
                  <a:pos x="809" y="306"/>
                </a:cxn>
                <a:cxn ang="0">
                  <a:pos x="790" y="135"/>
                </a:cxn>
                <a:cxn ang="0">
                  <a:pos x="675" y="74"/>
                </a:cxn>
                <a:cxn ang="0">
                  <a:pos x="528" y="108"/>
                </a:cxn>
                <a:cxn ang="0">
                  <a:pos x="528" y="742"/>
                </a:cxn>
                <a:cxn ang="0">
                  <a:pos x="405" y="742"/>
                </a:cxn>
                <a:cxn ang="0">
                  <a:pos x="405" y="301"/>
                </a:cxn>
                <a:cxn ang="0">
                  <a:pos x="385" y="135"/>
                </a:cxn>
                <a:cxn ang="0">
                  <a:pos x="267" y="74"/>
                </a:cxn>
                <a:cxn ang="0">
                  <a:pos x="124" y="90"/>
                </a:cxn>
                <a:cxn ang="0">
                  <a:pos x="124" y="742"/>
                </a:cxn>
                <a:cxn ang="0">
                  <a:pos x="0" y="742"/>
                </a:cxn>
              </a:cxnLst>
              <a:rect l="0" t="0" r="r" b="b"/>
              <a:pathLst>
                <a:path w="933" h="742">
                  <a:moveTo>
                    <a:pt x="0" y="742"/>
                  </a:moveTo>
                  <a:cubicBezTo>
                    <a:pt x="0" y="28"/>
                    <a:pt x="0" y="28"/>
                    <a:pt x="0" y="28"/>
                  </a:cubicBezTo>
                  <a:cubicBezTo>
                    <a:pt x="113" y="9"/>
                    <a:pt x="202" y="0"/>
                    <a:pt x="267" y="0"/>
                  </a:cubicBezTo>
                  <a:cubicBezTo>
                    <a:pt x="352" y="0"/>
                    <a:pt x="417" y="15"/>
                    <a:pt x="460" y="46"/>
                  </a:cubicBezTo>
                  <a:cubicBezTo>
                    <a:pt x="538" y="15"/>
                    <a:pt x="615" y="0"/>
                    <a:pt x="691" y="0"/>
                  </a:cubicBezTo>
                  <a:cubicBezTo>
                    <a:pt x="808" y="0"/>
                    <a:pt x="881" y="38"/>
                    <a:pt x="912" y="114"/>
                  </a:cubicBezTo>
                  <a:cubicBezTo>
                    <a:pt x="926" y="149"/>
                    <a:pt x="933" y="211"/>
                    <a:pt x="933" y="299"/>
                  </a:cubicBezTo>
                  <a:cubicBezTo>
                    <a:pt x="933" y="742"/>
                    <a:pt x="933" y="742"/>
                    <a:pt x="933" y="742"/>
                  </a:cubicBezTo>
                  <a:cubicBezTo>
                    <a:pt x="809" y="742"/>
                    <a:pt x="809" y="742"/>
                    <a:pt x="809" y="742"/>
                  </a:cubicBezTo>
                  <a:cubicBezTo>
                    <a:pt x="809" y="306"/>
                    <a:pt x="809" y="306"/>
                    <a:pt x="809" y="306"/>
                  </a:cubicBezTo>
                  <a:cubicBezTo>
                    <a:pt x="809" y="222"/>
                    <a:pt x="803" y="164"/>
                    <a:pt x="790" y="135"/>
                  </a:cubicBezTo>
                  <a:cubicBezTo>
                    <a:pt x="771" y="94"/>
                    <a:pt x="733" y="74"/>
                    <a:pt x="675" y="74"/>
                  </a:cubicBezTo>
                  <a:cubicBezTo>
                    <a:pt x="627" y="74"/>
                    <a:pt x="578" y="86"/>
                    <a:pt x="528" y="108"/>
                  </a:cubicBezTo>
                  <a:cubicBezTo>
                    <a:pt x="528" y="742"/>
                    <a:pt x="528" y="742"/>
                    <a:pt x="528" y="742"/>
                  </a:cubicBezTo>
                  <a:cubicBezTo>
                    <a:pt x="405" y="742"/>
                    <a:pt x="405" y="742"/>
                    <a:pt x="405" y="742"/>
                  </a:cubicBezTo>
                  <a:cubicBezTo>
                    <a:pt x="405" y="301"/>
                    <a:pt x="405" y="301"/>
                    <a:pt x="405" y="301"/>
                  </a:cubicBezTo>
                  <a:cubicBezTo>
                    <a:pt x="405" y="219"/>
                    <a:pt x="398" y="164"/>
                    <a:pt x="385" y="135"/>
                  </a:cubicBezTo>
                  <a:cubicBezTo>
                    <a:pt x="366" y="94"/>
                    <a:pt x="327" y="74"/>
                    <a:pt x="267" y="74"/>
                  </a:cubicBezTo>
                  <a:cubicBezTo>
                    <a:pt x="221" y="74"/>
                    <a:pt x="173" y="80"/>
                    <a:pt x="124" y="90"/>
                  </a:cubicBezTo>
                  <a:cubicBezTo>
                    <a:pt x="124" y="742"/>
                    <a:pt x="124" y="742"/>
                    <a:pt x="124" y="742"/>
                  </a:cubicBezTo>
                  <a:lnTo>
                    <a:pt x="0" y="742"/>
                  </a:lnTo>
                  <a:close/>
                </a:path>
              </a:pathLst>
            </a:custGeom>
            <a:solidFill>
              <a:srgbClr val="FFFFFF"/>
            </a:solidFill>
            <a:ln w="9525">
              <a:noFill/>
              <a:round/>
              <a:headEnd/>
              <a:tailEnd/>
            </a:ln>
          </p:spPr>
          <p:txBody>
            <a:bodyPr/>
            <a:lstStyle/>
            <a:p>
              <a:endParaRPr lang="ja-JP" altLang="en-US"/>
            </a:p>
          </p:txBody>
        </p:sp>
        <p:sp>
          <p:nvSpPr>
            <p:cNvPr id="647230" name="Freeform 62"/>
            <p:cNvSpPr>
              <a:spLocks noEditPoints="1"/>
            </p:cNvSpPr>
            <p:nvPr userDrawn="1"/>
          </p:nvSpPr>
          <p:spPr bwMode="gray">
            <a:xfrm>
              <a:off x="5069" y="604"/>
              <a:ext cx="34" cy="43"/>
            </a:xfrm>
            <a:custGeom>
              <a:avLst/>
              <a:gdLst/>
              <a:ahLst/>
              <a:cxnLst>
                <a:cxn ang="0">
                  <a:pos x="304" y="0"/>
                </a:cxn>
                <a:cxn ang="0">
                  <a:pos x="534" y="103"/>
                </a:cxn>
                <a:cxn ang="0">
                  <a:pos x="607" y="381"/>
                </a:cxn>
                <a:cxn ang="0">
                  <a:pos x="534" y="659"/>
                </a:cxn>
                <a:cxn ang="0">
                  <a:pos x="304" y="762"/>
                </a:cxn>
                <a:cxn ang="0">
                  <a:pos x="0" y="375"/>
                </a:cxn>
                <a:cxn ang="0">
                  <a:pos x="73" y="103"/>
                </a:cxn>
                <a:cxn ang="0">
                  <a:pos x="304" y="0"/>
                </a:cxn>
                <a:cxn ang="0">
                  <a:pos x="304" y="74"/>
                </a:cxn>
                <a:cxn ang="0">
                  <a:pos x="159" y="168"/>
                </a:cxn>
                <a:cxn ang="0">
                  <a:pos x="126" y="377"/>
                </a:cxn>
                <a:cxn ang="0">
                  <a:pos x="159" y="593"/>
                </a:cxn>
                <a:cxn ang="0">
                  <a:pos x="304" y="687"/>
                </a:cxn>
                <a:cxn ang="0">
                  <a:pos x="448" y="593"/>
                </a:cxn>
                <a:cxn ang="0">
                  <a:pos x="481" y="380"/>
                </a:cxn>
                <a:cxn ang="0">
                  <a:pos x="448" y="168"/>
                </a:cxn>
                <a:cxn ang="0">
                  <a:pos x="304" y="74"/>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w="9525">
              <a:noFill/>
              <a:round/>
              <a:headEnd/>
              <a:tailEnd/>
            </a:ln>
          </p:spPr>
          <p:txBody>
            <a:bodyPr/>
            <a:lstStyle/>
            <a:p>
              <a:endParaRPr lang="ja-JP" altLang="en-US"/>
            </a:p>
          </p:txBody>
        </p:sp>
        <p:sp>
          <p:nvSpPr>
            <p:cNvPr id="647231" name="Freeform 63"/>
            <p:cNvSpPr>
              <a:spLocks/>
            </p:cNvSpPr>
            <p:nvPr userDrawn="1"/>
          </p:nvSpPr>
          <p:spPr bwMode="gray">
            <a:xfrm>
              <a:off x="5113" y="604"/>
              <a:ext cx="17" cy="42"/>
            </a:xfrm>
            <a:custGeom>
              <a:avLst/>
              <a:gdLst/>
              <a:ahLst/>
              <a:cxnLst>
                <a:cxn ang="0">
                  <a:pos x="0" y="742"/>
                </a:cxn>
                <a:cxn ang="0">
                  <a:pos x="0" y="31"/>
                </a:cxn>
                <a:cxn ang="0">
                  <a:pos x="312" y="0"/>
                </a:cxn>
                <a:cxn ang="0">
                  <a:pos x="312" y="77"/>
                </a:cxn>
                <a:cxn ang="0">
                  <a:pos x="124" y="90"/>
                </a:cxn>
                <a:cxn ang="0">
                  <a:pos x="124" y="742"/>
                </a:cxn>
                <a:cxn ang="0">
                  <a:pos x="0" y="742"/>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w="9525">
              <a:noFill/>
              <a:round/>
              <a:headEnd/>
              <a:tailEnd/>
            </a:ln>
          </p:spPr>
          <p:txBody>
            <a:bodyPr/>
            <a:lstStyle/>
            <a:p>
              <a:endParaRPr lang="ja-JP" altLang="en-US"/>
            </a:p>
          </p:txBody>
        </p:sp>
        <p:sp>
          <p:nvSpPr>
            <p:cNvPr id="647232" name="Freeform 64"/>
            <p:cNvSpPr>
              <a:spLocks/>
            </p:cNvSpPr>
            <p:nvPr userDrawn="1"/>
          </p:nvSpPr>
          <p:spPr bwMode="gray">
            <a:xfrm>
              <a:off x="5138" y="604"/>
              <a:ext cx="17" cy="42"/>
            </a:xfrm>
            <a:custGeom>
              <a:avLst/>
              <a:gdLst/>
              <a:ahLst/>
              <a:cxnLst>
                <a:cxn ang="0">
                  <a:pos x="0" y="742"/>
                </a:cxn>
                <a:cxn ang="0">
                  <a:pos x="0" y="31"/>
                </a:cxn>
                <a:cxn ang="0">
                  <a:pos x="312" y="0"/>
                </a:cxn>
                <a:cxn ang="0">
                  <a:pos x="312" y="77"/>
                </a:cxn>
                <a:cxn ang="0">
                  <a:pos x="124" y="90"/>
                </a:cxn>
                <a:cxn ang="0">
                  <a:pos x="124" y="742"/>
                </a:cxn>
                <a:cxn ang="0">
                  <a:pos x="0" y="742"/>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w="9525">
              <a:noFill/>
              <a:round/>
              <a:headEnd/>
              <a:tailEnd/>
            </a:ln>
          </p:spPr>
          <p:txBody>
            <a:bodyPr/>
            <a:lstStyle/>
            <a:p>
              <a:endParaRPr lang="ja-JP" altLang="en-US"/>
            </a:p>
          </p:txBody>
        </p:sp>
        <p:sp>
          <p:nvSpPr>
            <p:cNvPr id="647233" name="Freeform 65"/>
            <p:cNvSpPr>
              <a:spLocks noEditPoints="1"/>
            </p:cNvSpPr>
            <p:nvPr userDrawn="1"/>
          </p:nvSpPr>
          <p:spPr bwMode="gray">
            <a:xfrm>
              <a:off x="5160" y="604"/>
              <a:ext cx="34" cy="43"/>
            </a:xfrm>
            <a:custGeom>
              <a:avLst/>
              <a:gdLst/>
              <a:ahLst/>
              <a:cxnLst>
                <a:cxn ang="0">
                  <a:pos x="304" y="0"/>
                </a:cxn>
                <a:cxn ang="0">
                  <a:pos x="534" y="103"/>
                </a:cxn>
                <a:cxn ang="0">
                  <a:pos x="607" y="381"/>
                </a:cxn>
                <a:cxn ang="0">
                  <a:pos x="534" y="659"/>
                </a:cxn>
                <a:cxn ang="0">
                  <a:pos x="305" y="762"/>
                </a:cxn>
                <a:cxn ang="0">
                  <a:pos x="0" y="375"/>
                </a:cxn>
                <a:cxn ang="0">
                  <a:pos x="73" y="103"/>
                </a:cxn>
                <a:cxn ang="0">
                  <a:pos x="304" y="0"/>
                </a:cxn>
                <a:cxn ang="0">
                  <a:pos x="304" y="74"/>
                </a:cxn>
                <a:cxn ang="0">
                  <a:pos x="159" y="168"/>
                </a:cxn>
                <a:cxn ang="0">
                  <a:pos x="126" y="377"/>
                </a:cxn>
                <a:cxn ang="0">
                  <a:pos x="159" y="593"/>
                </a:cxn>
                <a:cxn ang="0">
                  <a:pos x="304" y="687"/>
                </a:cxn>
                <a:cxn ang="0">
                  <a:pos x="448" y="593"/>
                </a:cxn>
                <a:cxn ang="0">
                  <a:pos x="481" y="380"/>
                </a:cxn>
                <a:cxn ang="0">
                  <a:pos x="448" y="168"/>
                </a:cxn>
                <a:cxn ang="0">
                  <a:pos x="304" y="74"/>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5" y="762"/>
                  </a:cubicBezTo>
                  <a:cubicBezTo>
                    <a:pt x="102"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w="9525">
              <a:noFill/>
              <a:round/>
              <a:headEnd/>
              <a:tailEnd/>
            </a:ln>
          </p:spPr>
          <p:txBody>
            <a:bodyPr/>
            <a:lstStyle/>
            <a:p>
              <a:endParaRPr lang="ja-JP" altLang="en-US"/>
            </a:p>
          </p:txBody>
        </p:sp>
        <p:sp>
          <p:nvSpPr>
            <p:cNvPr id="647234" name="Freeform 66"/>
            <p:cNvSpPr>
              <a:spLocks/>
            </p:cNvSpPr>
            <p:nvPr userDrawn="1"/>
          </p:nvSpPr>
          <p:spPr bwMode="gray">
            <a:xfrm>
              <a:off x="5198" y="605"/>
              <a:ext cx="52" cy="41"/>
            </a:xfrm>
            <a:custGeom>
              <a:avLst/>
              <a:gdLst/>
              <a:ahLst/>
              <a:cxnLst>
                <a:cxn ang="0">
                  <a:pos x="204" y="722"/>
                </a:cxn>
                <a:cxn ang="0">
                  <a:pos x="0" y="0"/>
                </a:cxn>
                <a:cxn ang="0">
                  <a:pos x="124" y="0"/>
                </a:cxn>
                <a:cxn ang="0">
                  <a:pos x="277" y="588"/>
                </a:cxn>
                <a:cxn ang="0">
                  <a:pos x="412" y="0"/>
                </a:cxn>
                <a:cxn ang="0">
                  <a:pos x="534" y="0"/>
                </a:cxn>
                <a:cxn ang="0">
                  <a:pos x="676" y="588"/>
                </a:cxn>
                <a:cxn ang="0">
                  <a:pos x="828" y="0"/>
                </a:cxn>
                <a:cxn ang="0">
                  <a:pos x="929" y="0"/>
                </a:cxn>
                <a:cxn ang="0">
                  <a:pos x="726" y="722"/>
                </a:cxn>
                <a:cxn ang="0">
                  <a:pos x="603" y="722"/>
                </a:cxn>
                <a:cxn ang="0">
                  <a:pos x="495" y="255"/>
                </a:cxn>
                <a:cxn ang="0">
                  <a:pos x="468" y="107"/>
                </a:cxn>
                <a:cxn ang="0">
                  <a:pos x="440" y="254"/>
                </a:cxn>
                <a:cxn ang="0">
                  <a:pos x="332" y="722"/>
                </a:cxn>
                <a:cxn ang="0">
                  <a:pos x="204" y="722"/>
                </a:cxn>
              </a:cxnLst>
              <a:rect l="0" t="0" r="r" b="b"/>
              <a:pathLst>
                <a:path w="929" h="722">
                  <a:moveTo>
                    <a:pt x="204" y="722"/>
                  </a:moveTo>
                  <a:cubicBezTo>
                    <a:pt x="0" y="0"/>
                    <a:pt x="0" y="0"/>
                    <a:pt x="0" y="0"/>
                  </a:cubicBezTo>
                  <a:cubicBezTo>
                    <a:pt x="124" y="0"/>
                    <a:pt x="124" y="0"/>
                    <a:pt x="124" y="0"/>
                  </a:cubicBezTo>
                  <a:cubicBezTo>
                    <a:pt x="277" y="588"/>
                    <a:pt x="277" y="588"/>
                    <a:pt x="277" y="588"/>
                  </a:cubicBezTo>
                  <a:cubicBezTo>
                    <a:pt x="412" y="0"/>
                    <a:pt x="412" y="0"/>
                    <a:pt x="412" y="0"/>
                  </a:cubicBezTo>
                  <a:cubicBezTo>
                    <a:pt x="534" y="0"/>
                    <a:pt x="534" y="0"/>
                    <a:pt x="534" y="0"/>
                  </a:cubicBezTo>
                  <a:cubicBezTo>
                    <a:pt x="676" y="588"/>
                    <a:pt x="676" y="588"/>
                    <a:pt x="676" y="588"/>
                  </a:cubicBezTo>
                  <a:cubicBezTo>
                    <a:pt x="828" y="0"/>
                    <a:pt x="828" y="0"/>
                    <a:pt x="828" y="0"/>
                  </a:cubicBezTo>
                  <a:cubicBezTo>
                    <a:pt x="929" y="0"/>
                    <a:pt x="929" y="0"/>
                    <a:pt x="929" y="0"/>
                  </a:cubicBezTo>
                  <a:cubicBezTo>
                    <a:pt x="726" y="722"/>
                    <a:pt x="726" y="722"/>
                    <a:pt x="726" y="722"/>
                  </a:cubicBezTo>
                  <a:cubicBezTo>
                    <a:pt x="603" y="722"/>
                    <a:pt x="603" y="722"/>
                    <a:pt x="603" y="722"/>
                  </a:cubicBezTo>
                  <a:cubicBezTo>
                    <a:pt x="495" y="255"/>
                    <a:pt x="495" y="255"/>
                    <a:pt x="495" y="255"/>
                  </a:cubicBezTo>
                  <a:cubicBezTo>
                    <a:pt x="487" y="221"/>
                    <a:pt x="478" y="172"/>
                    <a:pt x="468" y="107"/>
                  </a:cubicBezTo>
                  <a:cubicBezTo>
                    <a:pt x="460" y="159"/>
                    <a:pt x="451" y="208"/>
                    <a:pt x="440" y="254"/>
                  </a:cubicBezTo>
                  <a:cubicBezTo>
                    <a:pt x="332" y="722"/>
                    <a:pt x="332" y="722"/>
                    <a:pt x="332" y="722"/>
                  </a:cubicBezTo>
                  <a:lnTo>
                    <a:pt x="204" y="722"/>
                  </a:lnTo>
                  <a:close/>
                </a:path>
              </a:pathLst>
            </a:custGeom>
            <a:solidFill>
              <a:srgbClr val="FFFFFF"/>
            </a:solidFill>
            <a:ln w="9525">
              <a:noFill/>
              <a:round/>
              <a:headEnd/>
              <a:tailEnd/>
            </a:ln>
          </p:spPr>
          <p:txBody>
            <a:bodyPr/>
            <a:lstStyle/>
            <a:p>
              <a:endParaRPr lang="ja-JP" altLang="en-US"/>
            </a:p>
          </p:txBody>
        </p:sp>
        <p:sp>
          <p:nvSpPr>
            <p:cNvPr id="647235" name="Freeform 67"/>
            <p:cNvSpPr>
              <a:spLocks/>
            </p:cNvSpPr>
            <p:nvPr userDrawn="1"/>
          </p:nvSpPr>
          <p:spPr bwMode="gray">
            <a:xfrm>
              <a:off x="5270" y="605"/>
              <a:ext cx="52" cy="41"/>
            </a:xfrm>
            <a:custGeom>
              <a:avLst/>
              <a:gdLst/>
              <a:ahLst/>
              <a:cxnLst>
                <a:cxn ang="0">
                  <a:pos x="204" y="722"/>
                </a:cxn>
                <a:cxn ang="0">
                  <a:pos x="0" y="0"/>
                </a:cxn>
                <a:cxn ang="0">
                  <a:pos x="125" y="0"/>
                </a:cxn>
                <a:cxn ang="0">
                  <a:pos x="277" y="588"/>
                </a:cxn>
                <a:cxn ang="0">
                  <a:pos x="412" y="0"/>
                </a:cxn>
                <a:cxn ang="0">
                  <a:pos x="535" y="0"/>
                </a:cxn>
                <a:cxn ang="0">
                  <a:pos x="676" y="588"/>
                </a:cxn>
                <a:cxn ang="0">
                  <a:pos x="829" y="0"/>
                </a:cxn>
                <a:cxn ang="0">
                  <a:pos x="930" y="0"/>
                </a:cxn>
                <a:cxn ang="0">
                  <a:pos x="726" y="722"/>
                </a:cxn>
                <a:cxn ang="0">
                  <a:pos x="604" y="722"/>
                </a:cxn>
                <a:cxn ang="0">
                  <a:pos x="495" y="255"/>
                </a:cxn>
                <a:cxn ang="0">
                  <a:pos x="468" y="107"/>
                </a:cxn>
                <a:cxn ang="0">
                  <a:pos x="441" y="254"/>
                </a:cxn>
                <a:cxn ang="0">
                  <a:pos x="332" y="722"/>
                </a:cxn>
                <a:cxn ang="0">
                  <a:pos x="204" y="722"/>
                </a:cxn>
              </a:cxnLst>
              <a:rect l="0" t="0" r="r" b="b"/>
              <a:pathLst>
                <a:path w="930" h="722">
                  <a:moveTo>
                    <a:pt x="204" y="722"/>
                  </a:moveTo>
                  <a:cubicBezTo>
                    <a:pt x="0" y="0"/>
                    <a:pt x="0" y="0"/>
                    <a:pt x="0" y="0"/>
                  </a:cubicBezTo>
                  <a:cubicBezTo>
                    <a:pt x="125" y="0"/>
                    <a:pt x="125" y="0"/>
                    <a:pt x="125" y="0"/>
                  </a:cubicBezTo>
                  <a:cubicBezTo>
                    <a:pt x="277" y="588"/>
                    <a:pt x="277" y="588"/>
                    <a:pt x="277" y="588"/>
                  </a:cubicBezTo>
                  <a:cubicBezTo>
                    <a:pt x="412" y="0"/>
                    <a:pt x="412" y="0"/>
                    <a:pt x="412" y="0"/>
                  </a:cubicBezTo>
                  <a:cubicBezTo>
                    <a:pt x="535" y="0"/>
                    <a:pt x="535" y="0"/>
                    <a:pt x="535" y="0"/>
                  </a:cubicBezTo>
                  <a:cubicBezTo>
                    <a:pt x="676" y="588"/>
                    <a:pt x="676" y="588"/>
                    <a:pt x="676" y="588"/>
                  </a:cubicBezTo>
                  <a:cubicBezTo>
                    <a:pt x="829" y="0"/>
                    <a:pt x="829" y="0"/>
                    <a:pt x="829" y="0"/>
                  </a:cubicBezTo>
                  <a:cubicBezTo>
                    <a:pt x="930" y="0"/>
                    <a:pt x="930" y="0"/>
                    <a:pt x="930" y="0"/>
                  </a:cubicBezTo>
                  <a:cubicBezTo>
                    <a:pt x="726" y="722"/>
                    <a:pt x="726" y="722"/>
                    <a:pt x="726" y="722"/>
                  </a:cubicBezTo>
                  <a:cubicBezTo>
                    <a:pt x="604" y="722"/>
                    <a:pt x="604" y="722"/>
                    <a:pt x="604" y="722"/>
                  </a:cubicBezTo>
                  <a:cubicBezTo>
                    <a:pt x="495" y="255"/>
                    <a:pt x="495" y="255"/>
                    <a:pt x="495" y="255"/>
                  </a:cubicBezTo>
                  <a:cubicBezTo>
                    <a:pt x="488" y="221"/>
                    <a:pt x="479" y="172"/>
                    <a:pt x="468" y="107"/>
                  </a:cubicBezTo>
                  <a:cubicBezTo>
                    <a:pt x="460" y="159"/>
                    <a:pt x="451" y="208"/>
                    <a:pt x="441" y="254"/>
                  </a:cubicBezTo>
                  <a:cubicBezTo>
                    <a:pt x="332" y="722"/>
                    <a:pt x="332" y="722"/>
                    <a:pt x="332" y="722"/>
                  </a:cubicBezTo>
                  <a:lnTo>
                    <a:pt x="204" y="722"/>
                  </a:lnTo>
                  <a:close/>
                </a:path>
              </a:pathLst>
            </a:custGeom>
            <a:solidFill>
              <a:srgbClr val="FFFFFF"/>
            </a:solidFill>
            <a:ln w="9525">
              <a:noFill/>
              <a:round/>
              <a:headEnd/>
              <a:tailEnd/>
            </a:ln>
          </p:spPr>
          <p:txBody>
            <a:bodyPr/>
            <a:lstStyle/>
            <a:p>
              <a:endParaRPr lang="ja-JP" altLang="en-US"/>
            </a:p>
          </p:txBody>
        </p:sp>
        <p:sp>
          <p:nvSpPr>
            <p:cNvPr id="647236" name="Freeform 68"/>
            <p:cNvSpPr>
              <a:spLocks noEditPoints="1"/>
            </p:cNvSpPr>
            <p:nvPr userDrawn="1"/>
          </p:nvSpPr>
          <p:spPr bwMode="gray">
            <a:xfrm>
              <a:off x="5329" y="591"/>
              <a:ext cx="9" cy="55"/>
            </a:xfrm>
            <a:custGeom>
              <a:avLst/>
              <a:gdLst/>
              <a:ahLst/>
              <a:cxnLst>
                <a:cxn ang="0">
                  <a:pos x="76" y="0"/>
                </a:cxn>
                <a:cxn ang="0">
                  <a:pos x="132" y="25"/>
                </a:cxn>
                <a:cxn ang="0">
                  <a:pos x="151" y="76"/>
                </a:cxn>
                <a:cxn ang="0">
                  <a:pos x="126" y="132"/>
                </a:cxn>
                <a:cxn ang="0">
                  <a:pos x="75" y="151"/>
                </a:cxn>
                <a:cxn ang="0">
                  <a:pos x="20" y="127"/>
                </a:cxn>
                <a:cxn ang="0">
                  <a:pos x="0" y="75"/>
                </a:cxn>
                <a:cxn ang="0">
                  <a:pos x="25" y="20"/>
                </a:cxn>
                <a:cxn ang="0">
                  <a:pos x="76" y="0"/>
                </a:cxn>
                <a:cxn ang="0">
                  <a:pos x="15" y="987"/>
                </a:cxn>
                <a:cxn ang="0">
                  <a:pos x="15" y="265"/>
                </a:cxn>
                <a:cxn ang="0">
                  <a:pos x="139" y="265"/>
                </a:cxn>
                <a:cxn ang="0">
                  <a:pos x="139" y="987"/>
                </a:cxn>
                <a:cxn ang="0">
                  <a:pos x="15" y="987"/>
                </a:cxn>
              </a:cxnLst>
              <a:rect l="0" t="0" r="r" b="b"/>
              <a:pathLst>
                <a:path w="151" h="987">
                  <a:moveTo>
                    <a:pt x="76" y="0"/>
                  </a:moveTo>
                  <a:cubicBezTo>
                    <a:pt x="98" y="0"/>
                    <a:pt x="117" y="9"/>
                    <a:pt x="132" y="25"/>
                  </a:cubicBezTo>
                  <a:cubicBezTo>
                    <a:pt x="145" y="40"/>
                    <a:pt x="151" y="57"/>
                    <a:pt x="151" y="76"/>
                  </a:cubicBezTo>
                  <a:cubicBezTo>
                    <a:pt x="151" y="98"/>
                    <a:pt x="143" y="117"/>
                    <a:pt x="126" y="132"/>
                  </a:cubicBezTo>
                  <a:cubicBezTo>
                    <a:pt x="112" y="145"/>
                    <a:pt x="95" y="151"/>
                    <a:pt x="75" y="151"/>
                  </a:cubicBezTo>
                  <a:cubicBezTo>
                    <a:pt x="53" y="151"/>
                    <a:pt x="34" y="143"/>
                    <a:pt x="20" y="127"/>
                  </a:cubicBezTo>
                  <a:cubicBezTo>
                    <a:pt x="7" y="112"/>
                    <a:pt x="0" y="95"/>
                    <a:pt x="0" y="75"/>
                  </a:cubicBezTo>
                  <a:cubicBezTo>
                    <a:pt x="0" y="53"/>
                    <a:pt x="9" y="35"/>
                    <a:pt x="25" y="20"/>
                  </a:cubicBezTo>
                  <a:cubicBezTo>
                    <a:pt x="39" y="7"/>
                    <a:pt x="56" y="0"/>
                    <a:pt x="76" y="0"/>
                  </a:cubicBezTo>
                  <a:close/>
                  <a:moveTo>
                    <a:pt x="15" y="987"/>
                  </a:moveTo>
                  <a:cubicBezTo>
                    <a:pt x="15" y="265"/>
                    <a:pt x="15" y="265"/>
                    <a:pt x="15" y="265"/>
                  </a:cubicBezTo>
                  <a:cubicBezTo>
                    <a:pt x="139" y="265"/>
                    <a:pt x="139" y="265"/>
                    <a:pt x="139" y="265"/>
                  </a:cubicBezTo>
                  <a:cubicBezTo>
                    <a:pt x="139" y="987"/>
                    <a:pt x="139" y="987"/>
                    <a:pt x="139" y="987"/>
                  </a:cubicBezTo>
                  <a:lnTo>
                    <a:pt x="15" y="987"/>
                  </a:lnTo>
                  <a:close/>
                </a:path>
              </a:pathLst>
            </a:custGeom>
            <a:solidFill>
              <a:srgbClr val="FFFFFF"/>
            </a:solidFill>
            <a:ln w="9525">
              <a:noFill/>
              <a:round/>
              <a:headEnd/>
              <a:tailEnd/>
            </a:ln>
          </p:spPr>
          <p:txBody>
            <a:bodyPr/>
            <a:lstStyle/>
            <a:p>
              <a:endParaRPr lang="ja-JP" altLang="en-US"/>
            </a:p>
          </p:txBody>
        </p:sp>
        <p:sp>
          <p:nvSpPr>
            <p:cNvPr id="647237" name="Freeform 69"/>
            <p:cNvSpPr>
              <a:spLocks/>
            </p:cNvSpPr>
            <p:nvPr userDrawn="1"/>
          </p:nvSpPr>
          <p:spPr bwMode="gray">
            <a:xfrm>
              <a:off x="5350" y="595"/>
              <a:ext cx="18" cy="51"/>
            </a:xfrm>
            <a:custGeom>
              <a:avLst/>
              <a:gdLst/>
              <a:ahLst/>
              <a:cxnLst>
                <a:cxn ang="0">
                  <a:pos x="0" y="0"/>
                </a:cxn>
                <a:cxn ang="0">
                  <a:pos x="124" y="0"/>
                </a:cxn>
                <a:cxn ang="0">
                  <a:pos x="124" y="195"/>
                </a:cxn>
                <a:cxn ang="0">
                  <a:pos x="318" y="195"/>
                </a:cxn>
                <a:cxn ang="0">
                  <a:pos x="318" y="273"/>
                </a:cxn>
                <a:cxn ang="0">
                  <a:pos x="124" y="273"/>
                </a:cxn>
                <a:cxn ang="0">
                  <a:pos x="124" y="656"/>
                </a:cxn>
                <a:cxn ang="0">
                  <a:pos x="156" y="804"/>
                </a:cxn>
                <a:cxn ang="0">
                  <a:pos x="225" y="836"/>
                </a:cxn>
                <a:cxn ang="0">
                  <a:pos x="277" y="838"/>
                </a:cxn>
                <a:cxn ang="0">
                  <a:pos x="318" y="838"/>
                </a:cxn>
                <a:cxn ang="0">
                  <a:pos x="318" y="917"/>
                </a:cxn>
                <a:cxn ang="0">
                  <a:pos x="251" y="917"/>
                </a:cxn>
                <a:cxn ang="0">
                  <a:pos x="127" y="904"/>
                </a:cxn>
                <a:cxn ang="0">
                  <a:pos x="11" y="782"/>
                </a:cxn>
                <a:cxn ang="0">
                  <a:pos x="0" y="638"/>
                </a:cxn>
                <a:cxn ang="0">
                  <a:pos x="0" y="0"/>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5" y="846"/>
                    <a:pt x="11" y="782"/>
                  </a:cubicBezTo>
                  <a:cubicBezTo>
                    <a:pt x="4" y="747"/>
                    <a:pt x="0" y="699"/>
                    <a:pt x="0" y="638"/>
                  </a:cubicBezTo>
                  <a:lnTo>
                    <a:pt x="0" y="0"/>
                  </a:lnTo>
                  <a:close/>
                </a:path>
              </a:pathLst>
            </a:custGeom>
            <a:solidFill>
              <a:srgbClr val="FFFFFF"/>
            </a:solidFill>
            <a:ln w="9525">
              <a:noFill/>
              <a:round/>
              <a:headEnd/>
              <a:tailEnd/>
            </a:ln>
          </p:spPr>
          <p:txBody>
            <a:bodyPr/>
            <a:lstStyle/>
            <a:p>
              <a:endParaRPr lang="ja-JP" altLang="en-US"/>
            </a:p>
          </p:txBody>
        </p:sp>
        <p:sp>
          <p:nvSpPr>
            <p:cNvPr id="647238" name="Freeform 70"/>
            <p:cNvSpPr>
              <a:spLocks/>
            </p:cNvSpPr>
            <p:nvPr userDrawn="1"/>
          </p:nvSpPr>
          <p:spPr bwMode="gray">
            <a:xfrm>
              <a:off x="5376" y="585"/>
              <a:ext cx="31" cy="61"/>
            </a:xfrm>
            <a:custGeom>
              <a:avLst/>
              <a:gdLst/>
              <a:ahLst/>
              <a:cxnLst>
                <a:cxn ang="0">
                  <a:pos x="0" y="1087"/>
                </a:cxn>
                <a:cxn ang="0">
                  <a:pos x="0" y="0"/>
                </a:cxn>
                <a:cxn ang="0">
                  <a:pos x="124" y="0"/>
                </a:cxn>
                <a:cxn ang="0">
                  <a:pos x="124" y="382"/>
                </a:cxn>
                <a:cxn ang="0">
                  <a:pos x="306" y="345"/>
                </a:cxn>
                <a:cxn ang="0">
                  <a:pos x="526" y="458"/>
                </a:cxn>
                <a:cxn ang="0">
                  <a:pos x="548" y="644"/>
                </a:cxn>
                <a:cxn ang="0">
                  <a:pos x="548" y="1087"/>
                </a:cxn>
                <a:cxn ang="0">
                  <a:pos x="425" y="1087"/>
                </a:cxn>
                <a:cxn ang="0">
                  <a:pos x="425" y="624"/>
                </a:cxn>
                <a:cxn ang="0">
                  <a:pos x="403" y="477"/>
                </a:cxn>
                <a:cxn ang="0">
                  <a:pos x="294" y="419"/>
                </a:cxn>
                <a:cxn ang="0">
                  <a:pos x="124" y="463"/>
                </a:cxn>
                <a:cxn ang="0">
                  <a:pos x="124" y="1087"/>
                </a:cxn>
                <a:cxn ang="0">
                  <a:pos x="0" y="1087"/>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w="9525">
              <a:noFill/>
              <a:round/>
              <a:headEnd/>
              <a:tailEnd/>
            </a:ln>
          </p:spPr>
          <p:txBody>
            <a:bodyPr/>
            <a:lstStyle/>
            <a:p>
              <a:endParaRPr lang="ja-JP" altLang="en-US"/>
            </a:p>
          </p:txBody>
        </p:sp>
        <p:sp>
          <p:nvSpPr>
            <p:cNvPr id="647239" name="Freeform 71"/>
            <p:cNvSpPr>
              <a:spLocks/>
            </p:cNvSpPr>
            <p:nvPr userDrawn="1"/>
          </p:nvSpPr>
          <p:spPr bwMode="gray">
            <a:xfrm>
              <a:off x="5432" y="605"/>
              <a:ext cx="34" cy="60"/>
            </a:xfrm>
            <a:custGeom>
              <a:avLst/>
              <a:gdLst/>
              <a:ahLst/>
              <a:cxnLst>
                <a:cxn ang="0">
                  <a:pos x="15" y="41"/>
                </a:cxn>
                <a:cxn ang="0">
                  <a:pos x="0" y="0"/>
                </a:cxn>
                <a:cxn ang="0">
                  <a:pos x="7" y="0"/>
                </a:cxn>
                <a:cxn ang="0">
                  <a:pos x="18" y="33"/>
                </a:cxn>
                <a:cxn ang="0">
                  <a:pos x="28" y="0"/>
                </a:cxn>
                <a:cxn ang="0">
                  <a:pos x="34" y="0"/>
                </a:cxn>
                <a:cxn ang="0">
                  <a:pos x="14" y="60"/>
                </a:cxn>
                <a:cxn ang="0">
                  <a:pos x="8" y="60"/>
                </a:cxn>
                <a:cxn ang="0">
                  <a:pos x="15" y="41"/>
                </a:cxn>
              </a:cxnLst>
              <a:rect l="0" t="0" r="r" b="b"/>
              <a:pathLst>
                <a:path w="34" h="60">
                  <a:moveTo>
                    <a:pt x="15" y="41"/>
                  </a:moveTo>
                  <a:lnTo>
                    <a:pt x="0" y="0"/>
                  </a:lnTo>
                  <a:lnTo>
                    <a:pt x="7" y="0"/>
                  </a:lnTo>
                  <a:lnTo>
                    <a:pt x="18" y="33"/>
                  </a:lnTo>
                  <a:lnTo>
                    <a:pt x="28" y="0"/>
                  </a:lnTo>
                  <a:lnTo>
                    <a:pt x="34" y="0"/>
                  </a:lnTo>
                  <a:lnTo>
                    <a:pt x="14" y="60"/>
                  </a:lnTo>
                  <a:lnTo>
                    <a:pt x="8" y="60"/>
                  </a:lnTo>
                  <a:lnTo>
                    <a:pt x="15" y="41"/>
                  </a:lnTo>
                  <a:close/>
                </a:path>
              </a:pathLst>
            </a:custGeom>
            <a:solidFill>
              <a:srgbClr val="FFFFFF"/>
            </a:solidFill>
            <a:ln w="9525">
              <a:noFill/>
              <a:round/>
              <a:headEnd/>
              <a:tailEnd/>
            </a:ln>
          </p:spPr>
          <p:txBody>
            <a:bodyPr/>
            <a:lstStyle/>
            <a:p>
              <a:endParaRPr lang="ja-JP" altLang="en-US"/>
            </a:p>
          </p:txBody>
        </p:sp>
        <p:sp>
          <p:nvSpPr>
            <p:cNvPr id="647240" name="Freeform 72"/>
            <p:cNvSpPr>
              <a:spLocks noEditPoints="1"/>
            </p:cNvSpPr>
            <p:nvPr userDrawn="1"/>
          </p:nvSpPr>
          <p:spPr bwMode="gray">
            <a:xfrm>
              <a:off x="5470" y="604"/>
              <a:ext cx="34" cy="43"/>
            </a:xfrm>
            <a:custGeom>
              <a:avLst/>
              <a:gdLst/>
              <a:ahLst/>
              <a:cxnLst>
                <a:cxn ang="0">
                  <a:pos x="304" y="0"/>
                </a:cxn>
                <a:cxn ang="0">
                  <a:pos x="534" y="103"/>
                </a:cxn>
                <a:cxn ang="0">
                  <a:pos x="607" y="381"/>
                </a:cxn>
                <a:cxn ang="0">
                  <a:pos x="534" y="659"/>
                </a:cxn>
                <a:cxn ang="0">
                  <a:pos x="304" y="762"/>
                </a:cxn>
                <a:cxn ang="0">
                  <a:pos x="0" y="375"/>
                </a:cxn>
                <a:cxn ang="0">
                  <a:pos x="73" y="103"/>
                </a:cxn>
                <a:cxn ang="0">
                  <a:pos x="304" y="0"/>
                </a:cxn>
                <a:cxn ang="0">
                  <a:pos x="304" y="74"/>
                </a:cxn>
                <a:cxn ang="0">
                  <a:pos x="159" y="168"/>
                </a:cxn>
                <a:cxn ang="0">
                  <a:pos x="126" y="377"/>
                </a:cxn>
                <a:cxn ang="0">
                  <a:pos x="159" y="593"/>
                </a:cxn>
                <a:cxn ang="0">
                  <a:pos x="304" y="687"/>
                </a:cxn>
                <a:cxn ang="0">
                  <a:pos x="448" y="593"/>
                </a:cxn>
                <a:cxn ang="0">
                  <a:pos x="481" y="380"/>
                </a:cxn>
                <a:cxn ang="0">
                  <a:pos x="448" y="168"/>
                </a:cxn>
                <a:cxn ang="0">
                  <a:pos x="304" y="74"/>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5" y="106"/>
                    <a:pt x="159" y="168"/>
                  </a:cubicBezTo>
                  <a:cubicBezTo>
                    <a:pt x="137" y="220"/>
                    <a:pt x="126" y="290"/>
                    <a:pt x="126" y="377"/>
                  </a:cubicBezTo>
                  <a:cubicBezTo>
                    <a:pt x="126" y="469"/>
                    <a:pt x="137" y="541"/>
                    <a:pt x="159" y="593"/>
                  </a:cubicBezTo>
                  <a:cubicBezTo>
                    <a:pt x="185"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w="9525">
              <a:noFill/>
              <a:round/>
              <a:headEnd/>
              <a:tailEnd/>
            </a:ln>
          </p:spPr>
          <p:txBody>
            <a:bodyPr/>
            <a:lstStyle/>
            <a:p>
              <a:endParaRPr lang="ja-JP" altLang="en-US"/>
            </a:p>
          </p:txBody>
        </p:sp>
        <p:sp>
          <p:nvSpPr>
            <p:cNvPr id="647241" name="Freeform 73"/>
            <p:cNvSpPr>
              <a:spLocks/>
            </p:cNvSpPr>
            <p:nvPr userDrawn="1"/>
          </p:nvSpPr>
          <p:spPr bwMode="gray">
            <a:xfrm>
              <a:off x="5514" y="605"/>
              <a:ext cx="29" cy="42"/>
            </a:xfrm>
            <a:custGeom>
              <a:avLst/>
              <a:gdLst/>
              <a:ahLst/>
              <a:cxnLst>
                <a:cxn ang="0">
                  <a:pos x="0" y="0"/>
                </a:cxn>
                <a:cxn ang="0">
                  <a:pos x="123" y="0"/>
                </a:cxn>
                <a:cxn ang="0">
                  <a:pos x="123" y="445"/>
                </a:cxn>
                <a:cxn ang="0">
                  <a:pos x="145" y="609"/>
                </a:cxn>
                <a:cxn ang="0">
                  <a:pos x="197" y="656"/>
                </a:cxn>
                <a:cxn ang="0">
                  <a:pos x="276" y="667"/>
                </a:cxn>
                <a:cxn ang="0">
                  <a:pos x="403" y="648"/>
                </a:cxn>
                <a:cxn ang="0">
                  <a:pos x="403" y="0"/>
                </a:cxn>
                <a:cxn ang="0">
                  <a:pos x="527" y="0"/>
                </a:cxn>
                <a:cxn ang="0">
                  <a:pos x="527" y="710"/>
                </a:cxn>
                <a:cxn ang="0">
                  <a:pos x="269" y="742"/>
                </a:cxn>
                <a:cxn ang="0">
                  <a:pos x="86" y="703"/>
                </a:cxn>
                <a:cxn ang="0">
                  <a:pos x="6" y="567"/>
                </a:cxn>
                <a:cxn ang="0">
                  <a:pos x="0" y="454"/>
                </a:cxn>
                <a:cxn ang="0">
                  <a:pos x="0" y="0"/>
                </a:cxn>
              </a:cxnLst>
              <a:rect l="0" t="0" r="r" b="b"/>
              <a:pathLst>
                <a:path w="527" h="742">
                  <a:moveTo>
                    <a:pt x="0" y="0"/>
                  </a:moveTo>
                  <a:cubicBezTo>
                    <a:pt x="123" y="0"/>
                    <a:pt x="123" y="0"/>
                    <a:pt x="123" y="0"/>
                  </a:cubicBezTo>
                  <a:cubicBezTo>
                    <a:pt x="123" y="445"/>
                    <a:pt x="123" y="445"/>
                    <a:pt x="123" y="445"/>
                  </a:cubicBezTo>
                  <a:cubicBezTo>
                    <a:pt x="123" y="527"/>
                    <a:pt x="131" y="582"/>
                    <a:pt x="145" y="609"/>
                  </a:cubicBezTo>
                  <a:cubicBezTo>
                    <a:pt x="157" y="632"/>
                    <a:pt x="174" y="648"/>
                    <a:pt x="197" y="656"/>
                  </a:cubicBezTo>
                  <a:cubicBezTo>
                    <a:pt x="216" y="663"/>
                    <a:pt x="242" y="667"/>
                    <a:pt x="276" y="667"/>
                  </a:cubicBezTo>
                  <a:cubicBezTo>
                    <a:pt x="317" y="667"/>
                    <a:pt x="359" y="661"/>
                    <a:pt x="403" y="648"/>
                  </a:cubicBezTo>
                  <a:cubicBezTo>
                    <a:pt x="403" y="0"/>
                    <a:pt x="403" y="0"/>
                    <a:pt x="403" y="0"/>
                  </a:cubicBezTo>
                  <a:cubicBezTo>
                    <a:pt x="527" y="0"/>
                    <a:pt x="527" y="0"/>
                    <a:pt x="527" y="0"/>
                  </a:cubicBezTo>
                  <a:cubicBezTo>
                    <a:pt x="527" y="710"/>
                    <a:pt x="527" y="710"/>
                    <a:pt x="527" y="710"/>
                  </a:cubicBezTo>
                  <a:cubicBezTo>
                    <a:pt x="435" y="731"/>
                    <a:pt x="349" y="742"/>
                    <a:pt x="269" y="742"/>
                  </a:cubicBezTo>
                  <a:cubicBezTo>
                    <a:pt x="187" y="742"/>
                    <a:pt x="126" y="729"/>
                    <a:pt x="86" y="703"/>
                  </a:cubicBezTo>
                  <a:cubicBezTo>
                    <a:pt x="41" y="674"/>
                    <a:pt x="14" y="629"/>
                    <a:pt x="6" y="567"/>
                  </a:cubicBezTo>
                  <a:cubicBezTo>
                    <a:pt x="2" y="539"/>
                    <a:pt x="0" y="501"/>
                    <a:pt x="0" y="454"/>
                  </a:cubicBezTo>
                  <a:lnTo>
                    <a:pt x="0" y="0"/>
                  </a:lnTo>
                  <a:close/>
                </a:path>
              </a:pathLst>
            </a:custGeom>
            <a:solidFill>
              <a:srgbClr val="FFFFFF"/>
            </a:solidFill>
            <a:ln w="9525">
              <a:noFill/>
              <a:round/>
              <a:headEnd/>
              <a:tailEnd/>
            </a:ln>
          </p:spPr>
          <p:txBody>
            <a:bodyPr/>
            <a:lstStyle/>
            <a:p>
              <a:endParaRPr lang="ja-JP" altLang="en-US"/>
            </a:p>
          </p:txBody>
        </p:sp>
        <p:sp>
          <p:nvSpPr>
            <p:cNvPr id="647242" name="Freeform 74"/>
            <p:cNvSpPr>
              <a:spLocks/>
            </p:cNvSpPr>
            <p:nvPr userDrawn="1"/>
          </p:nvSpPr>
          <p:spPr bwMode="gray">
            <a:xfrm>
              <a:off x="5115" y="216"/>
              <a:ext cx="132" cy="102"/>
            </a:xfrm>
            <a:custGeom>
              <a:avLst/>
              <a:gdLst/>
              <a:ahLst/>
              <a:cxnLst>
                <a:cxn ang="0">
                  <a:pos x="961" y="764"/>
                </a:cxn>
                <a:cxn ang="0">
                  <a:pos x="599" y="642"/>
                </a:cxn>
                <a:cxn ang="0">
                  <a:pos x="1" y="1235"/>
                </a:cxn>
                <a:cxn ang="0">
                  <a:pos x="599" y="1825"/>
                </a:cxn>
                <a:cxn ang="0">
                  <a:pos x="1053" y="1619"/>
                </a:cxn>
                <a:cxn ang="0">
                  <a:pos x="1053" y="1293"/>
                </a:cxn>
                <a:cxn ang="0">
                  <a:pos x="771" y="1568"/>
                </a:cxn>
                <a:cxn ang="0">
                  <a:pos x="599" y="1604"/>
                </a:cxn>
                <a:cxn ang="0">
                  <a:pos x="225" y="1235"/>
                </a:cxn>
                <a:cxn ang="0">
                  <a:pos x="599" y="863"/>
                </a:cxn>
                <a:cxn ang="0">
                  <a:pos x="861" y="972"/>
                </a:cxn>
                <a:cxn ang="0">
                  <a:pos x="1093" y="1239"/>
                </a:cxn>
                <a:cxn ang="0">
                  <a:pos x="1630" y="1473"/>
                </a:cxn>
                <a:cxn ang="0">
                  <a:pos x="2365" y="741"/>
                </a:cxn>
                <a:cxn ang="0">
                  <a:pos x="1630" y="0"/>
                </a:cxn>
                <a:cxn ang="0">
                  <a:pos x="1053" y="295"/>
                </a:cxn>
                <a:cxn ang="0">
                  <a:pos x="1053" y="735"/>
                </a:cxn>
                <a:cxn ang="0">
                  <a:pos x="1630" y="232"/>
                </a:cxn>
                <a:cxn ang="0">
                  <a:pos x="2134" y="741"/>
                </a:cxn>
                <a:cxn ang="0">
                  <a:pos x="1630" y="1245"/>
                </a:cxn>
                <a:cxn ang="0">
                  <a:pos x="1303" y="1125"/>
                </a:cxn>
                <a:cxn ang="0">
                  <a:pos x="961" y="764"/>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FFFF"/>
            </a:solidFill>
            <a:ln w="9525">
              <a:noFill/>
              <a:round/>
              <a:headEnd/>
              <a:tailEnd/>
            </a:ln>
          </p:spPr>
          <p:txBody>
            <a:bodyPr/>
            <a:lstStyle/>
            <a:p>
              <a:endParaRPr lang="ja-JP" altLang="en-US"/>
            </a:p>
          </p:txBody>
        </p:sp>
        <p:sp>
          <p:nvSpPr>
            <p:cNvPr id="647243" name="Freeform 75"/>
            <p:cNvSpPr>
              <a:spLocks/>
            </p:cNvSpPr>
            <p:nvPr userDrawn="1"/>
          </p:nvSpPr>
          <p:spPr bwMode="gray">
            <a:xfrm>
              <a:off x="4899" y="327"/>
              <a:ext cx="91" cy="148"/>
            </a:xfrm>
            <a:custGeom>
              <a:avLst/>
              <a:gdLst/>
              <a:ahLst/>
              <a:cxnLst>
                <a:cxn ang="0">
                  <a:pos x="0" y="0"/>
                </a:cxn>
                <a:cxn ang="0">
                  <a:pos x="1624" y="0"/>
                </a:cxn>
                <a:cxn ang="0">
                  <a:pos x="1624" y="452"/>
                </a:cxn>
                <a:cxn ang="0">
                  <a:pos x="1365" y="273"/>
                </a:cxn>
                <a:cxn ang="0">
                  <a:pos x="613" y="273"/>
                </a:cxn>
                <a:cxn ang="0">
                  <a:pos x="613" y="1053"/>
                </a:cxn>
                <a:cxn ang="0">
                  <a:pos x="1428" y="1053"/>
                </a:cxn>
                <a:cxn ang="0">
                  <a:pos x="1428" y="1467"/>
                </a:cxn>
                <a:cxn ang="0">
                  <a:pos x="1205" y="1335"/>
                </a:cxn>
                <a:cxn ang="0">
                  <a:pos x="613" y="1335"/>
                </a:cxn>
                <a:cxn ang="0">
                  <a:pos x="613" y="2401"/>
                </a:cxn>
                <a:cxn ang="0">
                  <a:pos x="784" y="2651"/>
                </a:cxn>
                <a:cxn ang="0">
                  <a:pos x="11" y="2651"/>
                </a:cxn>
                <a:cxn ang="0">
                  <a:pos x="173" y="2401"/>
                </a:cxn>
                <a:cxn ang="0">
                  <a:pos x="173" y="278"/>
                </a:cxn>
                <a:cxn ang="0">
                  <a:pos x="0" y="0"/>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FFFF"/>
            </a:solidFill>
            <a:ln w="9525">
              <a:noFill/>
              <a:round/>
              <a:headEnd/>
              <a:tailEnd/>
            </a:ln>
          </p:spPr>
          <p:txBody>
            <a:bodyPr/>
            <a:lstStyle/>
            <a:p>
              <a:endParaRPr lang="ja-JP" altLang="en-US"/>
            </a:p>
          </p:txBody>
        </p:sp>
        <p:sp>
          <p:nvSpPr>
            <p:cNvPr id="647244" name="Freeform 76"/>
            <p:cNvSpPr>
              <a:spLocks/>
            </p:cNvSpPr>
            <p:nvPr userDrawn="1"/>
          </p:nvSpPr>
          <p:spPr bwMode="gray">
            <a:xfrm>
              <a:off x="5114" y="327"/>
              <a:ext cx="60" cy="207"/>
            </a:xfrm>
            <a:custGeom>
              <a:avLst/>
              <a:gdLst/>
              <a:ahLst/>
              <a:cxnLst>
                <a:cxn ang="0">
                  <a:pos x="246" y="0"/>
                </a:cxn>
                <a:cxn ang="0">
                  <a:pos x="1072" y="0"/>
                </a:cxn>
                <a:cxn ang="0">
                  <a:pos x="887" y="230"/>
                </a:cxn>
                <a:cxn ang="0">
                  <a:pos x="887" y="2717"/>
                </a:cxn>
                <a:cxn ang="0">
                  <a:pos x="0" y="3693"/>
                </a:cxn>
                <a:cxn ang="0">
                  <a:pos x="423" y="2717"/>
                </a:cxn>
                <a:cxn ang="0">
                  <a:pos x="423" y="230"/>
                </a:cxn>
                <a:cxn ang="0">
                  <a:pos x="246" y="0"/>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FFFF"/>
            </a:solidFill>
            <a:ln w="9525">
              <a:noFill/>
              <a:round/>
              <a:headEnd/>
              <a:tailEnd/>
            </a:ln>
          </p:spPr>
          <p:txBody>
            <a:bodyPr/>
            <a:lstStyle/>
            <a:p>
              <a:endParaRPr lang="ja-JP" altLang="en-US"/>
            </a:p>
          </p:txBody>
        </p:sp>
        <p:sp>
          <p:nvSpPr>
            <p:cNvPr id="647245" name="Freeform 77"/>
            <p:cNvSpPr>
              <a:spLocks/>
            </p:cNvSpPr>
            <p:nvPr userDrawn="1"/>
          </p:nvSpPr>
          <p:spPr bwMode="gray">
            <a:xfrm>
              <a:off x="5180" y="327"/>
              <a:ext cx="47" cy="148"/>
            </a:xfrm>
            <a:custGeom>
              <a:avLst/>
              <a:gdLst/>
              <a:ahLst/>
              <a:cxnLst>
                <a:cxn ang="0">
                  <a:pos x="0" y="0"/>
                </a:cxn>
                <a:cxn ang="0">
                  <a:pos x="828" y="0"/>
                </a:cxn>
                <a:cxn ang="0">
                  <a:pos x="645" y="235"/>
                </a:cxn>
                <a:cxn ang="0">
                  <a:pos x="645" y="2401"/>
                </a:cxn>
                <a:cxn ang="0">
                  <a:pos x="828" y="2653"/>
                </a:cxn>
                <a:cxn ang="0">
                  <a:pos x="0" y="2653"/>
                </a:cxn>
                <a:cxn ang="0">
                  <a:pos x="184" y="2401"/>
                </a:cxn>
                <a:cxn ang="0">
                  <a:pos x="184" y="235"/>
                </a:cxn>
                <a:cxn ang="0">
                  <a:pos x="0" y="0"/>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FFFF"/>
            </a:solidFill>
            <a:ln w="9525">
              <a:noFill/>
              <a:round/>
              <a:headEnd/>
              <a:tailEnd/>
            </a:ln>
          </p:spPr>
          <p:txBody>
            <a:bodyPr/>
            <a:lstStyle/>
            <a:p>
              <a:endParaRPr lang="ja-JP" altLang="en-US"/>
            </a:p>
          </p:txBody>
        </p:sp>
        <p:sp>
          <p:nvSpPr>
            <p:cNvPr id="647246" name="Freeform 78"/>
            <p:cNvSpPr>
              <a:spLocks/>
            </p:cNvSpPr>
            <p:nvPr userDrawn="1"/>
          </p:nvSpPr>
          <p:spPr bwMode="gray">
            <a:xfrm>
              <a:off x="5227" y="327"/>
              <a:ext cx="111" cy="148"/>
            </a:xfrm>
            <a:custGeom>
              <a:avLst/>
              <a:gdLst/>
              <a:ahLst/>
              <a:cxnLst>
                <a:cxn ang="0">
                  <a:pos x="161" y="0"/>
                </a:cxn>
                <a:cxn ang="0">
                  <a:pos x="1984" y="0"/>
                </a:cxn>
                <a:cxn ang="0">
                  <a:pos x="1829" y="482"/>
                </a:cxn>
                <a:cxn ang="0">
                  <a:pos x="1607" y="279"/>
                </a:cxn>
                <a:cxn ang="0">
                  <a:pos x="1229" y="279"/>
                </a:cxn>
                <a:cxn ang="0">
                  <a:pos x="1229" y="2401"/>
                </a:cxn>
                <a:cxn ang="0">
                  <a:pos x="1407" y="2651"/>
                </a:cxn>
                <a:cxn ang="0">
                  <a:pos x="595" y="2651"/>
                </a:cxn>
                <a:cxn ang="0">
                  <a:pos x="771" y="2401"/>
                </a:cxn>
                <a:cxn ang="0">
                  <a:pos x="771" y="279"/>
                </a:cxn>
                <a:cxn ang="0">
                  <a:pos x="315" y="279"/>
                </a:cxn>
                <a:cxn ang="0">
                  <a:pos x="0" y="522"/>
                </a:cxn>
                <a:cxn ang="0">
                  <a:pos x="161" y="0"/>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FFFF"/>
            </a:solidFill>
            <a:ln w="9525">
              <a:noFill/>
              <a:round/>
              <a:headEnd/>
              <a:tailEnd/>
            </a:ln>
          </p:spPr>
          <p:txBody>
            <a:bodyPr/>
            <a:lstStyle/>
            <a:p>
              <a:endParaRPr lang="ja-JP" altLang="en-US"/>
            </a:p>
          </p:txBody>
        </p:sp>
        <p:sp>
          <p:nvSpPr>
            <p:cNvPr id="647247" name="Freeform 79"/>
            <p:cNvSpPr>
              <a:spLocks/>
            </p:cNvSpPr>
            <p:nvPr userDrawn="1"/>
          </p:nvSpPr>
          <p:spPr bwMode="gray">
            <a:xfrm>
              <a:off x="5429" y="327"/>
              <a:ext cx="124" cy="151"/>
            </a:xfrm>
            <a:custGeom>
              <a:avLst/>
              <a:gdLst/>
              <a:ahLst/>
              <a:cxnLst>
                <a:cxn ang="0">
                  <a:pos x="1420" y="0"/>
                </a:cxn>
                <a:cxn ang="0">
                  <a:pos x="2219" y="0"/>
                </a:cxn>
                <a:cxn ang="0">
                  <a:pos x="2048" y="234"/>
                </a:cxn>
                <a:cxn ang="0">
                  <a:pos x="2048" y="1840"/>
                </a:cxn>
                <a:cxn ang="0">
                  <a:pos x="1131" y="2693"/>
                </a:cxn>
                <a:cxn ang="0">
                  <a:pos x="176" y="1840"/>
                </a:cxn>
                <a:cxn ang="0">
                  <a:pos x="176" y="234"/>
                </a:cxn>
                <a:cxn ang="0">
                  <a:pos x="0" y="0"/>
                </a:cxn>
                <a:cxn ang="0">
                  <a:pos x="821" y="0"/>
                </a:cxn>
                <a:cxn ang="0">
                  <a:pos x="638" y="234"/>
                </a:cxn>
                <a:cxn ang="0">
                  <a:pos x="638" y="1840"/>
                </a:cxn>
                <a:cxn ang="0">
                  <a:pos x="1131" y="2406"/>
                </a:cxn>
                <a:cxn ang="0">
                  <a:pos x="1601" y="1840"/>
                </a:cxn>
                <a:cxn ang="0">
                  <a:pos x="1601" y="234"/>
                </a:cxn>
                <a:cxn ang="0">
                  <a:pos x="1420" y="0"/>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FFFF"/>
            </a:solidFill>
            <a:ln w="9525">
              <a:noFill/>
              <a:round/>
              <a:headEnd/>
              <a:tailEnd/>
            </a:ln>
          </p:spPr>
          <p:txBody>
            <a:bodyPr/>
            <a:lstStyle/>
            <a:p>
              <a:endParaRPr lang="ja-JP" altLang="en-US"/>
            </a:p>
          </p:txBody>
        </p:sp>
        <p:sp>
          <p:nvSpPr>
            <p:cNvPr id="647248" name="Freeform 80"/>
            <p:cNvSpPr>
              <a:spLocks/>
            </p:cNvSpPr>
            <p:nvPr userDrawn="1"/>
          </p:nvSpPr>
          <p:spPr bwMode="gray">
            <a:xfrm>
              <a:off x="4994" y="327"/>
              <a:ext cx="125" cy="151"/>
            </a:xfrm>
            <a:custGeom>
              <a:avLst/>
              <a:gdLst/>
              <a:ahLst/>
              <a:cxnLst>
                <a:cxn ang="0">
                  <a:pos x="1427" y="0"/>
                </a:cxn>
                <a:cxn ang="0">
                  <a:pos x="2240" y="0"/>
                </a:cxn>
                <a:cxn ang="0">
                  <a:pos x="2068" y="237"/>
                </a:cxn>
                <a:cxn ang="0">
                  <a:pos x="2067" y="1838"/>
                </a:cxn>
                <a:cxn ang="0">
                  <a:pos x="1122" y="2700"/>
                </a:cxn>
                <a:cxn ang="0">
                  <a:pos x="166" y="1838"/>
                </a:cxn>
                <a:cxn ang="0">
                  <a:pos x="166" y="237"/>
                </a:cxn>
                <a:cxn ang="0">
                  <a:pos x="0" y="0"/>
                </a:cxn>
                <a:cxn ang="0">
                  <a:pos x="821" y="0"/>
                </a:cxn>
                <a:cxn ang="0">
                  <a:pos x="631" y="237"/>
                </a:cxn>
                <a:cxn ang="0">
                  <a:pos x="630" y="1838"/>
                </a:cxn>
                <a:cxn ang="0">
                  <a:pos x="1122" y="2413"/>
                </a:cxn>
                <a:cxn ang="0">
                  <a:pos x="1602" y="1838"/>
                </a:cxn>
                <a:cxn ang="0">
                  <a:pos x="1603" y="237"/>
                </a:cxn>
                <a:cxn ang="0">
                  <a:pos x="1427" y="0"/>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FFFF"/>
            </a:solidFill>
            <a:ln w="9525">
              <a:noFill/>
              <a:round/>
              <a:headEnd/>
              <a:tailEnd/>
            </a:ln>
          </p:spPr>
          <p:txBody>
            <a:bodyPr/>
            <a:lstStyle/>
            <a:p>
              <a:endParaRPr lang="ja-JP" altLang="en-US"/>
            </a:p>
          </p:txBody>
        </p:sp>
        <p:sp>
          <p:nvSpPr>
            <p:cNvPr id="647249" name="Freeform 81"/>
            <p:cNvSpPr>
              <a:spLocks/>
            </p:cNvSpPr>
            <p:nvPr userDrawn="1"/>
          </p:nvSpPr>
          <p:spPr bwMode="gray">
            <a:xfrm>
              <a:off x="5333" y="324"/>
              <a:ext cx="95" cy="154"/>
            </a:xfrm>
            <a:custGeom>
              <a:avLst/>
              <a:gdLst/>
              <a:ahLst/>
              <a:cxnLst>
                <a:cxn ang="0">
                  <a:pos x="1467" y="479"/>
                </a:cxn>
                <a:cxn ang="0">
                  <a:pos x="1019" y="276"/>
                </a:cxn>
                <a:cxn ang="0">
                  <a:pos x="504" y="677"/>
                </a:cxn>
                <a:cxn ang="0">
                  <a:pos x="995" y="1174"/>
                </a:cxn>
                <a:cxn ang="0">
                  <a:pos x="1705" y="1974"/>
                </a:cxn>
                <a:cxn ang="0">
                  <a:pos x="651" y="2755"/>
                </a:cxn>
                <a:cxn ang="0">
                  <a:pos x="155" y="2686"/>
                </a:cxn>
                <a:cxn ang="0">
                  <a:pos x="0" y="2177"/>
                </a:cxn>
                <a:cxn ang="0">
                  <a:pos x="658" y="2466"/>
                </a:cxn>
                <a:cxn ang="0">
                  <a:pos x="1252" y="2030"/>
                </a:cxn>
                <a:cxn ang="0">
                  <a:pos x="46" y="731"/>
                </a:cxn>
                <a:cxn ang="0">
                  <a:pos x="973" y="0"/>
                </a:cxn>
                <a:cxn ang="0">
                  <a:pos x="1467" y="69"/>
                </a:cxn>
                <a:cxn ang="0">
                  <a:pos x="1467" y="479"/>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FFFF"/>
            </a:solidFill>
            <a:ln w="9525">
              <a:noFill/>
              <a:round/>
              <a:headEnd/>
              <a:tailEnd/>
            </a:ln>
          </p:spPr>
          <p:txBody>
            <a:bodyPr/>
            <a:lstStyle/>
            <a:p>
              <a:endParaRPr lang="ja-JP" altLang="en-US"/>
            </a:p>
          </p:txBody>
        </p:sp>
      </p:grpSp>
      <p:sp>
        <p:nvSpPr>
          <p:cNvPr id="647173" name="Rectangle 5"/>
          <p:cNvSpPr>
            <a:spLocks noGrp="1" noChangeArrowheads="1"/>
          </p:cNvSpPr>
          <p:nvPr>
            <p:ph type="subTitle" idx="1" hasCustomPrompt="1"/>
          </p:nvPr>
        </p:nvSpPr>
        <p:spPr>
          <a:xfrm>
            <a:off x="323850" y="4572000"/>
            <a:ext cx="7920038" cy="1784350"/>
          </a:xfrm>
        </p:spPr>
        <p:txBody>
          <a:bodyPr/>
          <a:lstStyle>
            <a:lvl1pPr marL="0" indent="0">
              <a:lnSpc>
                <a:spcPct val="100000"/>
              </a:lnSpc>
              <a:spcBef>
                <a:spcPct val="0"/>
              </a:spcBef>
              <a:spcAft>
                <a:spcPct val="0"/>
              </a:spcAft>
              <a:buFont typeface="Wingdings" pitchFamily="2" charset="2"/>
              <a:buNone/>
              <a:defRPr sz="2800">
                <a:latin typeface="Tahoma" pitchFamily="34" charset="0"/>
                <a:cs typeface="Tahoma" pitchFamily="34" charset="0"/>
              </a:defRPr>
            </a:lvl1pPr>
          </a:lstStyle>
          <a:p>
            <a:r>
              <a:rPr lang="ja-JP" altLang="en-US" dirty="0"/>
              <a:t>マスタ サブタイトルの書式</a:t>
            </a:r>
            <a:r>
              <a:rPr lang="ja-JP" altLang="en-US" dirty="0" smtClean="0"/>
              <a:t>設定 </a:t>
            </a:r>
            <a:r>
              <a:rPr lang="en-US" altLang="ja-JP" dirty="0" smtClean="0"/>
              <a:t>Title</a:t>
            </a:r>
            <a:endParaRPr lang="ja-JP" altLang="en-US" dirty="0"/>
          </a:p>
        </p:txBody>
      </p:sp>
      <p:sp>
        <p:nvSpPr>
          <p:cNvPr id="647174" name="Rectangle 6"/>
          <p:cNvSpPr>
            <a:spLocks noGrp="1" noChangeArrowheads="1"/>
          </p:cNvSpPr>
          <p:nvPr>
            <p:ph type="ctrTitle" hasCustomPrompt="1"/>
          </p:nvPr>
        </p:nvSpPr>
        <p:spPr>
          <a:xfrm>
            <a:off x="323850" y="1738313"/>
            <a:ext cx="7920038" cy="2360612"/>
          </a:xfrm>
        </p:spPr>
        <p:txBody>
          <a:bodyPr anchor="b"/>
          <a:lstStyle>
            <a:lvl1pPr>
              <a:defRPr sz="4400">
                <a:solidFill>
                  <a:srgbClr val="FFFFFF"/>
                </a:solidFill>
                <a:latin typeface="Tahoma" pitchFamily="34" charset="0"/>
                <a:cs typeface="Tahoma" pitchFamily="34" charset="0"/>
              </a:defRPr>
            </a:lvl1pPr>
          </a:lstStyle>
          <a:p>
            <a:r>
              <a:rPr lang="en-US" altLang="ja-JP" dirty="0"/>
              <a:t/>
            </a:r>
            <a:br>
              <a:rPr lang="en-US" altLang="ja-JP" dirty="0"/>
            </a:br>
            <a:r>
              <a:rPr lang="ja-JP" altLang="en-US" dirty="0"/>
              <a:t>マスタ タイトルの書式</a:t>
            </a:r>
            <a:r>
              <a:rPr lang="ja-JP" altLang="en-US" dirty="0" smtClean="0"/>
              <a:t>設定</a:t>
            </a:r>
            <a:r>
              <a:rPr lang="en-US" altLang="ja-JP" dirty="0" smtClean="0"/>
              <a:t/>
            </a:r>
            <a:br>
              <a:rPr lang="en-US" altLang="ja-JP" dirty="0" smtClean="0"/>
            </a:br>
            <a:r>
              <a:rPr lang="en-US" altLang="ja-JP" dirty="0" smtClean="0"/>
              <a:t>Title</a:t>
            </a:r>
            <a:endParaRPr lang="de-DE" altLang="ja-JP" dirty="0"/>
          </a:p>
        </p:txBody>
      </p:sp>
      <p:sp>
        <p:nvSpPr>
          <p:cNvPr id="647215" name="Rectangle 47"/>
          <p:cNvSpPr>
            <a:spLocks noGrp="1" noChangeArrowheads="1"/>
          </p:cNvSpPr>
          <p:nvPr>
            <p:ph type="ftr" sz="quarter" idx="3"/>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defRPr>
                <a:latin typeface="メイリオ" pitchFamily="50" charset="-128"/>
                <a:ea typeface="メイリオ" pitchFamily="50" charset="-128"/>
              </a:defRPr>
            </a:lvl1pPr>
            <a:lvl2pPr>
              <a:defRPr>
                <a:latin typeface="メイリオ" pitchFamily="50" charset="-128"/>
                <a:ea typeface="メイリオ" pitchFamily="50" charset="-128"/>
              </a:defRPr>
            </a:lvl2pPr>
            <a:lvl3pPr>
              <a:defRPr>
                <a:latin typeface="メイリオ" pitchFamily="50" charset="-128"/>
                <a:ea typeface="メイリオ" pitchFamily="50" charset="-128"/>
              </a:defRPr>
            </a:lvl3pPr>
            <a:lvl4pPr>
              <a:defRPr>
                <a:latin typeface="メイリオ" pitchFamily="50" charset="-128"/>
                <a:ea typeface="メイリオ" pitchFamily="50" charset="-128"/>
              </a:defRPr>
            </a:lvl4pPr>
            <a:lvl5pPr marL="1152000" indent="136800">
              <a:buClr>
                <a:schemeClr val="bg1">
                  <a:lumMod val="50000"/>
                </a:schemeClr>
              </a:buClr>
              <a:buFont typeface="メイリオ" pitchFamily="50" charset="-128"/>
              <a:buChar char="•"/>
              <a:defRPr sz="1400">
                <a:latin typeface="メイリオ" pitchFamily="50" charset="-128"/>
                <a:ea typeface="メイリオ" pitchFamily="50" charset="-128"/>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スライド番号プレースホルダ 3"/>
          <p:cNvSpPr>
            <a:spLocks noGrp="1"/>
          </p:cNvSpPr>
          <p:nvPr>
            <p:ph type="sldNum" sz="quarter" idx="10"/>
          </p:nvPr>
        </p:nvSpPr>
        <p:spPr/>
        <p:txBody>
          <a:bodyPr/>
          <a:lstStyle>
            <a:lvl1pPr>
              <a:defRPr/>
            </a:lvl1pPr>
          </a:lstStyle>
          <a:p>
            <a:fld id="{9796C6D5-2D2A-4D49-8A6C-AB89FF4EDE5C}" type="slidenum">
              <a:rPr lang="de-DE" altLang="ja-JP"/>
              <a:pPr/>
              <a:t>‹#›</a:t>
            </a:fld>
            <a:endParaRPr lang="de-DE" altLang="ja-JP"/>
          </a:p>
        </p:txBody>
      </p:sp>
      <p:sp>
        <p:nvSpPr>
          <p:cNvPr id="5" name="フッター プレースホルダ 4"/>
          <p:cNvSpPr>
            <a:spLocks noGrp="1"/>
          </p:cNvSpPr>
          <p:nvPr>
            <p:ph type="ftr" sz="quarter" idx="11"/>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none" baseline="0"/>
            </a:lvl1pPr>
          </a:lstStyle>
          <a:p>
            <a:r>
              <a:rPr lang="ja-JP" altLang="en-US" dirty="0" smtClean="0"/>
              <a:t>マスタ タイトルの書式設定</a:t>
            </a:r>
            <a:endParaRPr lang="ja-JP" altLang="en-US" dirty="0"/>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dirty="0" smtClean="0"/>
              <a:t>マスタ テキストの書式設定</a:t>
            </a:r>
          </a:p>
        </p:txBody>
      </p:sp>
      <p:sp>
        <p:nvSpPr>
          <p:cNvPr id="4" name="スライド番号プレースホルダ 3"/>
          <p:cNvSpPr>
            <a:spLocks noGrp="1"/>
          </p:cNvSpPr>
          <p:nvPr>
            <p:ph type="sldNum" sz="quarter" idx="10"/>
          </p:nvPr>
        </p:nvSpPr>
        <p:spPr/>
        <p:txBody>
          <a:bodyPr/>
          <a:lstStyle>
            <a:lvl1pPr>
              <a:defRPr/>
            </a:lvl1pPr>
          </a:lstStyle>
          <a:p>
            <a:fld id="{ACEAA193-52D5-4404-A0B7-0B071B8D6C30}" type="slidenum">
              <a:rPr lang="de-DE" altLang="ja-JP"/>
              <a:pPr/>
              <a:t>‹#›</a:t>
            </a:fld>
            <a:endParaRPr lang="de-DE" altLang="ja-JP"/>
          </a:p>
        </p:txBody>
      </p:sp>
      <p:sp>
        <p:nvSpPr>
          <p:cNvPr id="5" name="フッター プレースホルダ 4"/>
          <p:cNvSpPr>
            <a:spLocks noGrp="1"/>
          </p:cNvSpPr>
          <p:nvPr>
            <p:ph type="ftr" sz="quarter" idx="11"/>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68275" y="869950"/>
            <a:ext cx="4316413" cy="5592763"/>
          </a:xfrm>
        </p:spPr>
        <p:txBody>
          <a:bodyPr/>
          <a:lstStyle>
            <a:lvl1pPr>
              <a:defRPr sz="2800">
                <a:latin typeface="メイリオ" pitchFamily="50" charset="-128"/>
                <a:ea typeface="メイリオ" pitchFamily="50" charset="-128"/>
              </a:defRPr>
            </a:lvl1pPr>
            <a:lvl2pPr>
              <a:defRPr sz="2400">
                <a:latin typeface="メイリオ" pitchFamily="50" charset="-128"/>
                <a:ea typeface="メイリオ" pitchFamily="50" charset="-128"/>
              </a:defRPr>
            </a:lvl2pPr>
            <a:lvl3pPr>
              <a:defRPr sz="2000">
                <a:latin typeface="メイリオ" pitchFamily="50" charset="-128"/>
                <a:ea typeface="メイリオ" pitchFamily="50" charset="-128"/>
              </a:defRPr>
            </a:lvl3pPr>
            <a:lvl4pPr>
              <a:defRPr sz="1800">
                <a:latin typeface="メイリオ" pitchFamily="50" charset="-128"/>
                <a:ea typeface="メイリオ" pitchFamily="50" charset="-128"/>
              </a:defRPr>
            </a:lvl4pPr>
            <a:lvl5pPr marL="1152000" indent="136800">
              <a:buClr>
                <a:schemeClr val="bg1">
                  <a:lumMod val="65000"/>
                </a:schemeClr>
              </a:buClr>
              <a:buFont typeface="メイリオ" pitchFamily="50" charset="-128"/>
              <a:buChar char="•"/>
              <a:defRPr sz="1600">
                <a:latin typeface="メイリオ" pitchFamily="50" charset="-128"/>
                <a:ea typeface="メイリオ" pitchFamily="50" charset="-128"/>
              </a:defRPr>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コンテンツ プレースホルダ 3"/>
          <p:cNvSpPr>
            <a:spLocks noGrp="1"/>
          </p:cNvSpPr>
          <p:nvPr>
            <p:ph sz="half" idx="2"/>
          </p:nvPr>
        </p:nvSpPr>
        <p:spPr>
          <a:xfrm>
            <a:off x="4637088" y="869950"/>
            <a:ext cx="4318000" cy="5592763"/>
          </a:xfrm>
        </p:spPr>
        <p:txBody>
          <a:bodyPr/>
          <a:lstStyle>
            <a:lvl1pPr>
              <a:defRPr sz="2800">
                <a:latin typeface="メイリオ" pitchFamily="50" charset="-128"/>
                <a:ea typeface="メイリオ" pitchFamily="50" charset="-128"/>
              </a:defRPr>
            </a:lvl1pPr>
            <a:lvl2pPr>
              <a:defRPr sz="2400">
                <a:latin typeface="メイリオ" pitchFamily="50" charset="-128"/>
                <a:ea typeface="メイリオ" pitchFamily="50" charset="-128"/>
              </a:defRPr>
            </a:lvl2pPr>
            <a:lvl3pPr>
              <a:defRPr sz="2000">
                <a:latin typeface="メイリオ" pitchFamily="50" charset="-128"/>
                <a:ea typeface="メイリオ" pitchFamily="50" charset="-128"/>
              </a:defRPr>
            </a:lvl3pPr>
            <a:lvl4pPr>
              <a:defRPr sz="1800">
                <a:latin typeface="メイリオ" pitchFamily="50" charset="-128"/>
                <a:ea typeface="メイリオ" pitchFamily="50" charset="-128"/>
              </a:defRPr>
            </a:lvl4pPr>
            <a:lvl5pPr marL="1152000" indent="136800">
              <a:buClr>
                <a:schemeClr val="bg1">
                  <a:lumMod val="50000"/>
                </a:schemeClr>
              </a:buClr>
              <a:buFont typeface="メイリオ" pitchFamily="50" charset="-128"/>
              <a:buChar char="•"/>
              <a:defRPr sz="1600">
                <a:latin typeface="メイリオ" pitchFamily="50" charset="-128"/>
                <a:ea typeface="メイリオ" pitchFamily="50" charset="-128"/>
              </a:defRPr>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スライド番号プレースホルダ 4"/>
          <p:cNvSpPr>
            <a:spLocks noGrp="1"/>
          </p:cNvSpPr>
          <p:nvPr>
            <p:ph type="sldNum" sz="quarter" idx="10"/>
          </p:nvPr>
        </p:nvSpPr>
        <p:spPr/>
        <p:txBody>
          <a:bodyPr/>
          <a:lstStyle>
            <a:lvl1pPr>
              <a:defRPr/>
            </a:lvl1pPr>
          </a:lstStyle>
          <a:p>
            <a:fld id="{D10B8ED6-E9CC-411E-811F-4A41A7CCB4C5}" type="slidenum">
              <a:rPr lang="de-DE" altLang="ja-JP"/>
              <a:pPr/>
              <a:t>‹#›</a:t>
            </a:fld>
            <a:endParaRPr lang="de-DE" altLang="ja-JP"/>
          </a:p>
        </p:txBody>
      </p:sp>
      <p:sp>
        <p:nvSpPr>
          <p:cNvPr id="6" name="フッター プレースホルダ 5"/>
          <p:cNvSpPr>
            <a:spLocks noGrp="1"/>
          </p:cNvSpPr>
          <p:nvPr>
            <p:ph type="ftr" sz="quarter" idx="11"/>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スライド番号プレースホルダ 6"/>
          <p:cNvSpPr>
            <a:spLocks noGrp="1"/>
          </p:cNvSpPr>
          <p:nvPr>
            <p:ph type="sldNum" sz="quarter" idx="10"/>
          </p:nvPr>
        </p:nvSpPr>
        <p:spPr/>
        <p:txBody>
          <a:bodyPr/>
          <a:lstStyle>
            <a:lvl1pPr>
              <a:defRPr/>
            </a:lvl1pPr>
          </a:lstStyle>
          <a:p>
            <a:fld id="{3D16C49A-6F95-4184-858C-27B5AFE0A435}" type="slidenum">
              <a:rPr lang="de-DE" altLang="ja-JP"/>
              <a:pPr/>
              <a:t>‹#›</a:t>
            </a:fld>
            <a:endParaRPr lang="de-DE" altLang="ja-JP"/>
          </a:p>
        </p:txBody>
      </p:sp>
      <p:sp>
        <p:nvSpPr>
          <p:cNvPr id="8" name="フッター プレースホルダ 7"/>
          <p:cNvSpPr>
            <a:spLocks noGrp="1"/>
          </p:cNvSpPr>
          <p:nvPr>
            <p:ph type="ftr" sz="quarter" idx="11"/>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スライド番号プレースホルダ 2"/>
          <p:cNvSpPr>
            <a:spLocks noGrp="1"/>
          </p:cNvSpPr>
          <p:nvPr>
            <p:ph type="sldNum" sz="quarter" idx="10"/>
          </p:nvPr>
        </p:nvSpPr>
        <p:spPr/>
        <p:txBody>
          <a:bodyPr/>
          <a:lstStyle>
            <a:lvl1pPr>
              <a:defRPr/>
            </a:lvl1pPr>
          </a:lstStyle>
          <a:p>
            <a:fld id="{FC23985C-F7DC-4983-9DAC-E61626B69276}" type="slidenum">
              <a:rPr lang="de-DE" altLang="ja-JP"/>
              <a:pPr/>
              <a:t>‹#›</a:t>
            </a:fld>
            <a:endParaRPr lang="de-DE" altLang="ja-JP"/>
          </a:p>
        </p:txBody>
      </p:sp>
      <p:sp>
        <p:nvSpPr>
          <p:cNvPr id="4" name="フッター プレースホルダ 3"/>
          <p:cNvSpPr>
            <a:spLocks noGrp="1"/>
          </p:cNvSpPr>
          <p:nvPr>
            <p:ph type="ftr" sz="quarter" idx="11"/>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 1"/>
          <p:cNvSpPr>
            <a:spLocks noGrp="1"/>
          </p:cNvSpPr>
          <p:nvPr>
            <p:ph type="sldNum" sz="quarter" idx="10"/>
          </p:nvPr>
        </p:nvSpPr>
        <p:spPr/>
        <p:txBody>
          <a:bodyPr/>
          <a:lstStyle>
            <a:lvl1pPr>
              <a:defRPr/>
            </a:lvl1pPr>
          </a:lstStyle>
          <a:p>
            <a:fld id="{6514575C-7FB7-48B7-BC12-9055342A2A1C}" type="slidenum">
              <a:rPr lang="de-DE" altLang="ja-JP"/>
              <a:pPr/>
              <a:t>‹#›</a:t>
            </a:fld>
            <a:endParaRPr lang="de-DE" altLang="ja-JP"/>
          </a:p>
        </p:txBody>
      </p:sp>
      <p:sp>
        <p:nvSpPr>
          <p:cNvPr id="3" name="フッター プレースホルダ 2"/>
          <p:cNvSpPr>
            <a:spLocks noGrp="1"/>
          </p:cNvSpPr>
          <p:nvPr>
            <p:ph type="ftr" sz="quarter" idx="11"/>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スライド番号プレースホルダ 4"/>
          <p:cNvSpPr>
            <a:spLocks noGrp="1"/>
          </p:cNvSpPr>
          <p:nvPr>
            <p:ph type="sldNum" sz="quarter" idx="10"/>
          </p:nvPr>
        </p:nvSpPr>
        <p:spPr/>
        <p:txBody>
          <a:bodyPr/>
          <a:lstStyle>
            <a:lvl1pPr>
              <a:defRPr/>
            </a:lvl1pPr>
          </a:lstStyle>
          <a:p>
            <a:fld id="{33B2C7F4-6A24-466C-875B-4088AFEBACD7}" type="slidenum">
              <a:rPr lang="de-DE" altLang="ja-JP"/>
              <a:pPr/>
              <a:t>‹#›</a:t>
            </a:fld>
            <a:endParaRPr lang="de-DE" altLang="ja-JP"/>
          </a:p>
        </p:txBody>
      </p:sp>
      <p:sp>
        <p:nvSpPr>
          <p:cNvPr id="6" name="フッター プレースホルダ 5"/>
          <p:cNvSpPr>
            <a:spLocks noGrp="1"/>
          </p:cNvSpPr>
          <p:nvPr>
            <p:ph type="ftr" sz="quarter" idx="11"/>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スライド番号プレースホルダ 4"/>
          <p:cNvSpPr>
            <a:spLocks noGrp="1"/>
          </p:cNvSpPr>
          <p:nvPr>
            <p:ph type="sldNum" sz="quarter" idx="10"/>
          </p:nvPr>
        </p:nvSpPr>
        <p:spPr/>
        <p:txBody>
          <a:bodyPr/>
          <a:lstStyle>
            <a:lvl1pPr>
              <a:defRPr/>
            </a:lvl1pPr>
          </a:lstStyle>
          <a:p>
            <a:fld id="{EB3350B3-1D93-4A10-AA32-CF9AD0E0023B}" type="slidenum">
              <a:rPr lang="de-DE" altLang="ja-JP"/>
              <a:pPr/>
              <a:t>‹#›</a:t>
            </a:fld>
            <a:endParaRPr lang="de-DE" altLang="ja-JP"/>
          </a:p>
        </p:txBody>
      </p:sp>
      <p:sp>
        <p:nvSpPr>
          <p:cNvPr id="6" name="フッター プレースホルダ 5"/>
          <p:cNvSpPr>
            <a:spLocks noGrp="1"/>
          </p:cNvSpPr>
          <p:nvPr>
            <p:ph type="ftr" sz="quarter" idx="11"/>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 3"/>
          <p:cNvSpPr>
            <a:spLocks noGrp="1"/>
          </p:cNvSpPr>
          <p:nvPr>
            <p:ph type="sldNum" sz="quarter" idx="10"/>
          </p:nvPr>
        </p:nvSpPr>
        <p:spPr/>
        <p:txBody>
          <a:bodyPr/>
          <a:lstStyle>
            <a:lvl1pPr>
              <a:defRPr/>
            </a:lvl1pPr>
          </a:lstStyle>
          <a:p>
            <a:fld id="{D7B7764C-37AA-46DD-83E8-2E58CCE067E4}" type="slidenum">
              <a:rPr lang="de-DE" altLang="ja-JP"/>
              <a:pPr/>
              <a:t>‹#›</a:t>
            </a:fld>
            <a:endParaRPr lang="de-DE" altLang="ja-JP"/>
          </a:p>
        </p:txBody>
      </p:sp>
      <p:sp>
        <p:nvSpPr>
          <p:cNvPr id="5" name="フッター プレースホルダ 4"/>
          <p:cNvSpPr>
            <a:spLocks noGrp="1"/>
          </p:cNvSpPr>
          <p:nvPr>
            <p:ph type="ftr" sz="quarter" idx="11"/>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59575" y="-1588"/>
            <a:ext cx="2195513" cy="6464301"/>
          </a:xfrm>
        </p:spPr>
        <p:txBody>
          <a:bodyPr vert="eaVert"/>
          <a:lstStyle/>
          <a:p>
            <a:r>
              <a:rPr lang="ja-JP" altLang="en-US" dirty="0" smtClean="0"/>
              <a:t>マスタ タイトルの書式設定</a:t>
            </a:r>
            <a:endParaRPr lang="ja-JP" altLang="en-US" dirty="0"/>
          </a:p>
        </p:txBody>
      </p:sp>
      <p:sp>
        <p:nvSpPr>
          <p:cNvPr id="3" name="縦書きテキスト プレースホルダ 2"/>
          <p:cNvSpPr>
            <a:spLocks noGrp="1"/>
          </p:cNvSpPr>
          <p:nvPr>
            <p:ph type="body" orient="vert" idx="1"/>
          </p:nvPr>
        </p:nvSpPr>
        <p:spPr>
          <a:xfrm>
            <a:off x="168275" y="-1588"/>
            <a:ext cx="6438900" cy="6464301"/>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 3"/>
          <p:cNvSpPr>
            <a:spLocks noGrp="1"/>
          </p:cNvSpPr>
          <p:nvPr>
            <p:ph type="sldNum" sz="quarter" idx="10"/>
          </p:nvPr>
        </p:nvSpPr>
        <p:spPr/>
        <p:txBody>
          <a:bodyPr/>
          <a:lstStyle>
            <a:lvl1pPr>
              <a:defRPr/>
            </a:lvl1pPr>
          </a:lstStyle>
          <a:p>
            <a:fld id="{403CDCC9-E7DA-46D0-9FBB-9F6BBB6B7850}" type="slidenum">
              <a:rPr lang="de-DE" altLang="ja-JP"/>
              <a:pPr/>
              <a:t>‹#›</a:t>
            </a:fld>
            <a:endParaRPr lang="de-DE" altLang="ja-JP"/>
          </a:p>
        </p:txBody>
      </p:sp>
      <p:sp>
        <p:nvSpPr>
          <p:cNvPr id="5" name="フッター プレースホルダ 4"/>
          <p:cNvSpPr>
            <a:spLocks noGrp="1"/>
          </p:cNvSpPr>
          <p:nvPr>
            <p:ph type="ftr" sz="quarter" idx="11"/>
          </p:nvPr>
        </p:nvSpPr>
        <p:spPr/>
        <p:txBody>
          <a:bodyPr/>
          <a:lstStyle>
            <a:lvl1pPr>
              <a:defRPr/>
            </a:lvl1pPr>
          </a:lstStyle>
          <a:p>
            <a:r>
              <a:rPr lang="en-US" altLang="ja-JP" dirty="0" smtClean="0"/>
              <a:t>Copyright 2018 FUJITSU LABORATORIES LIMITED</a:t>
            </a:r>
            <a:endParaRPr lang="de-DE" altLang="ja-JP"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646175" name="Picture 31" descr="ContentGray20_L150"/>
          <p:cNvPicPr>
            <a:picLocks noChangeAspect="1" noChangeArrowheads="1"/>
          </p:cNvPicPr>
          <p:nvPr/>
        </p:nvPicPr>
        <p:blipFill>
          <a:blip r:embed="rId13" cstate="print"/>
          <a:srcRect/>
          <a:stretch>
            <a:fillRect/>
          </a:stretch>
        </p:blipFill>
        <p:spPr bwMode="gray">
          <a:xfrm>
            <a:off x="0" y="0"/>
            <a:ext cx="9144000" cy="1073150"/>
          </a:xfrm>
          <a:prstGeom prst="rect">
            <a:avLst/>
          </a:prstGeom>
          <a:noFill/>
        </p:spPr>
      </p:pic>
      <p:sp>
        <p:nvSpPr>
          <p:cNvPr id="646148" name="Line 4"/>
          <p:cNvSpPr>
            <a:spLocks noChangeShapeType="1"/>
          </p:cNvSpPr>
          <p:nvPr/>
        </p:nvSpPr>
        <p:spPr bwMode="gray">
          <a:xfrm>
            <a:off x="0" y="6632575"/>
            <a:ext cx="9144000" cy="0"/>
          </a:xfrm>
          <a:prstGeom prst="line">
            <a:avLst/>
          </a:prstGeom>
          <a:noFill/>
          <a:ln w="12700">
            <a:solidFill>
              <a:srgbClr val="87867E"/>
            </a:solidFill>
            <a:round/>
            <a:headEnd/>
            <a:tailEnd/>
          </a:ln>
          <a:effectLst/>
        </p:spPr>
        <p:txBody>
          <a:bodyPr/>
          <a:lstStyle/>
          <a:p>
            <a:endParaRPr lang="ja-JP" altLang="en-US"/>
          </a:p>
        </p:txBody>
      </p:sp>
      <p:sp>
        <p:nvSpPr>
          <p:cNvPr id="646151" name="Rectangle 7"/>
          <p:cNvSpPr>
            <a:spLocks noGrp="1" noChangeArrowheads="1"/>
          </p:cNvSpPr>
          <p:nvPr>
            <p:ph type="title"/>
          </p:nvPr>
        </p:nvSpPr>
        <p:spPr bwMode="gray">
          <a:xfrm>
            <a:off x="169863" y="-1588"/>
            <a:ext cx="7858125" cy="693738"/>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ja-JP" altLang="en-US" dirty="0" smtClean="0"/>
              <a:t>マスタ タイトルの書式設定 </a:t>
            </a:r>
            <a:r>
              <a:rPr lang="en-US" altLang="ja-JP" dirty="0" smtClean="0"/>
              <a:t>Title</a:t>
            </a:r>
            <a:endParaRPr lang="ja-JP" altLang="en-US" dirty="0" smtClean="0"/>
          </a:p>
        </p:txBody>
      </p:sp>
      <p:sp>
        <p:nvSpPr>
          <p:cNvPr id="646152" name="Rectangle 8"/>
          <p:cNvSpPr>
            <a:spLocks noGrp="1" noChangeArrowheads="1"/>
          </p:cNvSpPr>
          <p:nvPr>
            <p:ph type="body" idx="1"/>
          </p:nvPr>
        </p:nvSpPr>
        <p:spPr bwMode="gray">
          <a:xfrm>
            <a:off x="168275" y="869950"/>
            <a:ext cx="8786813" cy="55927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ja-JP" altLang="en-US" dirty="0" smtClean="0"/>
              <a:t>マスタテキスト</a:t>
            </a:r>
            <a:r>
              <a:rPr lang="en-US" altLang="ja-JP" dirty="0" smtClean="0"/>
              <a:t>24</a:t>
            </a:r>
            <a:r>
              <a:rPr lang="ja-JP" altLang="en-US" dirty="0" err="1" smtClean="0"/>
              <a:t>ｐ</a:t>
            </a:r>
            <a:r>
              <a:rPr lang="ja-JP" altLang="en-US" dirty="0" smtClean="0"/>
              <a:t>ああああああああああああああああああああああああああああああああああああああああああああああああああ</a:t>
            </a:r>
          </a:p>
          <a:p>
            <a:pPr lvl="1"/>
            <a:r>
              <a:rPr lang="ja-JP" altLang="en-US" dirty="0" smtClean="0"/>
              <a:t>マスタテキスト</a:t>
            </a:r>
            <a:r>
              <a:rPr lang="en-US" altLang="ja-JP" dirty="0" smtClean="0"/>
              <a:t>20</a:t>
            </a:r>
            <a:r>
              <a:rPr lang="ja-JP" altLang="en-US" dirty="0" err="1" smtClean="0"/>
              <a:t>ｐ</a:t>
            </a:r>
            <a:r>
              <a:rPr lang="ja-JP" altLang="en-US" dirty="0" smtClean="0"/>
              <a:t>ああああああああああああああああああああああああああああああああああああああああああああ</a:t>
            </a:r>
          </a:p>
          <a:p>
            <a:pPr lvl="2"/>
            <a:r>
              <a:rPr lang="ja-JP" altLang="en-US" dirty="0" smtClean="0"/>
              <a:t>マスタテキスト</a:t>
            </a:r>
            <a:r>
              <a:rPr lang="en-US" altLang="ja-JP" dirty="0" smtClean="0"/>
              <a:t>18</a:t>
            </a:r>
            <a:r>
              <a:rPr lang="ja-JP" altLang="en-US" dirty="0" err="1" smtClean="0"/>
              <a:t>ｐ</a:t>
            </a:r>
            <a:r>
              <a:rPr lang="ja-JP" altLang="en-US" dirty="0" smtClean="0"/>
              <a:t>ああああああああああああああああああああああああああああああああああああああああああああああ</a:t>
            </a:r>
          </a:p>
          <a:p>
            <a:pPr lvl="3"/>
            <a:r>
              <a:rPr lang="ja-JP" altLang="en-US" dirty="0" smtClean="0"/>
              <a:t>マスタテキスト</a:t>
            </a:r>
            <a:r>
              <a:rPr lang="en-US" altLang="ja-JP" dirty="0" smtClean="0"/>
              <a:t>16</a:t>
            </a:r>
            <a:r>
              <a:rPr lang="ja-JP" altLang="en-US" dirty="0" err="1" smtClean="0"/>
              <a:t>ｐ</a:t>
            </a:r>
            <a:r>
              <a:rPr lang="ja-JP" altLang="en-US" dirty="0" smtClean="0"/>
              <a:t>あああああああああああああああああああああああああああああああああああああああああああああああ</a:t>
            </a:r>
          </a:p>
        </p:txBody>
      </p:sp>
      <p:grpSp>
        <p:nvGrpSpPr>
          <p:cNvPr id="646163" name="Group 19"/>
          <p:cNvGrpSpPr>
            <a:grpSpLocks noChangeAspect="1"/>
          </p:cNvGrpSpPr>
          <p:nvPr/>
        </p:nvGrpSpPr>
        <p:grpSpPr bwMode="auto">
          <a:xfrm>
            <a:off x="7888288" y="79375"/>
            <a:ext cx="1176337" cy="657225"/>
            <a:chOff x="4969" y="50"/>
            <a:chExt cx="741" cy="414"/>
          </a:xfrm>
        </p:grpSpPr>
        <p:sp>
          <p:nvSpPr>
            <p:cNvPr id="646162" name="AutoShape 18"/>
            <p:cNvSpPr>
              <a:spLocks noChangeAspect="1" noChangeArrowheads="1" noTextEdit="1"/>
            </p:cNvSpPr>
            <p:nvPr userDrawn="1"/>
          </p:nvSpPr>
          <p:spPr bwMode="gray">
            <a:xfrm>
              <a:off x="4969" y="50"/>
              <a:ext cx="741" cy="414"/>
            </a:xfrm>
            <a:prstGeom prst="rect">
              <a:avLst/>
            </a:prstGeom>
            <a:noFill/>
            <a:ln w="9525">
              <a:noFill/>
              <a:miter lim="800000"/>
              <a:headEnd/>
              <a:tailEnd/>
            </a:ln>
          </p:spPr>
          <p:txBody>
            <a:bodyPr/>
            <a:lstStyle/>
            <a:p>
              <a:endParaRPr lang="ja-JP" altLang="en-US"/>
            </a:p>
          </p:txBody>
        </p:sp>
        <p:sp>
          <p:nvSpPr>
            <p:cNvPr id="646164" name="Freeform 20"/>
            <p:cNvSpPr>
              <a:spLocks/>
            </p:cNvSpPr>
            <p:nvPr userDrawn="1"/>
          </p:nvSpPr>
          <p:spPr bwMode="gray">
            <a:xfrm>
              <a:off x="5334" y="121"/>
              <a:ext cx="94" cy="72"/>
            </a:xfrm>
            <a:custGeom>
              <a:avLst/>
              <a:gdLst/>
              <a:ahLst/>
              <a:cxnLst>
                <a:cxn ang="0">
                  <a:pos x="961" y="764"/>
                </a:cxn>
                <a:cxn ang="0">
                  <a:pos x="599" y="642"/>
                </a:cxn>
                <a:cxn ang="0">
                  <a:pos x="1" y="1235"/>
                </a:cxn>
                <a:cxn ang="0">
                  <a:pos x="599" y="1825"/>
                </a:cxn>
                <a:cxn ang="0">
                  <a:pos x="1053" y="1619"/>
                </a:cxn>
                <a:cxn ang="0">
                  <a:pos x="1053" y="1293"/>
                </a:cxn>
                <a:cxn ang="0">
                  <a:pos x="771" y="1568"/>
                </a:cxn>
                <a:cxn ang="0">
                  <a:pos x="599" y="1604"/>
                </a:cxn>
                <a:cxn ang="0">
                  <a:pos x="225" y="1235"/>
                </a:cxn>
                <a:cxn ang="0">
                  <a:pos x="599" y="863"/>
                </a:cxn>
                <a:cxn ang="0">
                  <a:pos x="861" y="972"/>
                </a:cxn>
                <a:cxn ang="0">
                  <a:pos x="1093" y="1239"/>
                </a:cxn>
                <a:cxn ang="0">
                  <a:pos x="1630" y="1473"/>
                </a:cxn>
                <a:cxn ang="0">
                  <a:pos x="2365" y="741"/>
                </a:cxn>
                <a:cxn ang="0">
                  <a:pos x="1630" y="0"/>
                </a:cxn>
                <a:cxn ang="0">
                  <a:pos x="1053" y="295"/>
                </a:cxn>
                <a:cxn ang="0">
                  <a:pos x="1053" y="735"/>
                </a:cxn>
                <a:cxn ang="0">
                  <a:pos x="1630" y="232"/>
                </a:cxn>
                <a:cxn ang="0">
                  <a:pos x="2134" y="741"/>
                </a:cxn>
                <a:cxn ang="0">
                  <a:pos x="1630" y="1245"/>
                </a:cxn>
                <a:cxn ang="0">
                  <a:pos x="1303" y="1125"/>
                </a:cxn>
                <a:cxn ang="0">
                  <a:pos x="961" y="764"/>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w="9525">
              <a:noFill/>
              <a:round/>
              <a:headEnd/>
              <a:tailEnd/>
            </a:ln>
          </p:spPr>
          <p:txBody>
            <a:bodyPr/>
            <a:lstStyle/>
            <a:p>
              <a:endParaRPr lang="ja-JP" altLang="en-US"/>
            </a:p>
          </p:txBody>
        </p:sp>
        <p:sp>
          <p:nvSpPr>
            <p:cNvPr id="646165" name="Freeform 21"/>
            <p:cNvSpPr>
              <a:spLocks/>
            </p:cNvSpPr>
            <p:nvPr userDrawn="1"/>
          </p:nvSpPr>
          <p:spPr bwMode="gray">
            <a:xfrm>
              <a:off x="5180" y="200"/>
              <a:ext cx="65" cy="106"/>
            </a:xfrm>
            <a:custGeom>
              <a:avLst/>
              <a:gdLst/>
              <a:ahLst/>
              <a:cxnLst>
                <a:cxn ang="0">
                  <a:pos x="0" y="0"/>
                </a:cxn>
                <a:cxn ang="0">
                  <a:pos x="1624" y="0"/>
                </a:cxn>
                <a:cxn ang="0">
                  <a:pos x="1624" y="452"/>
                </a:cxn>
                <a:cxn ang="0">
                  <a:pos x="1365" y="273"/>
                </a:cxn>
                <a:cxn ang="0">
                  <a:pos x="613" y="273"/>
                </a:cxn>
                <a:cxn ang="0">
                  <a:pos x="613" y="1053"/>
                </a:cxn>
                <a:cxn ang="0">
                  <a:pos x="1428" y="1053"/>
                </a:cxn>
                <a:cxn ang="0">
                  <a:pos x="1428" y="1467"/>
                </a:cxn>
                <a:cxn ang="0">
                  <a:pos x="1205" y="1335"/>
                </a:cxn>
                <a:cxn ang="0">
                  <a:pos x="613" y="1335"/>
                </a:cxn>
                <a:cxn ang="0">
                  <a:pos x="613" y="2401"/>
                </a:cxn>
                <a:cxn ang="0">
                  <a:pos x="784" y="2651"/>
                </a:cxn>
                <a:cxn ang="0">
                  <a:pos x="11" y="2651"/>
                </a:cxn>
                <a:cxn ang="0">
                  <a:pos x="173" y="2401"/>
                </a:cxn>
                <a:cxn ang="0">
                  <a:pos x="173" y="278"/>
                </a:cxn>
                <a:cxn ang="0">
                  <a:pos x="0" y="0"/>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w="9525">
              <a:noFill/>
              <a:round/>
              <a:headEnd/>
              <a:tailEnd/>
            </a:ln>
          </p:spPr>
          <p:txBody>
            <a:bodyPr/>
            <a:lstStyle/>
            <a:p>
              <a:endParaRPr lang="ja-JP" altLang="en-US"/>
            </a:p>
          </p:txBody>
        </p:sp>
        <p:sp>
          <p:nvSpPr>
            <p:cNvPr id="646166" name="Freeform 22"/>
            <p:cNvSpPr>
              <a:spLocks/>
            </p:cNvSpPr>
            <p:nvPr userDrawn="1"/>
          </p:nvSpPr>
          <p:spPr bwMode="gray">
            <a:xfrm>
              <a:off x="5333" y="200"/>
              <a:ext cx="43" cy="148"/>
            </a:xfrm>
            <a:custGeom>
              <a:avLst/>
              <a:gdLst/>
              <a:ahLst/>
              <a:cxnLst>
                <a:cxn ang="0">
                  <a:pos x="246" y="0"/>
                </a:cxn>
                <a:cxn ang="0">
                  <a:pos x="1072" y="0"/>
                </a:cxn>
                <a:cxn ang="0">
                  <a:pos x="887" y="230"/>
                </a:cxn>
                <a:cxn ang="0">
                  <a:pos x="887" y="2717"/>
                </a:cxn>
                <a:cxn ang="0">
                  <a:pos x="0" y="3693"/>
                </a:cxn>
                <a:cxn ang="0">
                  <a:pos x="423" y="2717"/>
                </a:cxn>
                <a:cxn ang="0">
                  <a:pos x="423" y="230"/>
                </a:cxn>
                <a:cxn ang="0">
                  <a:pos x="246" y="0"/>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w="9525">
              <a:noFill/>
              <a:round/>
              <a:headEnd/>
              <a:tailEnd/>
            </a:ln>
          </p:spPr>
          <p:txBody>
            <a:bodyPr/>
            <a:lstStyle/>
            <a:p>
              <a:endParaRPr lang="ja-JP" altLang="en-US"/>
            </a:p>
          </p:txBody>
        </p:sp>
        <p:sp>
          <p:nvSpPr>
            <p:cNvPr id="646167" name="Freeform 23"/>
            <p:cNvSpPr>
              <a:spLocks/>
            </p:cNvSpPr>
            <p:nvPr userDrawn="1"/>
          </p:nvSpPr>
          <p:spPr bwMode="gray">
            <a:xfrm>
              <a:off x="5380" y="200"/>
              <a:ext cx="33" cy="106"/>
            </a:xfrm>
            <a:custGeom>
              <a:avLst/>
              <a:gdLst/>
              <a:ahLst/>
              <a:cxnLst>
                <a:cxn ang="0">
                  <a:pos x="0" y="0"/>
                </a:cxn>
                <a:cxn ang="0">
                  <a:pos x="828" y="0"/>
                </a:cxn>
                <a:cxn ang="0">
                  <a:pos x="645" y="235"/>
                </a:cxn>
                <a:cxn ang="0">
                  <a:pos x="645" y="2401"/>
                </a:cxn>
                <a:cxn ang="0">
                  <a:pos x="828" y="2653"/>
                </a:cxn>
                <a:cxn ang="0">
                  <a:pos x="0" y="2653"/>
                </a:cxn>
                <a:cxn ang="0">
                  <a:pos x="184" y="2401"/>
                </a:cxn>
                <a:cxn ang="0">
                  <a:pos x="184" y="235"/>
                </a:cxn>
                <a:cxn ang="0">
                  <a:pos x="0" y="0"/>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w="9525">
              <a:noFill/>
              <a:round/>
              <a:headEnd/>
              <a:tailEnd/>
            </a:ln>
          </p:spPr>
          <p:txBody>
            <a:bodyPr/>
            <a:lstStyle/>
            <a:p>
              <a:endParaRPr lang="ja-JP" altLang="en-US"/>
            </a:p>
          </p:txBody>
        </p:sp>
        <p:sp>
          <p:nvSpPr>
            <p:cNvPr id="646168" name="Freeform 24"/>
            <p:cNvSpPr>
              <a:spLocks/>
            </p:cNvSpPr>
            <p:nvPr userDrawn="1"/>
          </p:nvSpPr>
          <p:spPr bwMode="gray">
            <a:xfrm>
              <a:off x="5414" y="200"/>
              <a:ext cx="79" cy="106"/>
            </a:xfrm>
            <a:custGeom>
              <a:avLst/>
              <a:gdLst/>
              <a:ahLst/>
              <a:cxnLst>
                <a:cxn ang="0">
                  <a:pos x="161" y="0"/>
                </a:cxn>
                <a:cxn ang="0">
                  <a:pos x="1984" y="0"/>
                </a:cxn>
                <a:cxn ang="0">
                  <a:pos x="1829" y="482"/>
                </a:cxn>
                <a:cxn ang="0">
                  <a:pos x="1607" y="279"/>
                </a:cxn>
                <a:cxn ang="0">
                  <a:pos x="1229" y="279"/>
                </a:cxn>
                <a:cxn ang="0">
                  <a:pos x="1229" y="2401"/>
                </a:cxn>
                <a:cxn ang="0">
                  <a:pos x="1407" y="2651"/>
                </a:cxn>
                <a:cxn ang="0">
                  <a:pos x="595" y="2651"/>
                </a:cxn>
                <a:cxn ang="0">
                  <a:pos x="771" y="2401"/>
                </a:cxn>
                <a:cxn ang="0">
                  <a:pos x="771" y="279"/>
                </a:cxn>
                <a:cxn ang="0">
                  <a:pos x="315" y="279"/>
                </a:cxn>
                <a:cxn ang="0">
                  <a:pos x="0" y="522"/>
                </a:cxn>
                <a:cxn ang="0">
                  <a:pos x="161" y="0"/>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w="9525">
              <a:noFill/>
              <a:round/>
              <a:headEnd/>
              <a:tailEnd/>
            </a:ln>
          </p:spPr>
          <p:txBody>
            <a:bodyPr/>
            <a:lstStyle/>
            <a:p>
              <a:endParaRPr lang="ja-JP" altLang="en-US"/>
            </a:p>
          </p:txBody>
        </p:sp>
        <p:sp>
          <p:nvSpPr>
            <p:cNvPr id="646169" name="Freeform 25"/>
            <p:cNvSpPr>
              <a:spLocks/>
            </p:cNvSpPr>
            <p:nvPr userDrawn="1"/>
          </p:nvSpPr>
          <p:spPr bwMode="gray">
            <a:xfrm>
              <a:off x="5558" y="200"/>
              <a:ext cx="88" cy="107"/>
            </a:xfrm>
            <a:custGeom>
              <a:avLst/>
              <a:gdLst/>
              <a:ahLst/>
              <a:cxnLst>
                <a:cxn ang="0">
                  <a:pos x="1420" y="0"/>
                </a:cxn>
                <a:cxn ang="0">
                  <a:pos x="2219" y="0"/>
                </a:cxn>
                <a:cxn ang="0">
                  <a:pos x="2048" y="234"/>
                </a:cxn>
                <a:cxn ang="0">
                  <a:pos x="2048" y="1840"/>
                </a:cxn>
                <a:cxn ang="0">
                  <a:pos x="1131" y="2693"/>
                </a:cxn>
                <a:cxn ang="0">
                  <a:pos x="176" y="1840"/>
                </a:cxn>
                <a:cxn ang="0">
                  <a:pos x="176" y="234"/>
                </a:cxn>
                <a:cxn ang="0">
                  <a:pos x="0" y="0"/>
                </a:cxn>
                <a:cxn ang="0">
                  <a:pos x="821" y="0"/>
                </a:cxn>
                <a:cxn ang="0">
                  <a:pos x="638" y="234"/>
                </a:cxn>
                <a:cxn ang="0">
                  <a:pos x="638" y="1840"/>
                </a:cxn>
                <a:cxn ang="0">
                  <a:pos x="1131" y="2406"/>
                </a:cxn>
                <a:cxn ang="0">
                  <a:pos x="1601" y="1840"/>
                </a:cxn>
                <a:cxn ang="0">
                  <a:pos x="1601" y="234"/>
                </a:cxn>
                <a:cxn ang="0">
                  <a:pos x="1420" y="0"/>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w="9525">
              <a:noFill/>
              <a:round/>
              <a:headEnd/>
              <a:tailEnd/>
            </a:ln>
          </p:spPr>
          <p:txBody>
            <a:bodyPr/>
            <a:lstStyle/>
            <a:p>
              <a:endParaRPr lang="ja-JP" altLang="en-US"/>
            </a:p>
          </p:txBody>
        </p:sp>
        <p:sp>
          <p:nvSpPr>
            <p:cNvPr id="646170" name="Freeform 26"/>
            <p:cNvSpPr>
              <a:spLocks/>
            </p:cNvSpPr>
            <p:nvPr userDrawn="1"/>
          </p:nvSpPr>
          <p:spPr bwMode="gray">
            <a:xfrm>
              <a:off x="5248" y="200"/>
              <a:ext cx="89" cy="108"/>
            </a:xfrm>
            <a:custGeom>
              <a:avLst/>
              <a:gdLst/>
              <a:ahLst/>
              <a:cxnLst>
                <a:cxn ang="0">
                  <a:pos x="1427" y="0"/>
                </a:cxn>
                <a:cxn ang="0">
                  <a:pos x="2240" y="0"/>
                </a:cxn>
                <a:cxn ang="0">
                  <a:pos x="2068" y="237"/>
                </a:cxn>
                <a:cxn ang="0">
                  <a:pos x="2067" y="1838"/>
                </a:cxn>
                <a:cxn ang="0">
                  <a:pos x="1122" y="2700"/>
                </a:cxn>
                <a:cxn ang="0">
                  <a:pos x="166" y="1838"/>
                </a:cxn>
                <a:cxn ang="0">
                  <a:pos x="166" y="237"/>
                </a:cxn>
                <a:cxn ang="0">
                  <a:pos x="0" y="0"/>
                </a:cxn>
                <a:cxn ang="0">
                  <a:pos x="821" y="0"/>
                </a:cxn>
                <a:cxn ang="0">
                  <a:pos x="631" y="237"/>
                </a:cxn>
                <a:cxn ang="0">
                  <a:pos x="630" y="1838"/>
                </a:cxn>
                <a:cxn ang="0">
                  <a:pos x="1122" y="2413"/>
                </a:cxn>
                <a:cxn ang="0">
                  <a:pos x="1602" y="1838"/>
                </a:cxn>
                <a:cxn ang="0">
                  <a:pos x="1603" y="237"/>
                </a:cxn>
                <a:cxn ang="0">
                  <a:pos x="1427" y="0"/>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w="9525">
              <a:noFill/>
              <a:round/>
              <a:headEnd/>
              <a:tailEnd/>
            </a:ln>
          </p:spPr>
          <p:txBody>
            <a:bodyPr/>
            <a:lstStyle/>
            <a:p>
              <a:endParaRPr lang="ja-JP" altLang="en-US"/>
            </a:p>
          </p:txBody>
        </p:sp>
        <p:sp>
          <p:nvSpPr>
            <p:cNvPr id="646171" name="Freeform 27"/>
            <p:cNvSpPr>
              <a:spLocks/>
            </p:cNvSpPr>
            <p:nvPr userDrawn="1"/>
          </p:nvSpPr>
          <p:spPr bwMode="gray">
            <a:xfrm>
              <a:off x="5489" y="198"/>
              <a:ext cx="69" cy="110"/>
            </a:xfrm>
            <a:custGeom>
              <a:avLst/>
              <a:gdLst/>
              <a:ahLst/>
              <a:cxnLst>
                <a:cxn ang="0">
                  <a:pos x="1467" y="479"/>
                </a:cxn>
                <a:cxn ang="0">
                  <a:pos x="1019" y="276"/>
                </a:cxn>
                <a:cxn ang="0">
                  <a:pos x="504" y="677"/>
                </a:cxn>
                <a:cxn ang="0">
                  <a:pos x="995" y="1174"/>
                </a:cxn>
                <a:cxn ang="0">
                  <a:pos x="1705" y="1974"/>
                </a:cxn>
                <a:cxn ang="0">
                  <a:pos x="651" y="2755"/>
                </a:cxn>
                <a:cxn ang="0">
                  <a:pos x="155" y="2686"/>
                </a:cxn>
                <a:cxn ang="0">
                  <a:pos x="0" y="2177"/>
                </a:cxn>
                <a:cxn ang="0">
                  <a:pos x="658" y="2466"/>
                </a:cxn>
                <a:cxn ang="0">
                  <a:pos x="1252" y="2030"/>
                </a:cxn>
                <a:cxn ang="0">
                  <a:pos x="46" y="731"/>
                </a:cxn>
                <a:cxn ang="0">
                  <a:pos x="973" y="0"/>
                </a:cxn>
                <a:cxn ang="0">
                  <a:pos x="1467" y="69"/>
                </a:cxn>
                <a:cxn ang="0">
                  <a:pos x="1467" y="479"/>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w="9525">
              <a:noFill/>
              <a:round/>
              <a:headEnd/>
              <a:tailEnd/>
            </a:ln>
          </p:spPr>
          <p:txBody>
            <a:bodyPr/>
            <a:lstStyle/>
            <a:p>
              <a:endParaRPr lang="ja-JP" altLang="en-US"/>
            </a:p>
          </p:txBody>
        </p:sp>
      </p:grpSp>
      <p:sp>
        <p:nvSpPr>
          <p:cNvPr id="646173" name="Rectangle 29"/>
          <p:cNvSpPr>
            <a:spLocks noGrp="1" noChangeArrowheads="1"/>
          </p:cNvSpPr>
          <p:nvPr>
            <p:ph type="sldNum" sz="quarter" idx="4"/>
          </p:nvPr>
        </p:nvSpPr>
        <p:spPr bwMode="gray">
          <a:xfrm>
            <a:off x="4300538" y="6653213"/>
            <a:ext cx="539750" cy="201612"/>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fontAlgn="base">
              <a:defRPr kumimoji="0" sz="800">
                <a:solidFill>
                  <a:schemeClr val="tx1"/>
                </a:solidFill>
                <a:latin typeface="+mn-lt"/>
              </a:defRPr>
            </a:lvl1pPr>
          </a:lstStyle>
          <a:p>
            <a:fld id="{B25D7E9D-8FD1-4BFF-9CD5-57A668526485}" type="slidenum">
              <a:rPr lang="de-DE" altLang="ja-JP"/>
              <a:pPr/>
              <a:t>‹#›</a:t>
            </a:fld>
            <a:endParaRPr lang="de-DE" altLang="ja-JP"/>
          </a:p>
        </p:txBody>
      </p:sp>
      <p:sp>
        <p:nvSpPr>
          <p:cNvPr id="646174" name="Rectangle 30"/>
          <p:cNvSpPr>
            <a:spLocks noGrp="1" noChangeArrowheads="1"/>
          </p:cNvSpPr>
          <p:nvPr>
            <p:ph type="ftr" sz="quarter" idx="3"/>
          </p:nvPr>
        </p:nvSpPr>
        <p:spPr bwMode="gray">
          <a:xfrm>
            <a:off x="4935538" y="6653213"/>
            <a:ext cx="4022725" cy="201612"/>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fontAlgn="base">
              <a:defRPr kumimoji="0" sz="800">
                <a:solidFill>
                  <a:schemeClr val="tx1"/>
                </a:solidFill>
                <a:latin typeface="+mn-lt"/>
              </a:defRPr>
            </a:lvl1pPr>
          </a:lstStyle>
          <a:p>
            <a:r>
              <a:rPr lang="en-US" altLang="ja-JP" dirty="0" smtClean="0"/>
              <a:t>Copyright 2018 FUJITSU LABORATORIES LIMITED</a:t>
            </a:r>
            <a:endParaRPr lang="de-DE" altLang="ja-JP" dirty="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hdr="0"/>
  <p:txStyles>
    <p:titleStyle>
      <a:lvl1pPr algn="l" rtl="0" fontAlgn="base">
        <a:spcBef>
          <a:spcPct val="0"/>
        </a:spcBef>
        <a:spcAft>
          <a:spcPct val="0"/>
        </a:spcAft>
        <a:tabLst>
          <a:tab pos="3676650" algn="l"/>
        </a:tabLst>
        <a:defRPr kumimoji="1" sz="3200" b="1">
          <a:solidFill>
            <a:schemeClr val="tx2"/>
          </a:solidFill>
          <a:latin typeface="Tahoma" pitchFamily="34" charset="0"/>
          <a:ea typeface="メイリオ" pitchFamily="50" charset="-128"/>
          <a:cs typeface="Tahoma" pitchFamily="34" charset="0"/>
        </a:defRPr>
      </a:lvl1pPr>
      <a:lvl2pPr algn="l" rtl="0" fontAlgn="base">
        <a:spcBef>
          <a:spcPct val="0"/>
        </a:spcBef>
        <a:spcAft>
          <a:spcPct val="0"/>
        </a:spcAft>
        <a:tabLst>
          <a:tab pos="3676650" algn="l"/>
        </a:tabLst>
        <a:defRPr kumimoji="1" sz="3200">
          <a:solidFill>
            <a:schemeClr val="tx2"/>
          </a:solidFill>
          <a:latin typeface="Arial" charset="0"/>
          <a:ea typeface="ＭＳ Ｐゴシック" charset="-128"/>
        </a:defRPr>
      </a:lvl2pPr>
      <a:lvl3pPr algn="l" rtl="0" fontAlgn="base">
        <a:spcBef>
          <a:spcPct val="0"/>
        </a:spcBef>
        <a:spcAft>
          <a:spcPct val="0"/>
        </a:spcAft>
        <a:tabLst>
          <a:tab pos="3676650" algn="l"/>
        </a:tabLst>
        <a:defRPr kumimoji="1" sz="3200">
          <a:solidFill>
            <a:schemeClr val="tx2"/>
          </a:solidFill>
          <a:latin typeface="Arial" charset="0"/>
          <a:ea typeface="ＭＳ Ｐゴシック" charset="-128"/>
        </a:defRPr>
      </a:lvl3pPr>
      <a:lvl4pPr algn="l" rtl="0" fontAlgn="base">
        <a:spcBef>
          <a:spcPct val="0"/>
        </a:spcBef>
        <a:spcAft>
          <a:spcPct val="0"/>
        </a:spcAft>
        <a:tabLst>
          <a:tab pos="3676650" algn="l"/>
        </a:tabLst>
        <a:defRPr kumimoji="1" sz="3200">
          <a:solidFill>
            <a:schemeClr val="tx2"/>
          </a:solidFill>
          <a:latin typeface="Arial" charset="0"/>
          <a:ea typeface="ＭＳ Ｐゴシック" charset="-128"/>
        </a:defRPr>
      </a:lvl4pPr>
      <a:lvl5pPr algn="l" rtl="0" fontAlgn="base">
        <a:spcBef>
          <a:spcPct val="0"/>
        </a:spcBef>
        <a:spcAft>
          <a:spcPct val="0"/>
        </a:spcAft>
        <a:tabLst>
          <a:tab pos="3676650" algn="l"/>
        </a:tabLst>
        <a:defRPr kumimoji="1" sz="3200">
          <a:solidFill>
            <a:schemeClr val="tx2"/>
          </a:solidFill>
          <a:latin typeface="Arial" charset="0"/>
          <a:ea typeface="ＭＳ Ｐゴシック" charset="-128"/>
        </a:defRPr>
      </a:lvl5pPr>
      <a:lvl6pPr marL="457200" algn="l" rtl="0" fontAlgn="base">
        <a:spcBef>
          <a:spcPct val="0"/>
        </a:spcBef>
        <a:spcAft>
          <a:spcPct val="0"/>
        </a:spcAft>
        <a:tabLst>
          <a:tab pos="3676650" algn="l"/>
        </a:tabLst>
        <a:defRPr kumimoji="1" sz="3200">
          <a:solidFill>
            <a:schemeClr val="tx2"/>
          </a:solidFill>
          <a:latin typeface="Arial" charset="0"/>
          <a:ea typeface="ＭＳ Ｐゴシック" charset="-128"/>
        </a:defRPr>
      </a:lvl6pPr>
      <a:lvl7pPr marL="914400" algn="l" rtl="0" fontAlgn="base">
        <a:spcBef>
          <a:spcPct val="0"/>
        </a:spcBef>
        <a:spcAft>
          <a:spcPct val="0"/>
        </a:spcAft>
        <a:tabLst>
          <a:tab pos="3676650" algn="l"/>
        </a:tabLst>
        <a:defRPr kumimoji="1" sz="3200">
          <a:solidFill>
            <a:schemeClr val="tx2"/>
          </a:solidFill>
          <a:latin typeface="Arial" charset="0"/>
          <a:ea typeface="ＭＳ Ｐゴシック" charset="-128"/>
        </a:defRPr>
      </a:lvl7pPr>
      <a:lvl8pPr marL="1371600" algn="l" rtl="0" fontAlgn="base">
        <a:spcBef>
          <a:spcPct val="0"/>
        </a:spcBef>
        <a:spcAft>
          <a:spcPct val="0"/>
        </a:spcAft>
        <a:tabLst>
          <a:tab pos="3676650" algn="l"/>
        </a:tabLst>
        <a:defRPr kumimoji="1" sz="3200">
          <a:solidFill>
            <a:schemeClr val="tx2"/>
          </a:solidFill>
          <a:latin typeface="Arial" charset="0"/>
          <a:ea typeface="ＭＳ Ｐゴシック" charset="-128"/>
        </a:defRPr>
      </a:lvl8pPr>
      <a:lvl9pPr marL="1828800" algn="l" rtl="0" fontAlgn="base">
        <a:spcBef>
          <a:spcPct val="0"/>
        </a:spcBef>
        <a:spcAft>
          <a:spcPct val="0"/>
        </a:spcAft>
        <a:tabLst>
          <a:tab pos="3676650" algn="l"/>
        </a:tabLst>
        <a:defRPr kumimoji="1" sz="3200">
          <a:solidFill>
            <a:schemeClr val="tx2"/>
          </a:solidFill>
          <a:latin typeface="Arial" charset="0"/>
          <a:ea typeface="ＭＳ Ｐゴシック" charset="-128"/>
        </a:defRPr>
      </a:lvl9pPr>
    </p:titleStyle>
    <p:bodyStyle>
      <a:lvl1pPr marL="290513" indent="-290513" algn="l" defTabSz="457200" rtl="0" fontAlgn="base">
        <a:lnSpc>
          <a:spcPct val="95000"/>
        </a:lnSpc>
        <a:spcBef>
          <a:spcPct val="20000"/>
        </a:spcBef>
        <a:spcAft>
          <a:spcPct val="10000"/>
        </a:spcAft>
        <a:buClr>
          <a:srgbClr val="A30B1A"/>
        </a:buClr>
        <a:buFont typeface="Wingdings" pitchFamily="2" charset="2"/>
        <a:buChar char="n"/>
        <a:defRPr kumimoji="1" sz="2400">
          <a:solidFill>
            <a:srgbClr val="000000"/>
          </a:solidFill>
          <a:latin typeface="Tahoma" pitchFamily="34" charset="0"/>
          <a:ea typeface="メイリオ" pitchFamily="50" charset="-128"/>
          <a:cs typeface="Tahoma" pitchFamily="34" charset="0"/>
        </a:defRPr>
      </a:lvl1pPr>
      <a:lvl2pPr marL="581025" indent="-242888" algn="l" defTabSz="457200" rtl="0" fontAlgn="base">
        <a:lnSpc>
          <a:spcPct val="95000"/>
        </a:lnSpc>
        <a:spcBef>
          <a:spcPct val="20000"/>
        </a:spcBef>
        <a:spcAft>
          <a:spcPct val="10000"/>
        </a:spcAft>
        <a:buClr>
          <a:srgbClr val="87867E"/>
        </a:buClr>
        <a:buFont typeface="Wingdings" pitchFamily="2" charset="2"/>
        <a:buChar char="n"/>
        <a:defRPr kumimoji="1" sz="2000">
          <a:solidFill>
            <a:srgbClr val="000000"/>
          </a:solidFill>
          <a:latin typeface="Tahoma" pitchFamily="34" charset="0"/>
          <a:ea typeface="メイリオ" pitchFamily="50" charset="-128"/>
          <a:cs typeface="Tahoma" pitchFamily="34" charset="0"/>
        </a:defRPr>
      </a:lvl2pPr>
      <a:lvl3pPr marL="795338" indent="-138113" algn="l" defTabSz="457200" rtl="0" fontAlgn="base">
        <a:lnSpc>
          <a:spcPct val="95000"/>
        </a:lnSpc>
        <a:spcBef>
          <a:spcPct val="20000"/>
        </a:spcBef>
        <a:spcAft>
          <a:spcPct val="10000"/>
        </a:spcAft>
        <a:buClr>
          <a:srgbClr val="87867E"/>
        </a:buClr>
        <a:buSzPct val="100000"/>
        <a:buChar char="•"/>
        <a:defRPr kumimoji="1">
          <a:solidFill>
            <a:srgbClr val="000000"/>
          </a:solidFill>
          <a:latin typeface="Tahoma" pitchFamily="34" charset="0"/>
          <a:ea typeface="メイリオ" pitchFamily="50" charset="-128"/>
          <a:cs typeface="Tahoma" pitchFamily="34" charset="0"/>
        </a:defRPr>
      </a:lvl3pPr>
      <a:lvl4pPr marL="1014413" indent="-134938" algn="l" defTabSz="457200" rtl="0" fontAlgn="base">
        <a:lnSpc>
          <a:spcPct val="95000"/>
        </a:lnSpc>
        <a:spcBef>
          <a:spcPct val="20000"/>
        </a:spcBef>
        <a:spcAft>
          <a:spcPct val="10000"/>
        </a:spcAft>
        <a:buClr>
          <a:srgbClr val="87867E"/>
        </a:buClr>
        <a:buSzPct val="100000"/>
        <a:buChar char="•"/>
        <a:defRPr kumimoji="1" sz="1600">
          <a:solidFill>
            <a:srgbClr val="000000"/>
          </a:solidFill>
          <a:latin typeface="Tahoma" pitchFamily="34" charset="0"/>
          <a:ea typeface="メイリオ" pitchFamily="50" charset="-128"/>
          <a:cs typeface="Tahoma" pitchFamily="34" charset="0"/>
        </a:defRPr>
      </a:lvl4pPr>
      <a:lvl5pPr marL="2305050" indent="365125" algn="l" defTabSz="457200" rtl="0" fontAlgn="base">
        <a:spcBef>
          <a:spcPct val="0"/>
        </a:spcBef>
        <a:spcAft>
          <a:spcPct val="0"/>
        </a:spcAft>
        <a:buBlip>
          <a:blip r:embed="rId14"/>
        </a:buBlip>
        <a:defRPr kumimoji="1" sz="2000">
          <a:solidFill>
            <a:srgbClr val="000000"/>
          </a:solidFill>
          <a:latin typeface="+mn-lt"/>
          <a:ea typeface="+mn-ea"/>
          <a:cs typeface="+mn-cs"/>
        </a:defRPr>
      </a:lvl5pPr>
      <a:lvl6pPr marL="2762250" indent="365125" algn="l" defTabSz="457200" rtl="0" fontAlgn="base">
        <a:spcBef>
          <a:spcPct val="0"/>
        </a:spcBef>
        <a:spcAft>
          <a:spcPct val="0"/>
        </a:spcAft>
        <a:buBlip>
          <a:blip r:embed="rId14"/>
        </a:buBlip>
        <a:defRPr kumimoji="1" sz="2000">
          <a:solidFill>
            <a:srgbClr val="000000"/>
          </a:solidFill>
          <a:latin typeface="+mn-lt"/>
          <a:ea typeface="+mn-ea"/>
          <a:cs typeface="+mn-cs"/>
        </a:defRPr>
      </a:lvl6pPr>
      <a:lvl7pPr marL="3219450" indent="365125" algn="l" defTabSz="457200" rtl="0" fontAlgn="base">
        <a:spcBef>
          <a:spcPct val="0"/>
        </a:spcBef>
        <a:spcAft>
          <a:spcPct val="0"/>
        </a:spcAft>
        <a:buBlip>
          <a:blip r:embed="rId14"/>
        </a:buBlip>
        <a:defRPr kumimoji="1" sz="2000">
          <a:solidFill>
            <a:srgbClr val="000000"/>
          </a:solidFill>
          <a:latin typeface="+mn-lt"/>
          <a:ea typeface="+mn-ea"/>
          <a:cs typeface="+mn-cs"/>
        </a:defRPr>
      </a:lvl7pPr>
      <a:lvl8pPr marL="3676650" indent="365125" algn="l" defTabSz="457200" rtl="0" fontAlgn="base">
        <a:spcBef>
          <a:spcPct val="0"/>
        </a:spcBef>
        <a:spcAft>
          <a:spcPct val="0"/>
        </a:spcAft>
        <a:buBlip>
          <a:blip r:embed="rId14"/>
        </a:buBlip>
        <a:defRPr kumimoji="1" sz="2000">
          <a:solidFill>
            <a:srgbClr val="000000"/>
          </a:solidFill>
          <a:latin typeface="+mn-lt"/>
          <a:ea typeface="+mn-ea"/>
          <a:cs typeface="+mn-cs"/>
        </a:defRPr>
      </a:lvl8pPr>
      <a:lvl9pPr marL="4133850" indent="365125" algn="l" defTabSz="457200" rtl="0" fontAlgn="base">
        <a:spcBef>
          <a:spcPct val="0"/>
        </a:spcBef>
        <a:spcAft>
          <a:spcPct val="0"/>
        </a:spcAft>
        <a:buBlip>
          <a:blip r:embed="rId14"/>
        </a:buBlip>
        <a:defRPr kumimoji="1" sz="2000">
          <a:solidFill>
            <a:srgbClr val="000000"/>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ctrTitle"/>
          </p:nvPr>
        </p:nvSpPr>
        <p:spPr>
          <a:xfrm>
            <a:off x="611981" y="924372"/>
            <a:ext cx="7920038" cy="2360612"/>
          </a:xfrm>
        </p:spPr>
        <p:txBody>
          <a:bodyPr/>
          <a:lstStyle/>
          <a:p>
            <a:pPr algn="ctr"/>
            <a:r>
              <a:rPr lang="en-US" altLang="ja-JP" dirty="0">
                <a:ln w="12700">
                  <a:solidFill>
                    <a:schemeClr val="bg1"/>
                  </a:solidFill>
                  <a:prstDash val="solid"/>
                </a:ln>
                <a:solidFill>
                  <a:schemeClr val="bg1"/>
                </a:solidFill>
                <a:effectLst>
                  <a:innerShdw blurRad="63500" dist="50800" dir="18900000">
                    <a:prstClr val="black">
                      <a:alpha val="50000"/>
                    </a:prstClr>
                  </a:innerShdw>
                </a:effectLst>
              </a:rPr>
              <a:t>Measurement and Analysis of VDI System in the </a:t>
            </a:r>
            <a:r>
              <a:rPr lang="en-US" altLang="ja-JP" dirty="0" smtClean="0">
                <a:ln w="12700">
                  <a:solidFill>
                    <a:schemeClr val="bg1"/>
                  </a:solidFill>
                  <a:prstDash val="solid"/>
                </a:ln>
                <a:solidFill>
                  <a:schemeClr val="bg1"/>
                </a:solidFill>
                <a:effectLst>
                  <a:innerShdw blurRad="63500" dist="50800" dir="18900000">
                    <a:prstClr val="black">
                      <a:alpha val="50000"/>
                    </a:prstClr>
                  </a:innerShdw>
                </a:effectLst>
              </a:rPr>
              <a:t>Wild</a:t>
            </a:r>
            <a:endParaRPr kumimoji="1" lang="ja-JP" altLang="en-US" dirty="0">
              <a:ln w="12700">
                <a:solidFill>
                  <a:schemeClr val="bg1"/>
                </a:solidFill>
                <a:prstDash val="solid"/>
              </a:ln>
              <a:solidFill>
                <a:schemeClr val="bg1"/>
              </a:solidFill>
              <a:effectLst>
                <a:innerShdw blurRad="63500" dist="50800" dir="18900000">
                  <a:prstClr val="black">
                    <a:alpha val="50000"/>
                  </a:prstClr>
                </a:innerShdw>
              </a:effectLst>
            </a:endParaRPr>
          </a:p>
        </p:txBody>
      </p:sp>
      <p:sp>
        <p:nvSpPr>
          <p:cNvPr id="4" name="フッター プレースホルダー 3"/>
          <p:cNvSpPr>
            <a:spLocks noGrp="1"/>
          </p:cNvSpPr>
          <p:nvPr>
            <p:ph type="ftr" sz="quarter" idx="3"/>
          </p:nvPr>
        </p:nvSpPr>
        <p:spPr/>
        <p:txBody>
          <a:bodyPr/>
          <a:lstStyle/>
          <a:p>
            <a:r>
              <a:rPr lang="en-US" altLang="ja-JP" dirty="0" smtClean="0"/>
              <a:t>Copyright 2018 FUJITSU LABORATORIES LIMITED</a:t>
            </a:r>
            <a:endParaRPr lang="de-DE" altLang="ja-JP" dirty="0"/>
          </a:p>
        </p:txBody>
      </p:sp>
      <p:sp>
        <p:nvSpPr>
          <p:cNvPr id="8" name="サブタイトル 4"/>
          <p:cNvSpPr>
            <a:spLocks noGrp="1"/>
          </p:cNvSpPr>
          <p:nvPr>
            <p:ph type="subTitle" idx="1"/>
            <p:custDataLst>
              <p:tags r:id="rId1"/>
            </p:custDataLst>
          </p:nvPr>
        </p:nvSpPr>
        <p:spPr>
          <a:xfrm>
            <a:off x="179512" y="4509120"/>
            <a:ext cx="8820150" cy="720725"/>
          </a:xfrm>
        </p:spPr>
        <p:txBody>
          <a:bodyPr/>
          <a:lstStyle/>
          <a:p>
            <a:pPr algn="ctr"/>
            <a:r>
              <a:rPr lang="en-US" altLang="ja-JP" sz="2400" dirty="0" err="1">
                <a:latin typeface="Meiryo UI" panose="020B0604030504040204" pitchFamily="50" charset="-128"/>
                <a:ea typeface="Meiryo UI" panose="020B0604030504040204" pitchFamily="50" charset="-128"/>
                <a:cs typeface="Meiryo UI" panose="020B0604030504040204" pitchFamily="50" charset="-128"/>
              </a:rPr>
              <a:t>Chunghan</a:t>
            </a:r>
            <a:r>
              <a:rPr lang="en-US" altLang="ja-JP" sz="2400" dirty="0">
                <a:latin typeface="Meiryo UI" panose="020B0604030504040204" pitchFamily="50" charset="-128"/>
                <a:ea typeface="Meiryo UI" panose="020B0604030504040204" pitchFamily="50" charset="-128"/>
                <a:cs typeface="Meiryo UI" panose="020B0604030504040204" pitchFamily="50" charset="-128"/>
              </a:rPr>
              <a:t> Lee, </a:t>
            </a:r>
            <a:r>
              <a:rPr lang="en-US" altLang="ja-JP" sz="2400" dirty="0">
                <a:solidFill>
                  <a:schemeClr val="bg1">
                    <a:lumMod val="75000"/>
                  </a:schemeClr>
                </a:solidFill>
                <a:latin typeface="Meiryo UI" panose="020B0604030504040204" pitchFamily="50" charset="-128"/>
                <a:ea typeface="Meiryo UI" panose="020B0604030504040204" pitchFamily="50" charset="-128"/>
                <a:cs typeface="Meiryo UI" panose="020B0604030504040204" pitchFamily="50" charset="-128"/>
              </a:rPr>
              <a:t>Tatsuo Kumano, </a:t>
            </a:r>
            <a:r>
              <a:rPr lang="en-US" altLang="ja-JP" sz="2400" dirty="0" err="1">
                <a:solidFill>
                  <a:schemeClr val="bg1">
                    <a:lumMod val="75000"/>
                  </a:schemeClr>
                </a:solidFill>
                <a:latin typeface="Meiryo UI" panose="020B0604030504040204" pitchFamily="50" charset="-128"/>
                <a:ea typeface="Meiryo UI" panose="020B0604030504040204" pitchFamily="50" charset="-128"/>
                <a:cs typeface="Meiryo UI" panose="020B0604030504040204" pitchFamily="50" charset="-128"/>
              </a:rPr>
              <a:t>Tatsuma</a:t>
            </a:r>
            <a:r>
              <a:rPr lang="en-US" altLang="ja-JP" sz="2400" dirty="0">
                <a:solidFill>
                  <a:schemeClr val="bg1">
                    <a:lumMod val="75000"/>
                  </a:schemeClr>
                </a:solidFill>
                <a:latin typeface="Meiryo UI" panose="020B0604030504040204" pitchFamily="50" charset="-128"/>
                <a:ea typeface="Meiryo UI" panose="020B0604030504040204" pitchFamily="50" charset="-128"/>
                <a:cs typeface="Meiryo UI" panose="020B0604030504040204" pitchFamily="50" charset="-128"/>
              </a:rPr>
              <a:t> Matsuki, </a:t>
            </a:r>
            <a:r>
              <a:rPr lang="en-US" altLang="ja-JP" sz="2400" dirty="0" smtClean="0">
                <a:solidFill>
                  <a:schemeClr val="bg1">
                    <a:lumMod val="75000"/>
                  </a:schemeClr>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2400" dirty="0" smtClean="0">
                <a:solidFill>
                  <a:schemeClr val="bg1">
                    <a:lumMod val="75000"/>
                  </a:schemeClr>
                </a:solidFill>
                <a:latin typeface="Meiryo UI" panose="020B0604030504040204" pitchFamily="50" charset="-128"/>
                <a:ea typeface="Meiryo UI" panose="020B0604030504040204" pitchFamily="50" charset="-128"/>
                <a:cs typeface="Meiryo UI" panose="020B0604030504040204" pitchFamily="50" charset="-128"/>
              </a:rPr>
            </a:br>
            <a:r>
              <a:rPr lang="en-US" altLang="ja-JP" sz="2400" dirty="0" smtClean="0">
                <a:solidFill>
                  <a:schemeClr val="bg1">
                    <a:lumMod val="75000"/>
                  </a:schemeClr>
                </a:solidFill>
                <a:latin typeface="Meiryo UI" panose="020B0604030504040204" pitchFamily="50" charset="-128"/>
                <a:ea typeface="Meiryo UI" panose="020B0604030504040204" pitchFamily="50" charset="-128"/>
                <a:cs typeface="Meiryo UI" panose="020B0604030504040204" pitchFamily="50" charset="-128"/>
              </a:rPr>
              <a:t>Hiroshi </a:t>
            </a:r>
            <a:r>
              <a:rPr lang="en-US" altLang="ja-JP" sz="2400" dirty="0">
                <a:solidFill>
                  <a:schemeClr val="bg1">
                    <a:lumMod val="75000"/>
                  </a:schemeClr>
                </a:solidFill>
                <a:latin typeface="Meiryo UI" panose="020B0604030504040204" pitchFamily="50" charset="-128"/>
                <a:ea typeface="Meiryo UI" panose="020B0604030504040204" pitchFamily="50" charset="-128"/>
                <a:cs typeface="Meiryo UI" panose="020B0604030504040204" pitchFamily="50" charset="-128"/>
              </a:rPr>
              <a:t>Endo, Naoto Fukumoto, </a:t>
            </a:r>
            <a:r>
              <a:rPr lang="en-US" altLang="ja-JP" sz="2400" dirty="0" smtClean="0">
                <a:solidFill>
                  <a:schemeClr val="bg1">
                    <a:lumMod val="75000"/>
                  </a:schemeClr>
                </a:solidFill>
                <a:latin typeface="Meiryo UI" panose="020B0604030504040204" pitchFamily="50" charset="-128"/>
                <a:ea typeface="Meiryo UI" panose="020B0604030504040204" pitchFamily="50" charset="-128"/>
                <a:cs typeface="Meiryo UI" panose="020B0604030504040204" pitchFamily="50" charset="-128"/>
              </a:rPr>
              <a:t>Mariko Sugawara</a:t>
            </a:r>
          </a:p>
          <a:p>
            <a:pPr algn="ctr"/>
            <a:endParaRPr lang="en-US" altLang="ja-JP" sz="900" dirty="0" smtClean="0">
              <a:solidFill>
                <a:schemeClr val="bg1">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the 10th ACM International Systems and Storage </a:t>
            </a:r>
            <a:r>
              <a:rPr lang="en-US" altLang="ja-JP" sz="1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Conference</a:t>
            </a: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(SYSTOR’17)</a:t>
            </a:r>
            <a:endParaRPr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サブタイトル 4"/>
          <p:cNvSpPr txBox="1">
            <a:spLocks/>
          </p:cNvSpPr>
          <p:nvPr>
            <p:custDataLst>
              <p:tags r:id="rId2"/>
            </p:custDataLst>
          </p:nvPr>
        </p:nvSpPr>
        <p:spPr bwMode="gray">
          <a:xfrm>
            <a:off x="144338" y="5805264"/>
            <a:ext cx="8820150" cy="64807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defTabSz="457200" rtl="0" eaLnBrk="0" fontAlgn="base" hangingPunct="0">
              <a:lnSpc>
                <a:spcPct val="100000"/>
              </a:lnSpc>
              <a:spcBef>
                <a:spcPct val="0"/>
              </a:spcBef>
              <a:spcAft>
                <a:spcPct val="0"/>
              </a:spcAft>
              <a:buClr>
                <a:srgbClr val="A30B1A"/>
              </a:buClr>
              <a:buFont typeface="Wingdings" pitchFamily="-106" charset="2"/>
              <a:buNone/>
              <a:defRPr kumimoji="1" sz="2400">
                <a:solidFill>
                  <a:srgbClr val="000000"/>
                </a:solidFill>
                <a:latin typeface="メイリオ" pitchFamily="50" charset="-128"/>
                <a:ea typeface="メイリオ" pitchFamily="50" charset="-128"/>
                <a:cs typeface="メイリオ" pitchFamily="50" charset="-128"/>
              </a:defRPr>
            </a:lvl1pPr>
            <a:lvl2pPr marL="581025" indent="-242888" algn="l" defTabSz="457200" rtl="0" eaLnBrk="0" fontAlgn="base" hangingPunct="0">
              <a:lnSpc>
                <a:spcPct val="95000"/>
              </a:lnSpc>
              <a:spcBef>
                <a:spcPct val="20000"/>
              </a:spcBef>
              <a:spcAft>
                <a:spcPct val="10000"/>
              </a:spcAft>
              <a:buClr>
                <a:srgbClr val="0070C0"/>
              </a:buClr>
              <a:buFont typeface="Wingdings" pitchFamily="2" charset="2"/>
              <a:buChar char="n"/>
              <a:defRPr kumimoji="1" sz="2000">
                <a:solidFill>
                  <a:srgbClr val="000000"/>
                </a:solidFill>
                <a:latin typeface="メイリオ" pitchFamily="50" charset="-128"/>
                <a:ea typeface="メイリオ" pitchFamily="50" charset="-128"/>
                <a:cs typeface="メイリオ" pitchFamily="50" charset="-128"/>
              </a:defRPr>
            </a:lvl2pPr>
            <a:lvl3pPr marL="795338" indent="-138113" algn="l" defTabSz="457200" rtl="0" eaLnBrk="0" fontAlgn="base" hangingPunct="0">
              <a:lnSpc>
                <a:spcPct val="95000"/>
              </a:lnSpc>
              <a:spcBef>
                <a:spcPct val="20000"/>
              </a:spcBef>
              <a:spcAft>
                <a:spcPct val="10000"/>
              </a:spcAft>
              <a:buClr>
                <a:srgbClr val="87867E"/>
              </a:buClr>
              <a:buSzPct val="100000"/>
              <a:buFont typeface="Wingdings" pitchFamily="2" charset="2"/>
              <a:buChar char="n"/>
              <a:defRPr kumimoji="1">
                <a:solidFill>
                  <a:srgbClr val="000000"/>
                </a:solidFill>
                <a:latin typeface="メイリオ" pitchFamily="50" charset="-128"/>
                <a:ea typeface="メイリオ" pitchFamily="50" charset="-128"/>
                <a:cs typeface="メイリオ" pitchFamily="50" charset="-128"/>
              </a:defRPr>
            </a:lvl3pPr>
            <a:lvl4pPr marL="1014413" marR="0" indent="-134938" algn="l" defTabSz="457200" rtl="0" eaLnBrk="0" fontAlgn="base" latinLnBrk="0" hangingPunct="0">
              <a:lnSpc>
                <a:spcPct val="95000"/>
              </a:lnSpc>
              <a:spcBef>
                <a:spcPct val="20000"/>
              </a:spcBef>
              <a:spcAft>
                <a:spcPct val="10000"/>
              </a:spcAft>
              <a:buClr>
                <a:srgbClr val="87867E"/>
              </a:buClr>
              <a:buSzPct val="100000"/>
              <a:buFontTx/>
              <a:buChar char="•"/>
              <a:tabLst/>
              <a:defRPr kumimoji="1" sz="1600">
                <a:solidFill>
                  <a:srgbClr val="000000"/>
                </a:solidFill>
                <a:latin typeface="メイリオ" pitchFamily="50" charset="-128"/>
                <a:ea typeface="メイリオ" pitchFamily="50" charset="-128"/>
                <a:cs typeface="メイリオ" pitchFamily="50" charset="-128"/>
              </a:defRPr>
            </a:lvl4pPr>
            <a:lvl5pPr marL="1224000" indent="-144000" algn="l" defTabSz="457200" rtl="0" eaLnBrk="0" fontAlgn="base" hangingPunct="0">
              <a:spcBef>
                <a:spcPct val="0"/>
              </a:spcBef>
              <a:spcAft>
                <a:spcPct val="0"/>
              </a:spcAft>
              <a:buClr>
                <a:schemeClr val="bg1">
                  <a:lumMod val="50000"/>
                </a:schemeClr>
              </a:buClr>
              <a:buFont typeface="Arial" pitchFamily="34" charset="0"/>
              <a:buChar char="•"/>
              <a:defRPr kumimoji="1" sz="1600" baseline="0">
                <a:solidFill>
                  <a:srgbClr val="000000"/>
                </a:solidFill>
                <a:latin typeface="メイリオ" pitchFamily="50" charset="-128"/>
                <a:ea typeface="メイリオ" pitchFamily="50" charset="-128"/>
                <a:cs typeface="メイリオ" pitchFamily="50" charset="-128"/>
              </a:defRPr>
            </a:lvl5pPr>
            <a:lvl6pPr marL="2762250" indent="365125" algn="l" defTabSz="457200" rtl="0" fontAlgn="base">
              <a:spcBef>
                <a:spcPct val="0"/>
              </a:spcBef>
              <a:spcAft>
                <a:spcPct val="0"/>
              </a:spcAft>
              <a:buBlip>
                <a:blip r:embed="rId4"/>
              </a:buBlip>
              <a:defRPr kumimoji="1" sz="2000">
                <a:solidFill>
                  <a:srgbClr val="000000"/>
                </a:solidFill>
                <a:latin typeface="+mn-lt"/>
                <a:ea typeface="+mn-ea"/>
                <a:cs typeface="+mn-cs"/>
              </a:defRPr>
            </a:lvl6pPr>
            <a:lvl7pPr marL="3219450" indent="365125" algn="l" defTabSz="457200" rtl="0" fontAlgn="base">
              <a:spcBef>
                <a:spcPct val="0"/>
              </a:spcBef>
              <a:spcAft>
                <a:spcPct val="0"/>
              </a:spcAft>
              <a:buBlip>
                <a:blip r:embed="rId4"/>
              </a:buBlip>
              <a:defRPr kumimoji="1" sz="2000">
                <a:solidFill>
                  <a:srgbClr val="000000"/>
                </a:solidFill>
                <a:latin typeface="+mn-lt"/>
                <a:ea typeface="+mn-ea"/>
                <a:cs typeface="+mn-cs"/>
              </a:defRPr>
            </a:lvl7pPr>
            <a:lvl8pPr marL="3676650" indent="365125" algn="l" defTabSz="457200" rtl="0" fontAlgn="base">
              <a:spcBef>
                <a:spcPct val="0"/>
              </a:spcBef>
              <a:spcAft>
                <a:spcPct val="0"/>
              </a:spcAft>
              <a:buBlip>
                <a:blip r:embed="rId4"/>
              </a:buBlip>
              <a:defRPr kumimoji="1" sz="2000">
                <a:solidFill>
                  <a:srgbClr val="000000"/>
                </a:solidFill>
                <a:latin typeface="+mn-lt"/>
                <a:ea typeface="+mn-ea"/>
                <a:cs typeface="+mn-cs"/>
              </a:defRPr>
            </a:lvl8pPr>
            <a:lvl9pPr marL="4133850" indent="365125" algn="l" defTabSz="457200" rtl="0" fontAlgn="base">
              <a:spcBef>
                <a:spcPct val="0"/>
              </a:spcBef>
              <a:spcAft>
                <a:spcPct val="0"/>
              </a:spcAft>
              <a:buBlip>
                <a:blip r:embed="rId4"/>
              </a:buBlip>
              <a:defRPr kumimoji="1" sz="2000">
                <a:solidFill>
                  <a:srgbClr val="000000"/>
                </a:solidFill>
                <a:latin typeface="+mn-lt"/>
                <a:ea typeface="+mn-ea"/>
                <a:cs typeface="+mn-cs"/>
              </a:defRPr>
            </a:lvl9pPr>
          </a:lstStyle>
          <a:p>
            <a:pPr algn="ctr"/>
            <a:r>
              <a:rPr lang="en-US" altLang="ja-JP" kern="0" dirty="0" smtClean="0"/>
              <a:t>Nov.09.2018</a:t>
            </a:r>
          </a:p>
          <a:p>
            <a:pPr algn="ctr"/>
            <a:r>
              <a:rPr lang="en-US" altLang="ja-JP" sz="2800" b="1" kern="0" dirty="0" smtClean="0"/>
              <a:t>Fujitsu </a:t>
            </a:r>
            <a:r>
              <a:rPr lang="en-US" altLang="ja-JP" sz="2800" b="1" kern="0" dirty="0"/>
              <a:t>Laboratories Ltd</a:t>
            </a:r>
            <a:r>
              <a:rPr lang="en-US" altLang="ja-JP" sz="2800" b="1" kern="0" dirty="0" smtClean="0"/>
              <a:t>.</a:t>
            </a:r>
          </a:p>
        </p:txBody>
      </p:sp>
    </p:spTree>
    <p:extLst>
      <p:ext uri="{BB962C8B-B14F-4D97-AF65-F5344CB8AC3E}">
        <p14:creationId xmlns:p14="http://schemas.microsoft.com/office/powerpoint/2010/main" val="37067276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Introduction</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Virtual </a:t>
            </a:r>
            <a:r>
              <a:rPr lang="en-US" altLang="ja-JP" dirty="0"/>
              <a:t>desktop infrastructure (VDI</a:t>
            </a:r>
            <a:r>
              <a:rPr lang="en-US" altLang="ja-JP" dirty="0" smtClean="0"/>
              <a:t>)</a:t>
            </a:r>
            <a:endParaRPr kumimoji="1" lang="en-US" altLang="ja-JP" dirty="0" smtClean="0"/>
          </a:p>
          <a:p>
            <a:pPr lvl="1"/>
            <a:r>
              <a:rPr lang="en-US" altLang="ja-JP" dirty="0"/>
              <a:t>It can enhance security and reduce management costs</a:t>
            </a:r>
          </a:p>
          <a:p>
            <a:pPr lvl="1"/>
            <a:r>
              <a:rPr lang="en-US" altLang="ja-JP" dirty="0" smtClean="0"/>
              <a:t>It </a:t>
            </a:r>
            <a:r>
              <a:rPr lang="en-US" altLang="ja-JP" dirty="0"/>
              <a:t>has been used in real-world offices and universities</a:t>
            </a:r>
            <a:endParaRPr kumimoji="1" lang="en-US" altLang="ja-JP" dirty="0" smtClean="0"/>
          </a:p>
          <a:p>
            <a:pPr lvl="1"/>
            <a:endParaRPr lang="en-US" altLang="ja-JP" dirty="0"/>
          </a:p>
          <a:p>
            <a:pPr lvl="1"/>
            <a:endParaRPr kumimoji="1" lang="en-US" altLang="ja-JP" dirty="0" smtClean="0"/>
          </a:p>
          <a:p>
            <a:pPr lvl="1"/>
            <a:endParaRPr lang="en-US" altLang="ja-JP" dirty="0"/>
          </a:p>
          <a:p>
            <a:pPr lvl="1"/>
            <a:endParaRPr kumimoji="1" lang="en-US" altLang="ja-JP" dirty="0" smtClean="0"/>
          </a:p>
          <a:p>
            <a:pPr lvl="1"/>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056" y="2060848"/>
            <a:ext cx="7359352" cy="4566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0861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9863" y="-1588"/>
            <a:ext cx="8218561" cy="693738"/>
          </a:xfrm>
        </p:spPr>
        <p:txBody>
          <a:bodyPr/>
          <a:lstStyle/>
          <a:p>
            <a:r>
              <a:rPr kumimoji="1" lang="en-US" altLang="ja-JP" dirty="0" smtClean="0"/>
              <a:t>Previous works on VDI systems</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lang="en-US" altLang="ja-JP" dirty="0" smtClean="0"/>
              <a:t>Previous </a:t>
            </a:r>
            <a:r>
              <a:rPr lang="en-US" altLang="ja-JP" dirty="0"/>
              <a:t>studies </a:t>
            </a:r>
            <a:r>
              <a:rPr lang="en-US" altLang="ja-JP" dirty="0" smtClean="0"/>
              <a:t>have </a:t>
            </a:r>
            <a:r>
              <a:rPr lang="en-US" altLang="ja-JP" dirty="0"/>
              <a:t>analyzed the common Internet file system (</a:t>
            </a:r>
            <a:r>
              <a:rPr lang="en-US" altLang="ja-JP" dirty="0" smtClean="0"/>
              <a:t>CIFS) and storage traffic </a:t>
            </a:r>
            <a:r>
              <a:rPr lang="en-US" altLang="ja-JP" dirty="0"/>
              <a:t>in personal cloud </a:t>
            </a:r>
            <a:r>
              <a:rPr lang="en-US" altLang="ja-JP" dirty="0" smtClean="0"/>
              <a:t>storage</a:t>
            </a:r>
            <a:endParaRPr lang="en-US" altLang="ja-JP" baseline="30000" dirty="0"/>
          </a:p>
          <a:p>
            <a:endParaRPr kumimoji="1" lang="en-US" altLang="ja-JP" dirty="0" smtClean="0"/>
          </a:p>
          <a:p>
            <a:r>
              <a:rPr kumimoji="1" lang="en-US" altLang="ja-JP" dirty="0" smtClean="0"/>
              <a:t>Few prior works on VDI system</a:t>
            </a:r>
          </a:p>
          <a:p>
            <a:pPr lvl="1"/>
            <a:r>
              <a:rPr kumimoji="1" lang="en-US" altLang="ja-JP" dirty="0" smtClean="0"/>
              <a:t>Only one field study [FAST’11] with </a:t>
            </a:r>
            <a:r>
              <a:rPr lang="en-US" altLang="ja-JP" dirty="0" smtClean="0"/>
              <a:t>a </a:t>
            </a:r>
            <a:r>
              <a:rPr lang="en-US" altLang="ja-JP" dirty="0"/>
              <a:t>small-scale VDI (55 </a:t>
            </a:r>
            <a:r>
              <a:rPr lang="en-US" altLang="ja-JP" dirty="0" smtClean="0"/>
              <a:t>VMs)</a:t>
            </a:r>
            <a:endParaRPr kumimoji="1" lang="en-US" altLang="ja-JP" baseline="30000" dirty="0" smtClean="0"/>
          </a:p>
          <a:p>
            <a:pPr lvl="1"/>
            <a:r>
              <a:rPr lang="en-US" altLang="ja-JP" dirty="0"/>
              <a:t>They analyzed storage traffic characteristics on </a:t>
            </a:r>
            <a:r>
              <a:rPr lang="en-US" altLang="ja-JP" dirty="0" smtClean="0"/>
              <a:t>the small-scale VDI </a:t>
            </a:r>
            <a:r>
              <a:rPr lang="en-US" altLang="ja-JP" dirty="0"/>
              <a:t>by collecting traces from a specific </a:t>
            </a:r>
            <a:r>
              <a:rPr lang="en-US" altLang="ja-JP" dirty="0" smtClean="0"/>
              <a:t>component</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2</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Tree>
    <p:extLst>
      <p:ext uri="{BB962C8B-B14F-4D97-AF65-F5344CB8AC3E}">
        <p14:creationId xmlns:p14="http://schemas.microsoft.com/office/powerpoint/2010/main" val="6669740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Research goal</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3</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6" name="テキスト ボックス 5"/>
          <p:cNvSpPr txBox="1"/>
          <p:nvPr/>
        </p:nvSpPr>
        <p:spPr>
          <a:xfrm>
            <a:off x="323528" y="2006376"/>
            <a:ext cx="8496944" cy="2554545"/>
          </a:xfrm>
          <a:prstGeom prst="rect">
            <a:avLst/>
          </a:prstGeom>
          <a:noFill/>
        </p:spPr>
        <p:txBody>
          <a:bodyPr wrap="square" rtlCol="0">
            <a:spAutoFit/>
          </a:bodyPr>
          <a:lstStyle/>
          <a:p>
            <a:r>
              <a:rPr lang="en-US" altLang="ja-JP" sz="4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 deep understanding of storage traffic</a:t>
            </a:r>
            <a:r>
              <a:rPr lang="ja-JP" altLang="en-US" sz="4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4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characteristics:</a:t>
            </a:r>
            <a:r>
              <a:rPr lang="en-US" altLang="ja-JP" sz="4000" b="1" dirty="0" smtClean="0">
                <a:latin typeface="Meiryo UI" panose="020B0604030504040204" pitchFamily="50" charset="-128"/>
                <a:ea typeface="Meiryo UI" panose="020B0604030504040204" pitchFamily="50" charset="-128"/>
                <a:cs typeface="Meiryo UI" panose="020B0604030504040204" pitchFamily="50" charset="-128"/>
              </a:rPr>
              <a:t> FC traffic and VM behavior</a:t>
            </a:r>
            <a:r>
              <a:rPr lang="en-US" altLang="ja-JP" sz="4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br>
              <a:rPr lang="en-US" altLang="ja-JP" sz="4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br>
            <a:r>
              <a:rPr lang="en-US" altLang="ja-JP" sz="4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with </a:t>
            </a:r>
            <a:r>
              <a:rPr lang="en-US" altLang="ja-JP" sz="4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large-scale VDI</a:t>
            </a:r>
            <a:endParaRPr kumimoji="1" lang="ja-JP" altLang="en-US" sz="4000"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850918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Approach</a:t>
            </a:r>
            <a:endParaRPr kumimoji="1" lang="ja-JP" altLang="en-US" dirty="0"/>
          </a:p>
        </p:txBody>
      </p:sp>
      <p:sp>
        <p:nvSpPr>
          <p:cNvPr id="3" name="コンテンツ プレースホルダー 2"/>
          <p:cNvSpPr>
            <a:spLocks noGrp="1"/>
          </p:cNvSpPr>
          <p:nvPr>
            <p:ph idx="1"/>
          </p:nvPr>
        </p:nvSpPr>
        <p:spPr/>
        <p:txBody>
          <a:bodyPr/>
          <a:lstStyle/>
          <a:p>
            <a:r>
              <a:rPr lang="en-US" altLang="ja-JP" b="1" dirty="0" smtClean="0"/>
              <a:t>Focus on two perspectives: </a:t>
            </a:r>
            <a:br>
              <a:rPr lang="en-US" altLang="ja-JP" b="1" dirty="0" smtClean="0"/>
            </a:br>
            <a:r>
              <a:rPr lang="en-US" altLang="ja-JP" b="1" dirty="0" err="1" smtClean="0"/>
              <a:t>fibre</a:t>
            </a:r>
            <a:r>
              <a:rPr lang="en-US" altLang="ja-JP" b="1" dirty="0" smtClean="0"/>
              <a:t> channel (FC) traffic and VM behavior</a:t>
            </a:r>
          </a:p>
          <a:p>
            <a:pPr lvl="1"/>
            <a:r>
              <a:rPr lang="en-US" altLang="ja-JP" dirty="0" smtClean="0"/>
              <a:t>Gather actual data from a part of an enterprise VDI </a:t>
            </a:r>
            <a:r>
              <a:rPr lang="en-US" altLang="ja-JP" dirty="0" smtClean="0">
                <a:solidFill>
                  <a:schemeClr val="tx1"/>
                </a:solidFill>
              </a:rPr>
              <a:t>for </a:t>
            </a:r>
            <a:br>
              <a:rPr lang="en-US" altLang="ja-JP" dirty="0" smtClean="0">
                <a:solidFill>
                  <a:schemeClr val="tx1"/>
                </a:solidFill>
              </a:rPr>
            </a:br>
            <a:r>
              <a:rPr lang="en-US" altLang="ja-JP" dirty="0" smtClean="0">
                <a:solidFill>
                  <a:schemeClr val="tx1"/>
                </a:solidFill>
                <a:cs typeface="メイリオ" panose="020B0604030504040204" pitchFamily="50" charset="-128"/>
              </a:rPr>
              <a:t>28 consecutive days</a:t>
            </a:r>
            <a:endParaRPr lang="en-US" altLang="ja-JP" dirty="0" smtClean="0">
              <a:solidFill>
                <a:schemeClr val="tx1"/>
              </a:solidFill>
            </a:endParaRPr>
          </a:p>
          <a:p>
            <a:pPr lvl="1"/>
            <a:r>
              <a:rPr lang="en-US" altLang="ja-JP" dirty="0" smtClean="0"/>
              <a:t>Datasets consist </a:t>
            </a:r>
            <a:r>
              <a:rPr lang="en-US" altLang="ja-JP" dirty="0"/>
              <a:t>of various types of traces, including a </a:t>
            </a:r>
            <a:r>
              <a:rPr lang="en-US" altLang="ja-JP" dirty="0" smtClean="0"/>
              <a:t>usage questionnaire </a:t>
            </a:r>
            <a:r>
              <a:rPr lang="en-US" altLang="ja-JP" dirty="0"/>
              <a:t>and active and passive </a:t>
            </a:r>
            <a:r>
              <a:rPr lang="en-US" altLang="ja-JP" dirty="0" smtClean="0"/>
              <a:t>measurements</a:t>
            </a:r>
          </a:p>
          <a:p>
            <a:pPr lvl="1"/>
            <a:r>
              <a:rPr lang="en-US" altLang="ja-JP" dirty="0" smtClean="0"/>
              <a:t>Analyze </a:t>
            </a:r>
            <a:r>
              <a:rPr lang="en-US" altLang="ja-JP" dirty="0"/>
              <a:t>datasets corresponding </a:t>
            </a:r>
            <a:r>
              <a:rPr lang="en-US" altLang="ja-JP" dirty="0" smtClean="0"/>
              <a:t>to 79.8 </a:t>
            </a:r>
            <a:r>
              <a:rPr lang="en-US" altLang="ja-JP" dirty="0" err="1"/>
              <a:t>TiB</a:t>
            </a:r>
            <a:r>
              <a:rPr lang="en-US" altLang="ja-JP" dirty="0"/>
              <a:t> of storage traffic on approximately 300 </a:t>
            </a:r>
            <a:r>
              <a:rPr lang="en-US" altLang="ja-JP" dirty="0" smtClean="0"/>
              <a:t>VMs </a:t>
            </a:r>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4</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Tree>
    <p:extLst>
      <p:ext uri="{BB962C8B-B14F-4D97-AF65-F5344CB8AC3E}">
        <p14:creationId xmlns:p14="http://schemas.microsoft.com/office/powerpoint/2010/main" val="940903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Key findings</a:t>
            </a:r>
            <a:endParaRPr kumimoji="1" lang="ja-JP" altLang="en-US" dirty="0"/>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3925371950"/>
              </p:ext>
            </p:extLst>
          </p:nvPr>
        </p:nvGraphicFramePr>
        <p:xfrm>
          <a:off x="177610" y="1556792"/>
          <a:ext cx="8787003" cy="3596640"/>
        </p:xfrm>
        <a:graphic>
          <a:graphicData uri="http://schemas.openxmlformats.org/drawingml/2006/table">
            <a:tbl>
              <a:tblPr firstRow="1" bandRow="1">
                <a:tableStyleId>{5940675A-B579-460E-94D1-54222C63F5DA}</a:tableStyleId>
              </a:tblPr>
              <a:tblGrid>
                <a:gridCol w="1520018">
                  <a:extLst>
                    <a:ext uri="{9D8B030D-6E8A-4147-A177-3AD203B41FA5}">
                      <a16:colId xmlns:a16="http://schemas.microsoft.com/office/drawing/2014/main" val="20000"/>
                    </a:ext>
                  </a:extLst>
                </a:gridCol>
                <a:gridCol w="7266985">
                  <a:extLst>
                    <a:ext uri="{9D8B030D-6E8A-4147-A177-3AD203B41FA5}">
                      <a16:colId xmlns:a16="http://schemas.microsoft.com/office/drawing/2014/main" val="20001"/>
                    </a:ext>
                  </a:extLst>
                </a:gridCol>
              </a:tblGrid>
              <a:tr h="370840">
                <a:tc rowSpan="3">
                  <a:txBody>
                    <a:bodyPr/>
                    <a:lstStyle/>
                    <a:p>
                      <a:r>
                        <a:rPr kumimoji="1"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rPr>
                        <a:t>FC traffic</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L="90898" marR="90898"/>
                </a:tc>
                <a:tc>
                  <a:txBody>
                    <a:bodyPr/>
                    <a:lstStyle/>
                    <a:p>
                      <a:r>
                        <a:rPr kumimoji="1" lang="en-US" altLang="ja-JP" sz="2000" b="0" i="0" u="none" strike="noStrike" kern="1200" baseline="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 Read</a:t>
                      </a:r>
                      <a:r>
                        <a:rPr kumimoji="1" lang="ja-JP" altLang="en-US" sz="2000" b="0" i="0" u="none" strike="noStrike" kern="1200" baseline="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2000" b="0" i="0" u="none" strike="noStrike" kern="1200" baseline="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traffic is dominant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a:txBody>
                  <a:tcPr marL="90898" marR="90898"/>
                </a:tc>
                <a:extLst>
                  <a:ext uri="{0D108BD9-81ED-4DB2-BD59-A6C34878D82A}">
                    <a16:rowId xmlns:a16="http://schemas.microsoft.com/office/drawing/2014/main" val="10000"/>
                  </a:ext>
                </a:extLst>
              </a:tr>
              <a:tr h="370840">
                <a:tc vMerge="1">
                  <a:txBody>
                    <a:bodyPr/>
                    <a:lstStyle/>
                    <a:p>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2. During an update storm, a large number of </a:t>
                      </a:r>
                      <a:b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    transactions access similar address blocks in bursts</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a:txBody>
                  <a:tcPr marL="90898" marR="90898"/>
                </a:tc>
                <a:extLst>
                  <a:ext uri="{0D108BD9-81ED-4DB2-BD59-A6C34878D82A}">
                    <a16:rowId xmlns:a16="http://schemas.microsoft.com/office/drawing/2014/main" val="10001"/>
                  </a:ext>
                </a:extLst>
              </a:tr>
              <a:tr h="370840">
                <a:tc vMerge="1">
                  <a:txBody>
                    <a:bodyPr/>
                    <a:lstStyle/>
                    <a:p>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r>
                        <a:rPr kumimoji="1" lang="en-US" altLang="ja-JP" sz="2000"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3. During the storm, the write response times of large </a:t>
                      </a:r>
                      <a:br>
                        <a:rPr kumimoji="1" lang="en-US" altLang="ja-JP" sz="2000"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br>
                      <a:r>
                        <a:rPr kumimoji="1" lang="en-US" altLang="ja-JP" sz="2000"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    size transactions are degraded</a:t>
                      </a:r>
                      <a:endParaRPr kumimoji="1" lang="ja-JP" altLang="en-US" sz="2000"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0898" marR="90898"/>
                </a:tc>
                <a:extLst>
                  <a:ext uri="{0D108BD9-81ED-4DB2-BD59-A6C34878D82A}">
                    <a16:rowId xmlns:a16="http://schemas.microsoft.com/office/drawing/2014/main" val="10002"/>
                  </a:ext>
                </a:extLst>
              </a:tr>
              <a:tr h="370840">
                <a:tc rowSpan="3">
                  <a:txBody>
                    <a:bodyPr/>
                    <a:lstStyle/>
                    <a:p>
                      <a:r>
                        <a:rPr kumimoji="1"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rPr>
                        <a:t>VM behavior</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L="90898" marR="90898"/>
                </a:tc>
                <a:tc>
                  <a:txBody>
                    <a:bodyPr/>
                    <a:lstStyle/>
                    <a:p>
                      <a:r>
                        <a:rPr kumimoji="1" lang="en-US" altLang="ja-JP" sz="2000"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4. Although few VMs generate dominant traffic, </a:t>
                      </a:r>
                      <a:br>
                        <a:rPr kumimoji="1" lang="en-US" altLang="ja-JP" sz="2000"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br>
                      <a:r>
                        <a:rPr kumimoji="1" lang="en-US" altLang="ja-JP" sz="2000"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    their impact is small</a:t>
                      </a:r>
                      <a:endParaRPr kumimoji="1" lang="ja-JP" altLang="en-US" sz="2000"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0898" marR="90898"/>
                </a:tc>
                <a:extLst>
                  <a:ext uri="{0D108BD9-81ED-4DB2-BD59-A6C34878D82A}">
                    <a16:rowId xmlns:a16="http://schemas.microsoft.com/office/drawing/2014/main" val="10003"/>
                  </a:ext>
                </a:extLst>
              </a:tr>
              <a:tr h="370840">
                <a:tc vMerge="1">
                  <a:txBody>
                    <a:bodyPr/>
                    <a:lstStyle/>
                    <a:p>
                      <a:endParaRPr kumimoji="1" lang="ja-JP" altLang="en-US" sz="200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5. Anti-virus and Windows service in idle VMs </a:t>
                      </a:r>
                      <a:b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    generate large traffic</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a:txBody>
                  <a:tcPr marL="90898" marR="90898"/>
                </a:tc>
                <a:extLst>
                  <a:ext uri="{0D108BD9-81ED-4DB2-BD59-A6C34878D82A}">
                    <a16:rowId xmlns:a16="http://schemas.microsoft.com/office/drawing/2014/main" val="10004"/>
                  </a:ext>
                </a:extLst>
              </a:tr>
              <a:tr h="370840">
                <a:tc vMerge="1">
                  <a:txBody>
                    <a:bodyPr/>
                    <a:lstStyle/>
                    <a:p>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r>
                        <a:rPr kumimoji="1" lang="en-US" altLang="ja-JP" sz="2000"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6. All active VMs generate only 25% of traffic</a:t>
                      </a:r>
                      <a:endParaRPr kumimoji="1" lang="ja-JP" altLang="en-US" sz="2000"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0898" marR="90898"/>
                </a:tc>
                <a:extLst>
                  <a:ext uri="{0D108BD9-81ED-4DB2-BD59-A6C34878D82A}">
                    <a16:rowId xmlns:a16="http://schemas.microsoft.com/office/drawing/2014/main" val="10005"/>
                  </a:ext>
                </a:extLst>
              </a:tr>
            </a:tbl>
          </a:graphicData>
        </a:graphic>
      </p:graphicFrame>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5</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7" name="テキスト ボックス 6"/>
          <p:cNvSpPr txBox="1"/>
          <p:nvPr/>
        </p:nvSpPr>
        <p:spPr>
          <a:xfrm>
            <a:off x="316254" y="5345776"/>
            <a:ext cx="8508317" cy="1077218"/>
          </a:xfrm>
          <a:prstGeom prst="rect">
            <a:avLst/>
          </a:prstGeom>
          <a:solidFill>
            <a:srgbClr val="0070C0"/>
          </a:solidFill>
          <a:ln w="57150">
            <a:solidFill>
              <a:schemeClr val="bg1"/>
            </a:solidFill>
          </a:ln>
        </p:spPr>
        <p:txBody>
          <a:bodyPr wrap="square" rtlCol="0">
            <a:spAutoFit/>
          </a:bodyPr>
          <a:lstStyle/>
          <a:p>
            <a:r>
              <a:rPr kumimoji="1" lang="en-US" altLang="ja-JP" sz="3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Refer to our detailed contributions in ACM SYSTOR’17 paper </a:t>
            </a:r>
            <a:r>
              <a:rPr lang="en-US" altLang="ja-JP" sz="3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endParaRPr kumimoji="1" lang="ja-JP" altLang="en-US" sz="3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コンテンツ プレースホルダー 2"/>
          <p:cNvSpPr txBox="1">
            <a:spLocks/>
          </p:cNvSpPr>
          <p:nvPr/>
        </p:nvSpPr>
        <p:spPr bwMode="gray">
          <a:xfrm>
            <a:off x="168275" y="869951"/>
            <a:ext cx="8786813" cy="61483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290513" indent="-290513" algn="l" defTabSz="457200" rtl="0" fontAlgn="base">
              <a:lnSpc>
                <a:spcPct val="95000"/>
              </a:lnSpc>
              <a:spcBef>
                <a:spcPct val="20000"/>
              </a:spcBef>
              <a:spcAft>
                <a:spcPct val="10000"/>
              </a:spcAft>
              <a:buClr>
                <a:srgbClr val="A30B1A"/>
              </a:buClr>
              <a:buFont typeface="Wingdings" pitchFamily="2" charset="2"/>
              <a:buChar char="n"/>
              <a:defRPr kumimoji="1" sz="2400">
                <a:solidFill>
                  <a:srgbClr val="000000"/>
                </a:solidFill>
                <a:latin typeface="メイリオ" pitchFamily="50" charset="-128"/>
                <a:ea typeface="メイリオ" pitchFamily="50" charset="-128"/>
                <a:cs typeface="Tahoma" pitchFamily="34" charset="0"/>
              </a:defRPr>
            </a:lvl1pPr>
            <a:lvl2pPr marL="581025" indent="-242888" algn="l" defTabSz="457200" rtl="0" fontAlgn="base">
              <a:lnSpc>
                <a:spcPct val="95000"/>
              </a:lnSpc>
              <a:spcBef>
                <a:spcPct val="20000"/>
              </a:spcBef>
              <a:spcAft>
                <a:spcPct val="10000"/>
              </a:spcAft>
              <a:buClr>
                <a:srgbClr val="87867E"/>
              </a:buClr>
              <a:buFont typeface="Wingdings" pitchFamily="2" charset="2"/>
              <a:buChar char="n"/>
              <a:defRPr kumimoji="1" sz="2000">
                <a:solidFill>
                  <a:srgbClr val="000000"/>
                </a:solidFill>
                <a:latin typeface="メイリオ" pitchFamily="50" charset="-128"/>
                <a:ea typeface="メイリオ" pitchFamily="50" charset="-128"/>
                <a:cs typeface="Tahoma" pitchFamily="34" charset="0"/>
              </a:defRPr>
            </a:lvl2pPr>
            <a:lvl3pPr marL="795338" indent="-138113" algn="l" defTabSz="457200" rtl="0" fontAlgn="base">
              <a:lnSpc>
                <a:spcPct val="95000"/>
              </a:lnSpc>
              <a:spcBef>
                <a:spcPct val="20000"/>
              </a:spcBef>
              <a:spcAft>
                <a:spcPct val="10000"/>
              </a:spcAft>
              <a:buClr>
                <a:srgbClr val="87867E"/>
              </a:buClr>
              <a:buSzPct val="100000"/>
              <a:buChar char="•"/>
              <a:defRPr kumimoji="1">
                <a:solidFill>
                  <a:srgbClr val="000000"/>
                </a:solidFill>
                <a:latin typeface="メイリオ" pitchFamily="50" charset="-128"/>
                <a:ea typeface="メイリオ" pitchFamily="50" charset="-128"/>
                <a:cs typeface="Tahoma" pitchFamily="34" charset="0"/>
              </a:defRPr>
            </a:lvl3pPr>
            <a:lvl4pPr marL="1014413" indent="-134938" algn="l" defTabSz="457200" rtl="0" fontAlgn="base">
              <a:lnSpc>
                <a:spcPct val="95000"/>
              </a:lnSpc>
              <a:spcBef>
                <a:spcPct val="20000"/>
              </a:spcBef>
              <a:spcAft>
                <a:spcPct val="10000"/>
              </a:spcAft>
              <a:buClr>
                <a:srgbClr val="87867E"/>
              </a:buClr>
              <a:buSzPct val="100000"/>
              <a:buChar char="•"/>
              <a:defRPr kumimoji="1" sz="1600">
                <a:solidFill>
                  <a:srgbClr val="000000"/>
                </a:solidFill>
                <a:latin typeface="メイリオ" pitchFamily="50" charset="-128"/>
                <a:ea typeface="メイリオ" pitchFamily="50" charset="-128"/>
                <a:cs typeface="Tahoma" pitchFamily="34" charset="0"/>
              </a:defRPr>
            </a:lvl4pPr>
            <a:lvl5pPr marL="1152000" indent="136800" algn="l" defTabSz="457200" rtl="0" fontAlgn="base">
              <a:spcBef>
                <a:spcPct val="0"/>
              </a:spcBef>
              <a:spcAft>
                <a:spcPct val="0"/>
              </a:spcAft>
              <a:buClr>
                <a:schemeClr val="bg1">
                  <a:lumMod val="50000"/>
                </a:schemeClr>
              </a:buClr>
              <a:buFont typeface="メイリオ" pitchFamily="50" charset="-128"/>
              <a:buChar char="•"/>
              <a:defRPr kumimoji="1" sz="1400">
                <a:solidFill>
                  <a:srgbClr val="000000"/>
                </a:solidFill>
                <a:latin typeface="メイリオ" pitchFamily="50" charset="-128"/>
                <a:ea typeface="メイリオ" pitchFamily="50" charset="-128"/>
                <a:cs typeface="+mn-cs"/>
              </a:defRPr>
            </a:lvl5pPr>
            <a:lvl6pPr marL="2762250" indent="365125" algn="l" defTabSz="457200" rtl="0" fontAlgn="base">
              <a:spcBef>
                <a:spcPct val="0"/>
              </a:spcBef>
              <a:spcAft>
                <a:spcPct val="0"/>
              </a:spcAft>
              <a:buBlip>
                <a:blip r:embed="rId2"/>
              </a:buBlip>
              <a:defRPr kumimoji="1" sz="2000">
                <a:solidFill>
                  <a:srgbClr val="000000"/>
                </a:solidFill>
                <a:latin typeface="+mn-lt"/>
                <a:ea typeface="+mn-ea"/>
                <a:cs typeface="+mn-cs"/>
              </a:defRPr>
            </a:lvl6pPr>
            <a:lvl7pPr marL="3219450" indent="365125" algn="l" defTabSz="457200" rtl="0" fontAlgn="base">
              <a:spcBef>
                <a:spcPct val="0"/>
              </a:spcBef>
              <a:spcAft>
                <a:spcPct val="0"/>
              </a:spcAft>
              <a:buBlip>
                <a:blip r:embed="rId2"/>
              </a:buBlip>
              <a:defRPr kumimoji="1" sz="2000">
                <a:solidFill>
                  <a:srgbClr val="000000"/>
                </a:solidFill>
                <a:latin typeface="+mn-lt"/>
                <a:ea typeface="+mn-ea"/>
                <a:cs typeface="+mn-cs"/>
              </a:defRPr>
            </a:lvl7pPr>
            <a:lvl8pPr marL="3676650" indent="365125" algn="l" defTabSz="457200" rtl="0" fontAlgn="base">
              <a:spcBef>
                <a:spcPct val="0"/>
              </a:spcBef>
              <a:spcAft>
                <a:spcPct val="0"/>
              </a:spcAft>
              <a:buBlip>
                <a:blip r:embed="rId2"/>
              </a:buBlip>
              <a:defRPr kumimoji="1" sz="2000">
                <a:solidFill>
                  <a:srgbClr val="000000"/>
                </a:solidFill>
                <a:latin typeface="+mn-lt"/>
                <a:ea typeface="+mn-ea"/>
                <a:cs typeface="+mn-cs"/>
              </a:defRPr>
            </a:lvl8pPr>
            <a:lvl9pPr marL="4133850" indent="365125" algn="l" defTabSz="457200" rtl="0" fontAlgn="base">
              <a:spcBef>
                <a:spcPct val="0"/>
              </a:spcBef>
              <a:spcAft>
                <a:spcPct val="0"/>
              </a:spcAft>
              <a:buBlip>
                <a:blip r:embed="rId2"/>
              </a:buBlip>
              <a:defRPr kumimoji="1" sz="2000">
                <a:solidFill>
                  <a:srgbClr val="000000"/>
                </a:solidFill>
                <a:latin typeface="+mn-lt"/>
                <a:ea typeface="+mn-ea"/>
                <a:cs typeface="+mn-cs"/>
              </a:defRPr>
            </a:lvl9pPr>
          </a:lstStyle>
          <a:p>
            <a:r>
              <a:rPr lang="en-US" altLang="ja-JP" b="1" dirty="0">
                <a:solidFill>
                  <a:srgbClr val="3333FF"/>
                </a:solidFill>
                <a:cs typeface="メイリオ" panose="020B0604030504040204" pitchFamily="50" charset="-128"/>
              </a:rPr>
              <a:t>We mainly present </a:t>
            </a:r>
            <a:r>
              <a:rPr lang="en-US" altLang="ja-JP" b="1" dirty="0" smtClean="0">
                <a:solidFill>
                  <a:srgbClr val="3333FF"/>
                </a:solidFill>
                <a:cs typeface="メイリオ" panose="020B0604030504040204" pitchFamily="50" charset="-128"/>
              </a:rPr>
              <a:t>key findings (3,4 and 6)</a:t>
            </a:r>
            <a:endParaRPr lang="ja-JP" altLang="en-US" b="1" dirty="0">
              <a:solidFill>
                <a:srgbClr val="3333FF"/>
              </a:solidFill>
              <a:cs typeface="メイリオ" panose="020B0604030504040204" pitchFamily="50" charset="-128"/>
            </a:endParaRPr>
          </a:p>
        </p:txBody>
      </p:sp>
    </p:spTree>
    <p:extLst>
      <p:ext uri="{BB962C8B-B14F-4D97-AF65-F5344CB8AC3E}">
        <p14:creationId xmlns:p14="http://schemas.microsoft.com/office/powerpoint/2010/main" val="1164793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Target VDI</a:t>
            </a:r>
            <a:endParaRPr kumimoji="1" lang="ja-JP" altLang="en-US" dirty="0"/>
          </a:p>
        </p:txBody>
      </p:sp>
      <p:sp>
        <p:nvSpPr>
          <p:cNvPr id="3" name="コンテンツ プレースホルダー 2"/>
          <p:cNvSpPr>
            <a:spLocks noGrp="1"/>
          </p:cNvSpPr>
          <p:nvPr>
            <p:ph idx="1"/>
          </p:nvPr>
        </p:nvSpPr>
        <p:spPr>
          <a:xfrm>
            <a:off x="168275" y="869951"/>
            <a:ext cx="8786813" cy="2271018"/>
          </a:xfrm>
        </p:spPr>
        <p:txBody>
          <a:bodyPr/>
          <a:lstStyle/>
          <a:p>
            <a:r>
              <a:rPr kumimoji="1" lang="en-US" altLang="ja-JP" sz="2400" dirty="0" smtClean="0"/>
              <a:t>Overview of target VDI</a:t>
            </a:r>
          </a:p>
          <a:p>
            <a:pPr lvl="1"/>
            <a:r>
              <a:rPr lang="en-US" altLang="ja-JP" dirty="0"/>
              <a:t>It is a part of a </a:t>
            </a:r>
            <a:r>
              <a:rPr lang="en-US" altLang="ja-JP" dirty="0" smtClean="0"/>
              <a:t>office VDI </a:t>
            </a:r>
            <a:r>
              <a:rPr lang="en-US" altLang="ja-JP" dirty="0"/>
              <a:t>system </a:t>
            </a:r>
          </a:p>
          <a:p>
            <a:pPr lvl="2"/>
            <a:r>
              <a:rPr lang="en-US" altLang="ja-JP" sz="2000" dirty="0"/>
              <a:t>Six servers (300 VMs) and six block storage with </a:t>
            </a:r>
            <a:r>
              <a:rPr lang="en-US" altLang="ja-JP" sz="2000" dirty="0" err="1"/>
              <a:t>FCoE</a:t>
            </a:r>
            <a:r>
              <a:rPr lang="en-US" altLang="ja-JP" sz="2000" dirty="0"/>
              <a:t> fabric</a:t>
            </a:r>
          </a:p>
          <a:p>
            <a:pPr lvl="1"/>
            <a:r>
              <a:rPr lang="en-US" altLang="ja-JP" dirty="0"/>
              <a:t>It provides a designated Windows VM to each user</a:t>
            </a:r>
          </a:p>
          <a:p>
            <a:pPr lvl="1"/>
            <a:r>
              <a:rPr lang="en-US" altLang="ja-JP" dirty="0" smtClean="0"/>
              <a:t>It also provides </a:t>
            </a:r>
            <a:r>
              <a:rPr lang="en-US" altLang="ja-JP" dirty="0"/>
              <a:t>pre-installed applications, such as a mailer (Outlook), Microsoft Office, and anti-virus software</a:t>
            </a:r>
            <a:r>
              <a:rPr lang="ja-JP" altLang="en-US" dirty="0"/>
              <a:t> </a:t>
            </a:r>
            <a:r>
              <a:rPr lang="en-US" altLang="ja-JP" dirty="0"/>
              <a:t>(McAfee</a:t>
            </a:r>
            <a:r>
              <a:rPr lang="en-US" altLang="ja-JP" dirty="0" smtClean="0"/>
              <a:t>)</a:t>
            </a:r>
          </a:p>
          <a:p>
            <a:pPr lvl="1"/>
            <a:r>
              <a:rPr lang="en-US" altLang="ja-JP" dirty="0" smtClean="0"/>
              <a:t>Users can install desired applications and save their data anytime</a:t>
            </a:r>
          </a:p>
          <a:p>
            <a:pPr marL="338137" lvl="1" indent="0">
              <a:buNone/>
            </a:pPr>
            <a:endParaRPr kumimoji="1" lang="ja-JP" altLang="en-US" sz="2000"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6</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3386005"/>
            <a:ext cx="3456384" cy="3272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63342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How to measure target VDI?</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7</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7" name="テキスト ボックス 6"/>
          <p:cNvSpPr txBox="1"/>
          <p:nvPr/>
        </p:nvSpPr>
        <p:spPr>
          <a:xfrm>
            <a:off x="179512" y="764704"/>
            <a:ext cx="8712968" cy="830997"/>
          </a:xfrm>
          <a:prstGeom prst="rect">
            <a:avLst/>
          </a:prstGeom>
          <a:noFill/>
        </p:spPr>
        <p:txBody>
          <a:bodyPr wrap="square" rtlCol="0">
            <a:spAutoFit/>
          </a:bodyPr>
          <a:lstStyle/>
          <a:p>
            <a:pPr algn="l"/>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1.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We cannot install monitoring components </a:t>
            </a:r>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br>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    on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a VM or hypervisor</a:t>
            </a:r>
            <a:endParaRPr kumimoji="1" lang="ja-JP" altLang="en-US"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テキスト ボックス 7"/>
          <p:cNvSpPr txBox="1"/>
          <p:nvPr/>
        </p:nvSpPr>
        <p:spPr>
          <a:xfrm>
            <a:off x="179511" y="2636912"/>
            <a:ext cx="8964489" cy="830997"/>
          </a:xfrm>
          <a:prstGeom prst="rect">
            <a:avLst/>
          </a:prstGeom>
          <a:noFill/>
        </p:spPr>
        <p:txBody>
          <a:bodyPr wrap="square" rtlCol="0">
            <a:spAutoFit/>
          </a:bodyPr>
          <a:lstStyle/>
          <a:p>
            <a:pPr algn="l"/>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2.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The VMs are always </a:t>
            </a:r>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running to reduce the impact </a:t>
            </a:r>
            <a:b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br>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    of time-consuming operations, such as VM restart</a:t>
            </a:r>
            <a:endParaRPr lang="ja-JP" altLang="en-US"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179512" y="4581128"/>
            <a:ext cx="9073008" cy="830997"/>
          </a:xfrm>
          <a:prstGeom prst="rect">
            <a:avLst/>
          </a:prstGeom>
          <a:noFill/>
        </p:spPr>
        <p:txBody>
          <a:bodyPr wrap="square" rtlCol="0">
            <a:spAutoFit/>
          </a:bodyPr>
          <a:lstStyle/>
          <a:p>
            <a:pPr algn="l"/>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3.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We cannot log on to user VMs, and it is hard to</a:t>
            </a:r>
            <a:b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b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    inspect user applications on the VM</a:t>
            </a:r>
            <a:endParaRPr kumimoji="1" lang="ja-JP" altLang="en-US"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テキスト ボックス 10"/>
          <p:cNvSpPr txBox="1"/>
          <p:nvPr/>
        </p:nvSpPr>
        <p:spPr>
          <a:xfrm>
            <a:off x="251643" y="1569566"/>
            <a:ext cx="8568829" cy="707886"/>
          </a:xfrm>
          <a:prstGeom prst="rect">
            <a:avLst/>
          </a:prstGeom>
          <a:noFill/>
        </p:spPr>
        <p:txBody>
          <a:bodyPr wrap="square" rtlCol="0">
            <a:spAutoFit/>
          </a:bodyPr>
          <a:lstStyle/>
          <a:p>
            <a:pPr algn="l"/>
            <a:r>
              <a:rPr lang="ja-JP" altLang="en-US"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0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We captured FC traffic, and gathered performance metrics </a:t>
            </a:r>
            <a: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br>
            <a: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from </a:t>
            </a:r>
            <a:r>
              <a:rPr lang="en-US" altLang="ja-JP" sz="20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the storage and VDI </a:t>
            </a:r>
            <a: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servers</a:t>
            </a:r>
            <a:endParaRPr kumimoji="1" lang="ja-JP" altLang="en-US" sz="20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251520" y="3454846"/>
            <a:ext cx="8496944" cy="707886"/>
          </a:xfrm>
          <a:prstGeom prst="rect">
            <a:avLst/>
          </a:prstGeom>
          <a:noFill/>
        </p:spPr>
        <p:txBody>
          <a:bodyPr wrap="square" rtlCol="0">
            <a:spAutoFit/>
          </a:bodyPr>
          <a:lstStyle/>
          <a:p>
            <a:pPr algn="l"/>
            <a:r>
              <a:rPr lang="ja-JP" altLang="en-US"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0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We gathered connection broker logs from VDI portal </a:t>
            </a:r>
            <a: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br>
            <a: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to distinguish active VMs (connected to users)</a:t>
            </a:r>
            <a:endParaRPr lang="en-US" altLang="ja-JP" sz="20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251520" y="5343599"/>
            <a:ext cx="8640960" cy="1015663"/>
          </a:xfrm>
          <a:prstGeom prst="rect">
            <a:avLst/>
          </a:prstGeom>
          <a:noFill/>
        </p:spPr>
        <p:txBody>
          <a:bodyPr wrap="square" rtlCol="0">
            <a:spAutoFit/>
          </a:bodyPr>
          <a:lstStyle/>
          <a:p>
            <a:pPr algn="l"/>
            <a:r>
              <a:rPr lang="ja-JP" altLang="en-US"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0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We gathered a list of applications at all VMs, and distributed </a:t>
            </a:r>
            <a: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br>
            <a: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 </a:t>
            </a:r>
            <a:r>
              <a:rPr lang="en-US" altLang="ja-JP" sz="20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usage questionnaire to determine which applications were </a:t>
            </a:r>
            <a: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br>
            <a:r>
              <a:rPr lang="en-US" altLang="ja-JP" sz="20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actually </a:t>
            </a:r>
            <a:r>
              <a:rPr lang="en-US" altLang="ja-JP" sz="20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run</a:t>
            </a:r>
          </a:p>
        </p:txBody>
      </p:sp>
    </p:spTree>
    <p:extLst>
      <p:ext uri="{BB962C8B-B14F-4D97-AF65-F5344CB8AC3E}">
        <p14:creationId xmlns:p14="http://schemas.microsoft.com/office/powerpoint/2010/main" val="24777141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Measurement </a:t>
            </a:r>
            <a:r>
              <a:rPr lang="en-US" altLang="ja-JP" dirty="0" smtClean="0"/>
              <a:t>methodology</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solidFill>
                  <a:schemeClr val="tx1"/>
                </a:solidFill>
              </a:rPr>
              <a:t>Gather various datasets for </a:t>
            </a:r>
            <a:r>
              <a:rPr lang="en-US" altLang="ja-JP" dirty="0">
                <a:solidFill>
                  <a:schemeClr val="tx1"/>
                </a:solidFill>
                <a:cs typeface="メイリオ" panose="020B0604030504040204" pitchFamily="50" charset="-128"/>
              </a:rPr>
              <a:t>28 consecutive </a:t>
            </a:r>
            <a:r>
              <a:rPr lang="en-US" altLang="ja-JP" dirty="0" smtClean="0">
                <a:solidFill>
                  <a:schemeClr val="tx1"/>
                </a:solidFill>
                <a:cs typeface="メイリオ" panose="020B0604030504040204" pitchFamily="50" charset="-128"/>
              </a:rPr>
              <a:t>days</a:t>
            </a:r>
            <a:r>
              <a:rPr kumimoji="1" lang="en-US" altLang="ja-JP" dirty="0" smtClean="0">
                <a:solidFill>
                  <a:schemeClr val="tx1"/>
                </a:solidFill>
              </a:rPr>
              <a:t> </a:t>
            </a:r>
            <a:endParaRPr kumimoji="1" lang="ja-JP" altLang="en-US" dirty="0">
              <a:solidFill>
                <a:schemeClr val="tx1"/>
              </a:solidFill>
            </a:endParaRPr>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8</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273184"/>
            <a:ext cx="7848872" cy="5396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452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Datasets for analysis</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9</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6" name="円/楕円 5"/>
          <p:cNvSpPr/>
          <p:nvPr/>
        </p:nvSpPr>
        <p:spPr bwMode="auto">
          <a:xfrm>
            <a:off x="3563888" y="2459273"/>
            <a:ext cx="2160240" cy="2036939"/>
          </a:xfrm>
          <a:prstGeom prst="ellipse">
            <a:avLst/>
          </a:prstGeom>
          <a:solidFill>
            <a:srgbClr val="663300"/>
          </a:solidFill>
          <a:ln w="571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ctr" latinLnBrk="0" hangingPunct="1">
              <a:lnSpc>
                <a:spcPct val="100000"/>
              </a:lnSpc>
              <a:spcBef>
                <a:spcPct val="0"/>
              </a:spcBef>
              <a:spcAft>
                <a:spcPct val="0"/>
              </a:spcAft>
              <a:buClrTx/>
              <a:buSzTx/>
              <a:buFontTx/>
              <a:buNone/>
              <a:tabLst/>
            </a:pPr>
            <a:r>
              <a:rPr kumimoji="1" lang="en-US" altLang="ja-JP" sz="3200" b="1" i="0" u="none" strike="noStrike" cap="none" normalizeH="0" baseline="0" dirty="0" smtClean="0">
                <a:ln>
                  <a:noFill/>
                </a:ln>
                <a:solidFill>
                  <a:schemeClr val="bg1"/>
                </a:solidFill>
                <a:effectLst/>
                <a:latin typeface="Microsoft YaHei UI" panose="020B0503020204020204" pitchFamily="34" charset="-122"/>
                <a:ea typeface="Microsoft YaHei UI" panose="020B0503020204020204" pitchFamily="34" charset="-122"/>
                <a:cs typeface="メイリオ" panose="020B0604030504040204" pitchFamily="50" charset="-128"/>
              </a:rPr>
              <a:t>Datasets</a:t>
            </a:r>
            <a:endParaRPr kumimoji="1" lang="ja-JP" altLang="en-US" sz="3200" b="1" i="0" u="none" strike="noStrike" cap="none" normalizeH="0" baseline="0" dirty="0" smtClean="0">
              <a:ln>
                <a:noFill/>
              </a:ln>
              <a:solidFill>
                <a:schemeClr val="bg1"/>
              </a:solidFill>
              <a:effectLst/>
              <a:latin typeface="Microsoft YaHei UI" panose="020B0503020204020204" pitchFamily="34" charset="-122"/>
              <a:ea typeface="Microsoft YaHei UI" panose="020B0503020204020204" pitchFamily="34" charset="-122"/>
              <a:cs typeface="メイリオ" panose="020B0604030504040204" pitchFamily="50" charset="-128"/>
            </a:endParaRPr>
          </a:p>
        </p:txBody>
      </p:sp>
      <p:sp>
        <p:nvSpPr>
          <p:cNvPr id="7" name="正方形/長方形 6"/>
          <p:cNvSpPr/>
          <p:nvPr/>
        </p:nvSpPr>
        <p:spPr bwMode="auto">
          <a:xfrm>
            <a:off x="5940152" y="1167077"/>
            <a:ext cx="3100288" cy="720080"/>
          </a:xfrm>
          <a:prstGeom prst="rect">
            <a:avLst/>
          </a:prstGeom>
          <a:solidFill>
            <a:srgbClr val="0070C0"/>
          </a:solidFill>
          <a:ln w="571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kumimoji="1" lang="en-US" altLang="ja-JP" sz="2000" b="1" i="0" u="none" strike="noStrike" cap="none" normalizeH="0" baseline="0" dirty="0" smtClean="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FC traces</a:t>
            </a:r>
          </a:p>
          <a:p>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28 consecutive </a:t>
            </a:r>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days)</a:t>
            </a:r>
            <a:endParaRPr kumimoji="1" lang="ja-JP" altLang="en-US" sz="2000" b="1" i="0" u="none" strike="noStrike" cap="none" normalizeH="0" baseline="0" dirty="0" smtClean="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p:cNvSpPr/>
          <p:nvPr/>
        </p:nvSpPr>
        <p:spPr bwMode="auto">
          <a:xfrm>
            <a:off x="5832140" y="3139915"/>
            <a:ext cx="3280031" cy="720080"/>
          </a:xfrm>
          <a:prstGeom prst="rect">
            <a:avLst/>
          </a:prstGeom>
          <a:solidFill>
            <a:srgbClr val="00B050"/>
          </a:solidFill>
          <a:ln w="571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kumimoji="1" lang="en-US" altLang="ja-JP" sz="2000" b="1" i="0" u="none" strike="noStrike" cap="none" normalizeH="0" baseline="0" dirty="0" smtClean="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Connection broker</a:t>
            </a:r>
            <a:r>
              <a:rPr kumimoji="1" lang="en-US" altLang="ja-JP" sz="2000" b="1" i="0" u="none" strike="noStrike" cap="none" normalizeH="0" dirty="0" smtClean="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logs</a:t>
            </a:r>
          </a:p>
          <a:p>
            <a:r>
              <a:rPr lang="en-US" altLang="ja-JP"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(28 consecutive days)</a:t>
            </a:r>
            <a:endParaRPr lang="ja-JP" altLang="en-US"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正方形/長方形 8"/>
          <p:cNvSpPr/>
          <p:nvPr/>
        </p:nvSpPr>
        <p:spPr bwMode="auto">
          <a:xfrm>
            <a:off x="5940152" y="4830432"/>
            <a:ext cx="3083078" cy="1152128"/>
          </a:xfrm>
          <a:prstGeom prst="rect">
            <a:avLst/>
          </a:prstGeom>
          <a:solidFill>
            <a:srgbClr val="FF3399"/>
          </a:solidFill>
          <a:ln w="571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US" altLang="ja-JP"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Windows </a:t>
            </a:r>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performance</a:t>
            </a:r>
          </a:p>
          <a:p>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counters using WMI*</a:t>
            </a:r>
          </a:p>
          <a:p>
            <a:r>
              <a:rPr lang="en-US" altLang="ja-JP"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(28 consecutive days</a:t>
            </a:r>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000" b="1" i="0" u="none" strike="noStrike" cap="none" normalizeH="0" baseline="0" dirty="0" smtClean="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正方形/長方形 9"/>
          <p:cNvSpPr/>
          <p:nvPr/>
        </p:nvSpPr>
        <p:spPr bwMode="auto">
          <a:xfrm>
            <a:off x="32378" y="3212976"/>
            <a:ext cx="3241092" cy="720080"/>
          </a:xfrm>
          <a:prstGeom prst="rect">
            <a:avLst/>
          </a:prstGeom>
          <a:solidFill>
            <a:schemeClr val="tx1"/>
          </a:solidFill>
          <a:ln w="571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Daily </a:t>
            </a:r>
            <a:r>
              <a:rPr lang="en-US" altLang="ja-JP"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list of </a:t>
            </a:r>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applications</a:t>
            </a:r>
          </a:p>
          <a:p>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from </a:t>
            </a:r>
            <a:r>
              <a:rPr lang="en-US" altLang="ja-JP"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all </a:t>
            </a:r>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VMs</a:t>
            </a:r>
            <a:endParaRPr kumimoji="1" lang="ja-JP" altLang="en-US" sz="2000" b="1" i="0" u="none" strike="noStrike" cap="none" normalizeH="0" baseline="0" dirty="0" smtClean="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p:cNvSpPr/>
          <p:nvPr/>
        </p:nvSpPr>
        <p:spPr bwMode="auto">
          <a:xfrm>
            <a:off x="186283" y="1196752"/>
            <a:ext cx="3012793" cy="720080"/>
          </a:xfrm>
          <a:prstGeom prst="rect">
            <a:avLst/>
          </a:prstGeom>
          <a:solidFill>
            <a:schemeClr val="tx1"/>
          </a:solidFill>
          <a:ln w="571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US" altLang="ja-JP"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Usage </a:t>
            </a:r>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questionnaire</a:t>
            </a:r>
            <a:endParaRPr kumimoji="1" lang="ja-JP" altLang="en-US" sz="2000" b="1" i="0" u="none" strike="noStrike" cap="none" normalizeH="0" baseline="0" dirty="0" smtClean="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p:cNvSpPr txBox="1"/>
          <p:nvPr/>
        </p:nvSpPr>
        <p:spPr>
          <a:xfrm>
            <a:off x="5940152" y="6309320"/>
            <a:ext cx="3168476" cy="246221"/>
          </a:xfrm>
          <a:prstGeom prst="rect">
            <a:avLst/>
          </a:prstGeom>
          <a:noFill/>
        </p:spPr>
        <p:txBody>
          <a:bodyPr wrap="square" rtlCol="0">
            <a:spAutoFit/>
          </a:bodyPr>
          <a:lstStyle/>
          <a:p>
            <a:pPr algn="l"/>
            <a:r>
              <a:rPr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*Windows </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Management Instrumentation (WMI)</a:t>
            </a:r>
            <a:endParaRPr kumimoji="1" lang="ja-JP" altLang="en-US" sz="1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正方形/長方形 12"/>
          <p:cNvSpPr/>
          <p:nvPr/>
        </p:nvSpPr>
        <p:spPr bwMode="auto">
          <a:xfrm>
            <a:off x="102733" y="5013176"/>
            <a:ext cx="3096344" cy="1152128"/>
          </a:xfrm>
          <a:prstGeom prst="rect">
            <a:avLst/>
          </a:prstGeom>
          <a:solidFill>
            <a:srgbClr val="FF3399"/>
          </a:solidFill>
          <a:ln w="571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kumimoji="1" lang="en-US" altLang="ja-JP" sz="2000" b="1" i="0" u="none" strike="noStrike" cap="none" normalizeH="0" baseline="0" dirty="0" smtClean="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Storage</a:t>
            </a:r>
            <a:r>
              <a:rPr kumimoji="1" lang="en-US" altLang="ja-JP" sz="2000" b="1" i="0" u="none" strike="noStrike" cap="none" normalizeH="0" dirty="0" smtClean="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performance</a:t>
            </a:r>
          </a:p>
          <a:p>
            <a:r>
              <a:rPr lang="en-US" altLang="ja-JP"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statistics </a:t>
            </a:r>
          </a:p>
          <a:p>
            <a:r>
              <a:rPr lang="en-US" altLang="ja-JP"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(28 consecutive days)</a:t>
            </a:r>
            <a:endParaRPr lang="ja-JP" altLang="en-US"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6" name="直線コネクタ 15"/>
          <p:cNvCxnSpPr>
            <a:stCxn id="11" idx="3"/>
            <a:endCxn id="6" idx="1"/>
          </p:cNvCxnSpPr>
          <p:nvPr/>
        </p:nvCxnSpPr>
        <p:spPr bwMode="auto">
          <a:xfrm>
            <a:off x="3199076" y="1556792"/>
            <a:ext cx="681172" cy="1200784"/>
          </a:xfrm>
          <a:prstGeom prst="line">
            <a:avLst/>
          </a:prstGeom>
          <a:gradFill rotWithShape="0">
            <a:gsLst>
              <a:gs pos="0">
                <a:srgbClr val="FFFFFF"/>
              </a:gs>
              <a:gs pos="100000">
                <a:srgbClr val="CACAC7"/>
              </a:gs>
            </a:gsLst>
            <a:lin ang="5400000" scaled="1"/>
          </a:gradFill>
          <a:ln w="38100" cap="flat" cmpd="sng" algn="ctr">
            <a:solidFill>
              <a:schemeClr val="tx1"/>
            </a:solidFill>
            <a:prstDash val="solid"/>
            <a:round/>
            <a:headEnd type="none" w="med" len="med"/>
            <a:tailEnd type="none" w="med" len="med"/>
          </a:ln>
          <a:effectLst/>
        </p:spPr>
      </p:cxnSp>
      <p:cxnSp>
        <p:nvCxnSpPr>
          <p:cNvPr id="17" name="直線コネクタ 16"/>
          <p:cNvCxnSpPr>
            <a:stCxn id="10" idx="3"/>
            <a:endCxn id="6" idx="2"/>
          </p:cNvCxnSpPr>
          <p:nvPr/>
        </p:nvCxnSpPr>
        <p:spPr bwMode="auto">
          <a:xfrm flipV="1">
            <a:off x="3273470" y="3477743"/>
            <a:ext cx="290418" cy="95273"/>
          </a:xfrm>
          <a:prstGeom prst="line">
            <a:avLst/>
          </a:prstGeom>
          <a:gradFill rotWithShape="0">
            <a:gsLst>
              <a:gs pos="0">
                <a:srgbClr val="FFFFFF"/>
              </a:gs>
              <a:gs pos="100000">
                <a:srgbClr val="CACAC7"/>
              </a:gs>
            </a:gsLst>
            <a:lin ang="5400000" scaled="1"/>
          </a:gradFill>
          <a:ln w="38100" cap="flat" cmpd="sng" algn="ctr">
            <a:solidFill>
              <a:schemeClr val="tx1"/>
            </a:solidFill>
            <a:prstDash val="solid"/>
            <a:round/>
            <a:headEnd type="none" w="med" len="med"/>
            <a:tailEnd type="none" w="med" len="med"/>
          </a:ln>
          <a:effectLst/>
        </p:spPr>
      </p:cxnSp>
      <p:cxnSp>
        <p:nvCxnSpPr>
          <p:cNvPr id="20" name="直線コネクタ 19"/>
          <p:cNvCxnSpPr>
            <a:stCxn id="13" idx="3"/>
            <a:endCxn id="6" idx="3"/>
          </p:cNvCxnSpPr>
          <p:nvPr/>
        </p:nvCxnSpPr>
        <p:spPr bwMode="auto">
          <a:xfrm flipV="1">
            <a:off x="3199077" y="4197909"/>
            <a:ext cx="681171" cy="1391331"/>
          </a:xfrm>
          <a:prstGeom prst="line">
            <a:avLst/>
          </a:prstGeom>
          <a:gradFill rotWithShape="0">
            <a:gsLst>
              <a:gs pos="0">
                <a:srgbClr val="FFFFFF"/>
              </a:gs>
              <a:gs pos="100000">
                <a:srgbClr val="CACAC7"/>
              </a:gs>
            </a:gsLst>
            <a:lin ang="5400000" scaled="1"/>
          </a:gradFill>
          <a:ln w="38100" cap="flat" cmpd="sng" algn="ctr">
            <a:solidFill>
              <a:schemeClr val="tx1"/>
            </a:solidFill>
            <a:prstDash val="solid"/>
            <a:round/>
            <a:headEnd type="none" w="med" len="med"/>
            <a:tailEnd type="none" w="med" len="med"/>
          </a:ln>
          <a:effectLst/>
        </p:spPr>
      </p:cxnSp>
      <p:cxnSp>
        <p:nvCxnSpPr>
          <p:cNvPr id="23" name="直線コネクタ 22"/>
          <p:cNvCxnSpPr>
            <a:stCxn id="9" idx="1"/>
            <a:endCxn id="6" idx="5"/>
          </p:cNvCxnSpPr>
          <p:nvPr/>
        </p:nvCxnSpPr>
        <p:spPr bwMode="auto">
          <a:xfrm flipH="1" flipV="1">
            <a:off x="5407768" y="4197909"/>
            <a:ext cx="532384" cy="1208587"/>
          </a:xfrm>
          <a:prstGeom prst="line">
            <a:avLst/>
          </a:prstGeom>
          <a:gradFill rotWithShape="0">
            <a:gsLst>
              <a:gs pos="0">
                <a:srgbClr val="FFFFFF"/>
              </a:gs>
              <a:gs pos="100000">
                <a:srgbClr val="CACAC7"/>
              </a:gs>
            </a:gsLst>
            <a:lin ang="5400000" scaled="1"/>
          </a:gradFill>
          <a:ln w="38100" cap="flat" cmpd="sng" algn="ctr">
            <a:solidFill>
              <a:schemeClr val="tx1"/>
            </a:solidFill>
            <a:prstDash val="solid"/>
            <a:round/>
            <a:headEnd type="none" w="med" len="med"/>
            <a:tailEnd type="none" w="med" len="med"/>
          </a:ln>
          <a:effectLst/>
        </p:spPr>
      </p:cxnSp>
      <p:cxnSp>
        <p:nvCxnSpPr>
          <p:cNvPr id="27" name="直線コネクタ 26"/>
          <p:cNvCxnSpPr>
            <a:stCxn id="8" idx="1"/>
            <a:endCxn id="6" idx="6"/>
          </p:cNvCxnSpPr>
          <p:nvPr/>
        </p:nvCxnSpPr>
        <p:spPr bwMode="auto">
          <a:xfrm flipH="1" flipV="1">
            <a:off x="5724128" y="3477743"/>
            <a:ext cx="108012" cy="22212"/>
          </a:xfrm>
          <a:prstGeom prst="line">
            <a:avLst/>
          </a:prstGeom>
          <a:gradFill rotWithShape="0">
            <a:gsLst>
              <a:gs pos="0">
                <a:srgbClr val="FFFFFF"/>
              </a:gs>
              <a:gs pos="100000">
                <a:srgbClr val="CACAC7"/>
              </a:gs>
            </a:gsLst>
            <a:lin ang="5400000" scaled="1"/>
          </a:gradFill>
          <a:ln w="38100" cap="flat" cmpd="sng" algn="ctr">
            <a:solidFill>
              <a:schemeClr val="tx1"/>
            </a:solidFill>
            <a:prstDash val="solid"/>
            <a:round/>
            <a:headEnd type="none" w="med" len="med"/>
            <a:tailEnd type="none" w="med" len="med"/>
          </a:ln>
          <a:effectLst/>
        </p:spPr>
      </p:cxnSp>
      <p:cxnSp>
        <p:nvCxnSpPr>
          <p:cNvPr id="35" name="直線コネクタ 34"/>
          <p:cNvCxnSpPr>
            <a:stCxn id="7" idx="1"/>
            <a:endCxn id="6" idx="7"/>
          </p:cNvCxnSpPr>
          <p:nvPr/>
        </p:nvCxnSpPr>
        <p:spPr bwMode="auto">
          <a:xfrm flipH="1">
            <a:off x="5407768" y="1527117"/>
            <a:ext cx="532384" cy="1230459"/>
          </a:xfrm>
          <a:prstGeom prst="line">
            <a:avLst/>
          </a:prstGeom>
          <a:gradFill rotWithShape="0">
            <a:gsLst>
              <a:gs pos="0">
                <a:srgbClr val="FFFFFF"/>
              </a:gs>
              <a:gs pos="100000">
                <a:srgbClr val="CACAC7"/>
              </a:gs>
            </a:gsLst>
            <a:lin ang="5400000" scaled="1"/>
          </a:gradFill>
          <a:ln w="38100" cap="flat" cmpd="sng" algn="ctr">
            <a:solidFill>
              <a:schemeClr val="tx1"/>
            </a:solidFill>
            <a:prstDash val="solid"/>
            <a:round/>
            <a:headEnd type="none" w="med" len="med"/>
            <a:tailEnd type="none" w="med" len="med"/>
          </a:ln>
          <a:effectLst/>
        </p:spPr>
      </p:cxnSp>
      <p:sp>
        <p:nvSpPr>
          <p:cNvPr id="3" name="テキスト ボックス 2"/>
          <p:cNvSpPr txBox="1"/>
          <p:nvPr/>
        </p:nvSpPr>
        <p:spPr>
          <a:xfrm>
            <a:off x="179388" y="2136109"/>
            <a:ext cx="2580244" cy="646331"/>
          </a:xfrm>
          <a:prstGeom prst="rect">
            <a:avLst/>
          </a:prstGeom>
          <a:noFill/>
        </p:spPr>
        <p:txBody>
          <a:bodyPr wrap="square" rtlCol="0">
            <a:spAutoFit/>
          </a:bodyPr>
          <a:lstStyle/>
          <a:p>
            <a:r>
              <a:rPr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The black color indicates offline data</a:t>
            </a:r>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4883052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Applications installed on the VMs</a:t>
            </a:r>
            <a:endParaRPr kumimoji="1" lang="ja-JP" altLang="en-US" dirty="0"/>
          </a:p>
        </p:txBody>
      </p:sp>
      <p:sp>
        <p:nvSpPr>
          <p:cNvPr id="3" name="コンテンツ プレースホルダー 2"/>
          <p:cNvSpPr>
            <a:spLocks noGrp="1"/>
          </p:cNvSpPr>
          <p:nvPr>
            <p:ph sz="half" idx="1"/>
          </p:nvPr>
        </p:nvSpPr>
        <p:spPr/>
        <p:txBody>
          <a:bodyPr/>
          <a:lstStyle/>
          <a:p>
            <a:r>
              <a:rPr kumimoji="1" lang="en-US" altLang="ja-JP" sz="2400" dirty="0" err="1" smtClean="0"/>
              <a:t>TreeMap</a:t>
            </a:r>
            <a:endParaRPr kumimoji="1" lang="en-US" altLang="ja-JP" sz="2400" dirty="0" smtClean="0"/>
          </a:p>
          <a:p>
            <a:pPr lvl="1"/>
            <a:r>
              <a:rPr lang="en-US" altLang="ja-JP" sz="2000" dirty="0"/>
              <a:t>We manually and empirically classified </a:t>
            </a:r>
            <a:r>
              <a:rPr lang="en-US" altLang="ja-JP" sz="2000" dirty="0" smtClean="0"/>
              <a:t>the</a:t>
            </a:r>
            <a:r>
              <a:rPr lang="ja-JP" altLang="en-US" sz="2000" dirty="0"/>
              <a:t> </a:t>
            </a:r>
            <a:r>
              <a:rPr lang="en-US" altLang="ja-JP" sz="2000" dirty="0" smtClean="0"/>
              <a:t>applications </a:t>
            </a:r>
            <a:r>
              <a:rPr lang="en-US" altLang="ja-JP" sz="2000" dirty="0"/>
              <a:t>into nine </a:t>
            </a:r>
            <a:r>
              <a:rPr lang="en-US" altLang="ja-JP" sz="2000" dirty="0" smtClean="0"/>
              <a:t>categories</a:t>
            </a:r>
          </a:p>
          <a:p>
            <a:pPr lvl="1"/>
            <a:r>
              <a:rPr lang="en-US" altLang="ja-JP" sz="2000" dirty="0" smtClean="0"/>
              <a:t>The </a:t>
            </a:r>
            <a:r>
              <a:rPr lang="en-US" altLang="ja-JP" sz="2000" dirty="0"/>
              <a:t>pre-installed software, </a:t>
            </a:r>
            <a:r>
              <a:rPr lang="en-US" altLang="ja-JP" sz="2000" dirty="0" smtClean="0"/>
              <a:t>such as </a:t>
            </a:r>
            <a:r>
              <a:rPr lang="en-US" altLang="ja-JP" sz="2000" dirty="0"/>
              <a:t>Microsoft Office and </a:t>
            </a:r>
            <a:r>
              <a:rPr lang="en-US" altLang="ja-JP" sz="2000" dirty="0" smtClean="0"/>
              <a:t>anti-virus, had the </a:t>
            </a:r>
            <a:r>
              <a:rPr lang="en-US" altLang="ja-JP" sz="2000" dirty="0"/>
              <a:t>large proportion</a:t>
            </a:r>
            <a:endParaRPr lang="en-US" altLang="ja-JP" sz="5400" dirty="0" smtClean="0"/>
          </a:p>
          <a:p>
            <a:pPr lvl="1"/>
            <a:r>
              <a:rPr kumimoji="1" lang="en-US" altLang="ja-JP" sz="2000" dirty="0" smtClean="0"/>
              <a:t>We also found the </a:t>
            </a:r>
            <a:r>
              <a:rPr lang="en-US" altLang="ja-JP" sz="2000" dirty="0" smtClean="0"/>
              <a:t>similar characteristics with the usage</a:t>
            </a:r>
            <a:br>
              <a:rPr lang="en-US" altLang="ja-JP" sz="2000" dirty="0" smtClean="0"/>
            </a:br>
            <a:r>
              <a:rPr lang="en-US" altLang="ja-JP" sz="2000" dirty="0" smtClean="0"/>
              <a:t>questionnaire results</a:t>
            </a:r>
          </a:p>
          <a:p>
            <a:pPr lvl="1"/>
            <a:r>
              <a:rPr lang="en-US" altLang="ja-JP" sz="2000" dirty="0" smtClean="0">
                <a:solidFill>
                  <a:srgbClr val="FF0000"/>
                </a:solidFill>
              </a:rPr>
              <a:t>The applications were similar to those of the small-scale VDI [FAST’11]</a:t>
            </a:r>
            <a:endParaRPr kumimoji="1" lang="en-US" altLang="ja-JP" sz="2000" dirty="0" smtClean="0">
              <a:solidFill>
                <a:srgbClr val="FF0000"/>
              </a:solidFill>
            </a:endParaRPr>
          </a:p>
          <a:p>
            <a:pPr marL="338137" lvl="1" indent="0">
              <a:buNone/>
            </a:pPr>
            <a:endParaRPr kumimoji="1" lang="ja-JP" altLang="en-US" sz="2000"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10</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6146" name="Picture 2" descr="D:\Documents\2017\05\research\0508_systor_present\figures\treemap.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5802" y="2060848"/>
            <a:ext cx="4486728" cy="4104456"/>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p:cNvSpPr txBox="1"/>
          <p:nvPr/>
        </p:nvSpPr>
        <p:spPr>
          <a:xfrm>
            <a:off x="4716016" y="1486525"/>
            <a:ext cx="4283968" cy="646331"/>
          </a:xfrm>
          <a:prstGeom prst="rect">
            <a:avLst/>
          </a:prstGeom>
          <a:noFill/>
        </p:spPr>
        <p:txBody>
          <a:bodyPr wrap="square" rtlCol="0">
            <a:spAutoFit/>
          </a:bodyPr>
          <a:lstStyle/>
          <a:p>
            <a:r>
              <a:rPr lang="en-US" altLang="ja-JP" i="1" u="sng" dirty="0" smtClean="0">
                <a:latin typeface="メイリオ" panose="020B0604030504040204" pitchFamily="50" charset="-128"/>
                <a:ea typeface="メイリオ" panose="020B0604030504040204" pitchFamily="50" charset="-128"/>
                <a:cs typeface="メイリオ" panose="020B0604030504040204" pitchFamily="50" charset="-128"/>
              </a:rPr>
              <a:t>Deeper </a:t>
            </a:r>
            <a:r>
              <a:rPr lang="en-US" altLang="ja-JP" i="1" u="sng" dirty="0">
                <a:latin typeface="メイリオ" panose="020B0604030504040204" pitchFamily="50" charset="-128"/>
                <a:ea typeface="メイリオ" panose="020B0604030504040204" pitchFamily="50" charset="-128"/>
                <a:cs typeface="メイリオ" panose="020B0604030504040204" pitchFamily="50" charset="-128"/>
              </a:rPr>
              <a:t>colors and larger rectangles indicate larger proportions</a:t>
            </a:r>
            <a:endParaRPr kumimoji="1" lang="ja-JP" altLang="en-US" i="1" u="sng"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7143200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VM-level traffic</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Read and write traffic</a:t>
            </a:r>
          </a:p>
          <a:p>
            <a:pPr lvl="1"/>
            <a:r>
              <a:rPr lang="en-US" altLang="ja-JP" dirty="0" smtClean="0"/>
              <a:t>Burst </a:t>
            </a:r>
            <a:r>
              <a:rPr lang="en-US" altLang="ja-JP" dirty="0"/>
              <a:t>read traffic (deep black color) </a:t>
            </a:r>
            <a:r>
              <a:rPr lang="en-US" altLang="ja-JP" dirty="0" smtClean="0"/>
              <a:t>occurs, while continuous </a:t>
            </a:r>
            <a:r>
              <a:rPr lang="en-US" altLang="ja-JP" dirty="0"/>
              <a:t>small write traffic (light gray </a:t>
            </a:r>
            <a:r>
              <a:rPr lang="en-US" altLang="ja-JP" dirty="0" smtClean="0"/>
              <a:t>color) is observed</a:t>
            </a:r>
          </a:p>
          <a:p>
            <a:pPr lvl="2"/>
            <a:r>
              <a:rPr lang="en-US" altLang="ja-JP" dirty="0" smtClean="0">
                <a:solidFill>
                  <a:srgbClr val="FF0000"/>
                </a:solidFill>
              </a:rPr>
              <a:t>Read traffic is dominant (82%)</a:t>
            </a:r>
          </a:p>
          <a:p>
            <a:pPr lvl="1"/>
            <a:r>
              <a:rPr lang="en-US" altLang="ja-JP" dirty="0"/>
              <a:t>Massive traffic </a:t>
            </a:r>
            <a:r>
              <a:rPr lang="en-US" altLang="ja-JP" dirty="0" smtClean="0"/>
              <a:t>is </a:t>
            </a:r>
            <a:r>
              <a:rPr lang="en-US" altLang="ja-JP" dirty="0"/>
              <a:t>intensively generated in the morning (09:00)</a:t>
            </a:r>
          </a:p>
          <a:p>
            <a:pPr lvl="1"/>
            <a:r>
              <a:rPr lang="en-US" altLang="ja-JP" dirty="0" smtClean="0"/>
              <a:t>The VM-level </a:t>
            </a:r>
            <a:r>
              <a:rPr lang="en-US" altLang="ja-JP" dirty="0"/>
              <a:t>traffic widely fluctuates and </a:t>
            </a:r>
            <a:r>
              <a:rPr lang="en-US" altLang="ja-JP" dirty="0" smtClean="0"/>
              <a:t>depends both </a:t>
            </a:r>
            <a:r>
              <a:rPr lang="en-US" altLang="ja-JP" dirty="0"/>
              <a:t>on time and the VMs </a:t>
            </a:r>
            <a:endParaRPr lang="en-US" altLang="ja-JP" dirty="0" smtClean="0"/>
          </a:p>
          <a:p>
            <a:pPr lvl="2"/>
            <a:r>
              <a:rPr lang="en-US" altLang="ja-JP" dirty="0" smtClean="0"/>
              <a:t>It would be possible to exist </a:t>
            </a:r>
            <a:r>
              <a:rPr lang="en-US" altLang="ja-JP" i="1" dirty="0" smtClean="0"/>
              <a:t>heavy VMs</a:t>
            </a:r>
            <a:r>
              <a:rPr lang="en-US" altLang="ja-JP" dirty="0" smtClean="0"/>
              <a:t> that </a:t>
            </a:r>
            <a:r>
              <a:rPr lang="en-US" altLang="ja-JP" dirty="0"/>
              <a:t>generated dominant traffic</a:t>
            </a:r>
            <a:r>
              <a:rPr lang="en-US" altLang="ja-JP" dirty="0" smtClean="0"/>
              <a:t>  </a:t>
            </a:r>
          </a:p>
          <a:p>
            <a:pPr lvl="1"/>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11</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71223"/>
            <a:ext cx="4579267" cy="2626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1087" y="4043232"/>
            <a:ext cx="4597417" cy="2554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テキスト ボックス 5"/>
          <p:cNvSpPr txBox="1"/>
          <p:nvPr/>
        </p:nvSpPr>
        <p:spPr>
          <a:xfrm>
            <a:off x="1475656" y="3771168"/>
            <a:ext cx="1728192" cy="400110"/>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&lt;Read&gt;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9"/>
          <p:cNvSpPr txBox="1"/>
          <p:nvPr/>
        </p:nvSpPr>
        <p:spPr>
          <a:xfrm>
            <a:off x="6084168" y="3766203"/>
            <a:ext cx="1728192" cy="400110"/>
          </a:xfrm>
          <a:prstGeom prst="rect">
            <a:avLst/>
          </a:prstGeom>
          <a:noFill/>
        </p:spPr>
        <p:txBody>
          <a:bodyPr wrap="square" rtlCol="0">
            <a:spAutoFit/>
          </a:bodyPr>
          <a:lstStyle/>
          <a:p>
            <a:r>
              <a:rPr kumimoji="1" lang="en-US" altLang="ja-JP" sz="2000" smtClean="0">
                <a:latin typeface="メイリオ" panose="020B0604030504040204" pitchFamily="50" charset="-128"/>
                <a:ea typeface="メイリオ" panose="020B0604030504040204" pitchFamily="50" charset="-128"/>
                <a:cs typeface="メイリオ" panose="020B0604030504040204" pitchFamily="50" charset="-128"/>
              </a:rPr>
              <a:t>&lt;Write&gt;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6"/>
          <p:cNvSpPr/>
          <p:nvPr/>
        </p:nvSpPr>
        <p:spPr bwMode="auto">
          <a:xfrm>
            <a:off x="918733" y="4043232"/>
            <a:ext cx="144016" cy="2338096"/>
          </a:xfrm>
          <a:prstGeom prst="round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ctr"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000000"/>
              </a:solidFill>
              <a:effectLst/>
              <a:latin typeface="ＭＳ Ｐゴシック" charset="-128"/>
              <a:ea typeface="ＭＳ Ｐゴシック" charset="-128"/>
            </a:endParaRPr>
          </a:p>
        </p:txBody>
      </p:sp>
      <p:sp>
        <p:nvSpPr>
          <p:cNvPr id="12" name="角丸四角形 11"/>
          <p:cNvSpPr/>
          <p:nvPr/>
        </p:nvSpPr>
        <p:spPr bwMode="auto">
          <a:xfrm>
            <a:off x="5436096" y="4043232"/>
            <a:ext cx="144016" cy="2338096"/>
          </a:xfrm>
          <a:prstGeom prst="roundRect">
            <a:avLst/>
          </a:prstGeom>
          <a:noFill/>
          <a:ln w="2857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ctr"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000000"/>
              </a:solidFill>
              <a:effectLst/>
              <a:latin typeface="ＭＳ Ｐゴシック" charset="-128"/>
              <a:ea typeface="ＭＳ Ｐゴシック" charset="-128"/>
            </a:endParaRPr>
          </a:p>
        </p:txBody>
      </p:sp>
      <p:sp>
        <p:nvSpPr>
          <p:cNvPr id="13" name="角丸四角形 12"/>
          <p:cNvSpPr/>
          <p:nvPr/>
        </p:nvSpPr>
        <p:spPr bwMode="auto">
          <a:xfrm>
            <a:off x="1062748" y="4293096"/>
            <a:ext cx="1226885" cy="152400"/>
          </a:xfrm>
          <a:prstGeom prst="round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ctr"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000000"/>
              </a:solidFill>
              <a:effectLst/>
              <a:latin typeface="ＭＳ Ｐゴシック" charset="-128"/>
              <a:ea typeface="ＭＳ Ｐゴシック" charset="-128"/>
            </a:endParaRPr>
          </a:p>
        </p:txBody>
      </p:sp>
      <p:sp>
        <p:nvSpPr>
          <p:cNvPr id="14" name="角丸四角形 13"/>
          <p:cNvSpPr/>
          <p:nvPr/>
        </p:nvSpPr>
        <p:spPr bwMode="auto">
          <a:xfrm>
            <a:off x="2771799" y="4941168"/>
            <a:ext cx="576065" cy="152400"/>
          </a:xfrm>
          <a:prstGeom prst="round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ctr"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000000"/>
              </a:solidFill>
              <a:effectLst/>
              <a:latin typeface="ＭＳ Ｐゴシック" charset="-128"/>
              <a:ea typeface="ＭＳ Ｐゴシック" charset="-128"/>
            </a:endParaRPr>
          </a:p>
        </p:txBody>
      </p:sp>
      <p:sp>
        <p:nvSpPr>
          <p:cNvPr id="15" name="角丸四角形 14"/>
          <p:cNvSpPr/>
          <p:nvPr/>
        </p:nvSpPr>
        <p:spPr bwMode="auto">
          <a:xfrm>
            <a:off x="5580112" y="5090203"/>
            <a:ext cx="792088" cy="152400"/>
          </a:xfrm>
          <a:prstGeom prst="roundRect">
            <a:avLst/>
          </a:prstGeom>
          <a:noFill/>
          <a:ln w="2857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ctr"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000000"/>
              </a:solidFill>
              <a:effectLst/>
              <a:latin typeface="ＭＳ Ｐゴシック" charset="-128"/>
              <a:ea typeface="ＭＳ Ｐゴシック" charset="-128"/>
            </a:endParaRPr>
          </a:p>
        </p:txBody>
      </p:sp>
      <p:sp>
        <p:nvSpPr>
          <p:cNvPr id="16" name="角丸四角形 15"/>
          <p:cNvSpPr/>
          <p:nvPr/>
        </p:nvSpPr>
        <p:spPr bwMode="auto">
          <a:xfrm>
            <a:off x="7236296" y="4914139"/>
            <a:ext cx="432048" cy="176064"/>
          </a:xfrm>
          <a:prstGeom prst="roundRect">
            <a:avLst/>
          </a:prstGeom>
          <a:noFill/>
          <a:ln w="2857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ctr"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000000"/>
              </a:solidFill>
              <a:effectLst/>
              <a:latin typeface="ＭＳ Ｐゴシック" charset="-128"/>
              <a:ea typeface="ＭＳ Ｐゴシック" charset="-128"/>
            </a:endParaRPr>
          </a:p>
        </p:txBody>
      </p:sp>
      <p:sp>
        <p:nvSpPr>
          <p:cNvPr id="17" name="角丸四角形 16"/>
          <p:cNvSpPr/>
          <p:nvPr/>
        </p:nvSpPr>
        <p:spPr bwMode="auto">
          <a:xfrm>
            <a:off x="1078277" y="5093568"/>
            <a:ext cx="1226885" cy="152400"/>
          </a:xfrm>
          <a:prstGeom prst="round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ctr"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000000"/>
              </a:solidFill>
              <a:effectLst/>
              <a:latin typeface="ＭＳ Ｐゴシック" charset="-128"/>
              <a:ea typeface="ＭＳ Ｐゴシック" charset="-128"/>
            </a:endParaRPr>
          </a:p>
        </p:txBody>
      </p:sp>
    </p:spTree>
    <p:extLst>
      <p:ext uri="{BB962C8B-B14F-4D97-AF65-F5344CB8AC3E}">
        <p14:creationId xmlns:p14="http://schemas.microsoft.com/office/powerpoint/2010/main" val="3958185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Questions from the results</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12</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7" name="テキスト ボックス 6"/>
          <p:cNvSpPr txBox="1"/>
          <p:nvPr/>
        </p:nvSpPr>
        <p:spPr>
          <a:xfrm>
            <a:off x="251520" y="764704"/>
            <a:ext cx="8568952" cy="461665"/>
          </a:xfrm>
          <a:prstGeom prst="rect">
            <a:avLst/>
          </a:prstGeom>
          <a:noFill/>
        </p:spPr>
        <p:txBody>
          <a:bodyPr wrap="square" rtlCol="0">
            <a:spAutoFit/>
          </a:bodyPr>
          <a:lstStyle/>
          <a:p>
            <a:pPr algn="l"/>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1.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What happened in the morning </a:t>
            </a:r>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09:00-10:00)?</a:t>
            </a:r>
            <a:endParaRPr kumimoji="1" lang="ja-JP" altLang="en-US"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テキスト ボックス 7"/>
          <p:cNvSpPr txBox="1"/>
          <p:nvPr/>
        </p:nvSpPr>
        <p:spPr>
          <a:xfrm>
            <a:off x="251520" y="2636912"/>
            <a:ext cx="8496944" cy="461665"/>
          </a:xfrm>
          <a:prstGeom prst="rect">
            <a:avLst/>
          </a:prstGeom>
          <a:noFill/>
        </p:spPr>
        <p:txBody>
          <a:bodyPr wrap="square" rtlCol="0">
            <a:spAutoFit/>
          </a:bodyPr>
          <a:lstStyle/>
          <a:p>
            <a:pPr algn="l"/>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2.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Why read traffic is dominant?</a:t>
            </a:r>
            <a:endParaRPr lang="ja-JP" altLang="en-US"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251520" y="4581128"/>
            <a:ext cx="9073008" cy="461665"/>
          </a:xfrm>
          <a:prstGeom prst="rect">
            <a:avLst/>
          </a:prstGeom>
          <a:noFill/>
        </p:spPr>
        <p:txBody>
          <a:bodyPr wrap="square" rtlCol="0">
            <a:spAutoFit/>
          </a:bodyPr>
          <a:lstStyle/>
          <a:p>
            <a:pPr algn="l"/>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3.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How the heavy VMs are affected </a:t>
            </a:r>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to the VDI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system?</a:t>
            </a:r>
            <a:endParaRPr kumimoji="1" lang="ja-JP" altLang="en-US"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9875608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What happened in the </a:t>
            </a:r>
            <a:r>
              <a:rPr lang="en-US" altLang="ja-JP" dirty="0" smtClean="0"/>
              <a:t>morning?</a:t>
            </a:r>
            <a:endParaRPr kumimoji="1" lang="ja-JP" altLang="en-US" dirty="0"/>
          </a:p>
        </p:txBody>
      </p:sp>
      <p:sp>
        <p:nvSpPr>
          <p:cNvPr id="3" name="コンテンツ プレースホルダー 2"/>
          <p:cNvSpPr>
            <a:spLocks noGrp="1"/>
          </p:cNvSpPr>
          <p:nvPr>
            <p:ph idx="1"/>
          </p:nvPr>
        </p:nvSpPr>
        <p:spPr/>
        <p:txBody>
          <a:bodyPr/>
          <a:lstStyle/>
          <a:p>
            <a:r>
              <a:rPr lang="en-US" altLang="ja-JP" dirty="0"/>
              <a:t>Daily distribution </a:t>
            </a:r>
            <a:r>
              <a:rPr lang="en-US" altLang="ja-JP" dirty="0" smtClean="0"/>
              <a:t>of write throughput</a:t>
            </a:r>
          </a:p>
          <a:p>
            <a:pPr lvl="1"/>
            <a:r>
              <a:rPr lang="en-US" altLang="ja-JP" dirty="0" smtClean="0"/>
              <a:t>From application logs, we found the regular update of anti-virus </a:t>
            </a:r>
          </a:p>
          <a:p>
            <a:pPr lvl="1"/>
            <a:r>
              <a:rPr lang="en-US" altLang="ja-JP" dirty="0" smtClean="0"/>
              <a:t>The update was </a:t>
            </a:r>
            <a:r>
              <a:rPr lang="en-US" altLang="ja-JP" dirty="0"/>
              <a:t>simultaneously executed by hundreds of VMs</a:t>
            </a:r>
            <a:r>
              <a:rPr lang="en-US" altLang="ja-JP" dirty="0" smtClean="0"/>
              <a:t>, and it </a:t>
            </a:r>
            <a:r>
              <a:rPr lang="en-US" altLang="ja-JP" dirty="0"/>
              <a:t>acts as an </a:t>
            </a:r>
            <a:r>
              <a:rPr lang="en-US" altLang="ja-JP" b="1" dirty="0">
                <a:solidFill>
                  <a:srgbClr val="FF0000"/>
                </a:solidFill>
              </a:rPr>
              <a:t>update </a:t>
            </a:r>
            <a:r>
              <a:rPr lang="en-US" altLang="ja-JP" b="1" dirty="0" smtClean="0">
                <a:solidFill>
                  <a:srgbClr val="FF0000"/>
                </a:solidFill>
              </a:rPr>
              <a:t>storm</a:t>
            </a:r>
          </a:p>
          <a:p>
            <a:pPr lvl="1"/>
            <a:r>
              <a:rPr kumimoji="1" lang="en-US" altLang="ja-JP" dirty="0" smtClean="0"/>
              <a:t>During the update storm, the </a:t>
            </a:r>
            <a:r>
              <a:rPr lang="en-US" altLang="ja-JP" dirty="0"/>
              <a:t>large throughput of both read and write </a:t>
            </a:r>
            <a:r>
              <a:rPr lang="en-US" altLang="ja-JP" dirty="0" smtClean="0"/>
              <a:t>traffic was achieved, and </a:t>
            </a:r>
            <a:r>
              <a:rPr kumimoji="1" lang="en-US" altLang="ja-JP" dirty="0" smtClean="0"/>
              <a:t>their response time was also largely increased  </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13</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789040"/>
            <a:ext cx="714375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3" y="4149080"/>
            <a:ext cx="504056"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312" y="4736190"/>
            <a:ext cx="504057"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テキスト ボックス 5"/>
          <p:cNvSpPr txBox="1"/>
          <p:nvPr/>
        </p:nvSpPr>
        <p:spPr>
          <a:xfrm>
            <a:off x="7834089" y="4031260"/>
            <a:ext cx="1202407" cy="338554"/>
          </a:xfrm>
          <a:prstGeom prst="rect">
            <a:avLst/>
          </a:prstGeom>
          <a:noFill/>
        </p:spPr>
        <p:txBody>
          <a:bodyPr wrap="square" rtlCol="0">
            <a:spAutoFit/>
          </a:bodyPr>
          <a:lstStyle/>
          <a:p>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1st week</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7812360" y="4365104"/>
            <a:ext cx="1224135" cy="338554"/>
          </a:xfrm>
          <a:prstGeom prst="rect">
            <a:avLst/>
          </a:prstGeom>
          <a:noFill/>
        </p:spPr>
        <p:txBody>
          <a:bodyPr wrap="square" rtlCol="0">
            <a:spAutoFit/>
          </a:bodyPr>
          <a:lstStyle/>
          <a:p>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2nd week</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テキスト ボックス 13"/>
          <p:cNvSpPr txBox="1"/>
          <p:nvPr/>
        </p:nvSpPr>
        <p:spPr>
          <a:xfrm>
            <a:off x="7812360" y="4674622"/>
            <a:ext cx="1224135" cy="338554"/>
          </a:xfrm>
          <a:prstGeom prst="rect">
            <a:avLst/>
          </a:prstGeom>
          <a:noFill/>
        </p:spPr>
        <p:txBody>
          <a:bodyPr wrap="square" rtlCol="0">
            <a:spAutoFit/>
          </a:bodyPr>
          <a:lstStyle/>
          <a:p>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3rd week</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p:cNvSpPr txBox="1"/>
          <p:nvPr/>
        </p:nvSpPr>
        <p:spPr>
          <a:xfrm>
            <a:off x="7740352" y="4962654"/>
            <a:ext cx="1368152" cy="338554"/>
          </a:xfrm>
          <a:prstGeom prst="rect">
            <a:avLst/>
          </a:prstGeom>
          <a:noFill/>
        </p:spPr>
        <p:txBody>
          <a:bodyPr wrap="square" rtlCol="0">
            <a:spAutoFit/>
          </a:bodyPr>
          <a:lstStyle/>
          <a:p>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4th week</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a:xfrm>
            <a:off x="2555776" y="3676962"/>
            <a:ext cx="3240360" cy="400110"/>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&lt;Write throughput&gt;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8772192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Characteristics of update </a:t>
            </a:r>
            <a:r>
              <a:rPr kumimoji="1" lang="en-US" altLang="ja-JP" dirty="0" smtClean="0"/>
              <a:t>storm – (1)</a:t>
            </a:r>
            <a:endParaRPr kumimoji="1" lang="ja-JP" altLang="en-US" dirty="0"/>
          </a:p>
        </p:txBody>
      </p:sp>
      <p:sp>
        <p:nvSpPr>
          <p:cNvPr id="3" name="コンテンツ プレースホルダー 2"/>
          <p:cNvSpPr>
            <a:spLocks noGrp="1"/>
          </p:cNvSpPr>
          <p:nvPr>
            <p:ph sz="half" idx="1"/>
          </p:nvPr>
        </p:nvSpPr>
        <p:spPr>
          <a:xfrm>
            <a:off x="168275" y="2094086"/>
            <a:ext cx="4475733" cy="3351138"/>
          </a:xfrm>
        </p:spPr>
        <p:txBody>
          <a:bodyPr/>
          <a:lstStyle/>
          <a:p>
            <a:r>
              <a:rPr kumimoji="1" lang="en-US" altLang="ja-JP" sz="2400" dirty="0" smtClean="0"/>
              <a:t>Write response time</a:t>
            </a:r>
          </a:p>
          <a:p>
            <a:pPr lvl="1"/>
            <a:r>
              <a:rPr lang="en-US" altLang="ja-JP" sz="2000" dirty="0" smtClean="0"/>
              <a:t>In the morning, the CDF shape differs from the other time bins </a:t>
            </a:r>
            <a:endParaRPr kumimoji="1" lang="en-US" altLang="ja-JP" sz="2000" dirty="0" smtClean="0"/>
          </a:p>
          <a:p>
            <a:pPr lvl="1"/>
            <a:endParaRPr kumimoji="1" lang="ja-JP" altLang="en-US" sz="2000" dirty="0"/>
          </a:p>
        </p:txBody>
      </p:sp>
      <p:sp>
        <p:nvSpPr>
          <p:cNvPr id="6" name="コンテンツ プレースホルダー 5"/>
          <p:cNvSpPr>
            <a:spLocks noGrp="1"/>
          </p:cNvSpPr>
          <p:nvPr>
            <p:ph sz="half" idx="2"/>
          </p:nvPr>
        </p:nvSpPr>
        <p:spPr>
          <a:xfrm>
            <a:off x="4637088" y="2094086"/>
            <a:ext cx="4506912" cy="3135114"/>
          </a:xfrm>
        </p:spPr>
        <p:txBody>
          <a:bodyPr/>
          <a:lstStyle/>
          <a:p>
            <a:r>
              <a:rPr lang="en-US" altLang="ja-JP" sz="2400" dirty="0" smtClean="0"/>
              <a:t>Write size distribution</a:t>
            </a:r>
          </a:p>
          <a:p>
            <a:pPr lvl="1"/>
            <a:r>
              <a:rPr lang="en-US" altLang="ja-JP" sz="2000" dirty="0"/>
              <a:t>In the morning</a:t>
            </a:r>
            <a:r>
              <a:rPr lang="en-US" altLang="ja-JP" sz="2000" dirty="0" smtClean="0"/>
              <a:t>, the large size (128 KiB) </a:t>
            </a:r>
            <a:r>
              <a:rPr lang="en-US" altLang="ja-JP" sz="2000" dirty="0"/>
              <a:t>has large proportion  </a:t>
            </a:r>
            <a:endParaRPr lang="en-US" altLang="ja-JP" sz="2000" dirty="0" smtClean="0"/>
          </a:p>
          <a:p>
            <a:pPr lvl="1"/>
            <a:endParaRPr lang="en-US" altLang="ja-JP" sz="2000" dirty="0" smtClean="0"/>
          </a:p>
          <a:p>
            <a:pPr lvl="1"/>
            <a:endParaRPr lang="en-US" altLang="ja-JP" sz="2000" dirty="0"/>
          </a:p>
          <a:p>
            <a:pPr lvl="1"/>
            <a:endParaRPr kumimoji="1" lang="ja-JP" altLang="en-US" sz="2000"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14</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8" name="コンテンツ プレースホルダー 2"/>
          <p:cNvSpPr txBox="1">
            <a:spLocks/>
          </p:cNvSpPr>
          <p:nvPr/>
        </p:nvSpPr>
        <p:spPr bwMode="gray">
          <a:xfrm>
            <a:off x="168275" y="869951"/>
            <a:ext cx="8786813" cy="119089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290513" indent="-290513" algn="l" defTabSz="457200" rtl="0" fontAlgn="base">
              <a:lnSpc>
                <a:spcPct val="95000"/>
              </a:lnSpc>
              <a:spcBef>
                <a:spcPct val="20000"/>
              </a:spcBef>
              <a:spcAft>
                <a:spcPct val="10000"/>
              </a:spcAft>
              <a:buClr>
                <a:srgbClr val="A30B1A"/>
              </a:buClr>
              <a:buFont typeface="Wingdings" pitchFamily="2" charset="2"/>
              <a:buChar char="n"/>
              <a:defRPr kumimoji="1" sz="2800">
                <a:solidFill>
                  <a:srgbClr val="000000"/>
                </a:solidFill>
                <a:latin typeface="メイリオ" pitchFamily="50" charset="-128"/>
                <a:ea typeface="メイリオ" pitchFamily="50" charset="-128"/>
                <a:cs typeface="Tahoma" pitchFamily="34" charset="0"/>
              </a:defRPr>
            </a:lvl1pPr>
            <a:lvl2pPr marL="581025" indent="-242888" algn="l" defTabSz="457200" rtl="0" fontAlgn="base">
              <a:lnSpc>
                <a:spcPct val="95000"/>
              </a:lnSpc>
              <a:spcBef>
                <a:spcPct val="20000"/>
              </a:spcBef>
              <a:spcAft>
                <a:spcPct val="10000"/>
              </a:spcAft>
              <a:buClr>
                <a:srgbClr val="87867E"/>
              </a:buClr>
              <a:buFont typeface="Wingdings" pitchFamily="2" charset="2"/>
              <a:buChar char="n"/>
              <a:defRPr kumimoji="1" sz="2400">
                <a:solidFill>
                  <a:srgbClr val="000000"/>
                </a:solidFill>
                <a:latin typeface="メイリオ" pitchFamily="50" charset="-128"/>
                <a:ea typeface="メイリオ" pitchFamily="50" charset="-128"/>
                <a:cs typeface="Tahoma" pitchFamily="34" charset="0"/>
              </a:defRPr>
            </a:lvl2pPr>
            <a:lvl3pPr marL="795338" indent="-138113" algn="l" defTabSz="457200" rtl="0" fontAlgn="base">
              <a:lnSpc>
                <a:spcPct val="95000"/>
              </a:lnSpc>
              <a:spcBef>
                <a:spcPct val="20000"/>
              </a:spcBef>
              <a:spcAft>
                <a:spcPct val="10000"/>
              </a:spcAft>
              <a:buClr>
                <a:srgbClr val="87867E"/>
              </a:buClr>
              <a:buSzPct val="100000"/>
              <a:buChar char="•"/>
              <a:defRPr kumimoji="1" sz="2000">
                <a:solidFill>
                  <a:srgbClr val="000000"/>
                </a:solidFill>
                <a:latin typeface="メイリオ" pitchFamily="50" charset="-128"/>
                <a:ea typeface="メイリオ" pitchFamily="50" charset="-128"/>
                <a:cs typeface="Tahoma" pitchFamily="34" charset="0"/>
              </a:defRPr>
            </a:lvl3pPr>
            <a:lvl4pPr marL="1014413" indent="-134938" algn="l" defTabSz="457200" rtl="0" fontAlgn="base">
              <a:lnSpc>
                <a:spcPct val="95000"/>
              </a:lnSpc>
              <a:spcBef>
                <a:spcPct val="20000"/>
              </a:spcBef>
              <a:spcAft>
                <a:spcPct val="10000"/>
              </a:spcAft>
              <a:buClr>
                <a:srgbClr val="87867E"/>
              </a:buClr>
              <a:buSzPct val="100000"/>
              <a:buChar char="•"/>
              <a:defRPr kumimoji="1" sz="1800">
                <a:solidFill>
                  <a:srgbClr val="000000"/>
                </a:solidFill>
                <a:latin typeface="メイリオ" pitchFamily="50" charset="-128"/>
                <a:ea typeface="メイリオ" pitchFamily="50" charset="-128"/>
                <a:cs typeface="Tahoma" pitchFamily="34" charset="0"/>
              </a:defRPr>
            </a:lvl4pPr>
            <a:lvl5pPr marL="1152000" indent="136800" algn="l" defTabSz="457200" rtl="0" fontAlgn="base">
              <a:spcBef>
                <a:spcPct val="0"/>
              </a:spcBef>
              <a:spcAft>
                <a:spcPct val="0"/>
              </a:spcAft>
              <a:buClr>
                <a:schemeClr val="bg1">
                  <a:lumMod val="65000"/>
                </a:schemeClr>
              </a:buClr>
              <a:buFont typeface="メイリオ" pitchFamily="50" charset="-128"/>
              <a:buChar char="•"/>
              <a:defRPr kumimoji="1" sz="1600">
                <a:solidFill>
                  <a:srgbClr val="000000"/>
                </a:solidFill>
                <a:latin typeface="メイリオ" pitchFamily="50" charset="-128"/>
                <a:ea typeface="メイリオ" pitchFamily="50" charset="-128"/>
                <a:cs typeface="+mn-cs"/>
              </a:defRPr>
            </a:lvl5pPr>
            <a:lvl6pPr marL="2762250" indent="365125" algn="l" defTabSz="457200" rtl="0" fontAlgn="base">
              <a:spcBef>
                <a:spcPct val="0"/>
              </a:spcBef>
              <a:spcAft>
                <a:spcPct val="0"/>
              </a:spcAft>
              <a:buBlip>
                <a:blip r:embed="rId2"/>
              </a:buBlip>
              <a:defRPr kumimoji="1" sz="1800">
                <a:solidFill>
                  <a:srgbClr val="000000"/>
                </a:solidFill>
                <a:latin typeface="+mn-lt"/>
                <a:ea typeface="+mn-ea"/>
                <a:cs typeface="+mn-cs"/>
              </a:defRPr>
            </a:lvl6pPr>
            <a:lvl7pPr marL="3219450" indent="365125" algn="l" defTabSz="457200" rtl="0" fontAlgn="base">
              <a:spcBef>
                <a:spcPct val="0"/>
              </a:spcBef>
              <a:spcAft>
                <a:spcPct val="0"/>
              </a:spcAft>
              <a:buBlip>
                <a:blip r:embed="rId2"/>
              </a:buBlip>
              <a:defRPr kumimoji="1" sz="1800">
                <a:solidFill>
                  <a:srgbClr val="000000"/>
                </a:solidFill>
                <a:latin typeface="+mn-lt"/>
                <a:ea typeface="+mn-ea"/>
                <a:cs typeface="+mn-cs"/>
              </a:defRPr>
            </a:lvl7pPr>
            <a:lvl8pPr marL="3676650" indent="365125" algn="l" defTabSz="457200" rtl="0" fontAlgn="base">
              <a:spcBef>
                <a:spcPct val="0"/>
              </a:spcBef>
              <a:spcAft>
                <a:spcPct val="0"/>
              </a:spcAft>
              <a:buBlip>
                <a:blip r:embed="rId2"/>
              </a:buBlip>
              <a:defRPr kumimoji="1" sz="1800">
                <a:solidFill>
                  <a:srgbClr val="000000"/>
                </a:solidFill>
                <a:latin typeface="+mn-lt"/>
                <a:ea typeface="+mn-ea"/>
                <a:cs typeface="+mn-cs"/>
              </a:defRPr>
            </a:lvl8pPr>
            <a:lvl9pPr marL="4133850" indent="365125" algn="l" defTabSz="457200" rtl="0" fontAlgn="base">
              <a:spcBef>
                <a:spcPct val="0"/>
              </a:spcBef>
              <a:spcAft>
                <a:spcPct val="0"/>
              </a:spcAft>
              <a:buBlip>
                <a:blip r:embed="rId2"/>
              </a:buBlip>
              <a:defRPr kumimoji="1" sz="1800">
                <a:solidFill>
                  <a:srgbClr val="000000"/>
                </a:solidFill>
                <a:latin typeface="+mn-lt"/>
                <a:ea typeface="+mn-ea"/>
                <a:cs typeface="+mn-cs"/>
              </a:defRPr>
            </a:lvl9pPr>
          </a:lstStyle>
          <a:p>
            <a:r>
              <a:rPr lang="en-US" altLang="ja-JP" sz="2400" dirty="0"/>
              <a:t>The storage </a:t>
            </a:r>
            <a:r>
              <a:rPr lang="en-US" altLang="ja-JP" sz="2400" dirty="0" smtClean="0"/>
              <a:t>response time was largely degraded from 20 </a:t>
            </a:r>
            <a:r>
              <a:rPr lang="en-US" altLang="ja-JP" sz="2400" dirty="0" err="1" smtClean="0"/>
              <a:t>ms</a:t>
            </a:r>
            <a:r>
              <a:rPr lang="en-US" altLang="ja-JP" sz="2400" dirty="0" smtClean="0"/>
              <a:t> during the update storm</a:t>
            </a:r>
          </a:p>
          <a:p>
            <a:pPr lvl="1"/>
            <a:r>
              <a:rPr lang="en-US" altLang="ja-JP" sz="2000" kern="0" dirty="0" smtClean="0"/>
              <a:t>20 </a:t>
            </a:r>
            <a:r>
              <a:rPr lang="en-US" altLang="ja-JP" sz="2000" kern="0" dirty="0" err="1" smtClean="0"/>
              <a:t>ms</a:t>
            </a:r>
            <a:r>
              <a:rPr lang="en-US" altLang="ja-JP" sz="2000" kern="0" dirty="0" smtClean="0"/>
              <a:t> : the recommend response time by VMWare</a:t>
            </a:r>
          </a:p>
        </p:txBody>
      </p:sp>
      <p:sp>
        <p:nvSpPr>
          <p:cNvPr id="9" name="テキスト ボックス 8"/>
          <p:cNvSpPr txBox="1"/>
          <p:nvPr/>
        </p:nvSpPr>
        <p:spPr>
          <a:xfrm>
            <a:off x="0" y="6395830"/>
            <a:ext cx="9217024" cy="230832"/>
          </a:xfrm>
          <a:prstGeom prst="rect">
            <a:avLst/>
          </a:prstGeom>
          <a:noFill/>
        </p:spPr>
        <p:txBody>
          <a:bodyPr wrap="square" rtlCol="0">
            <a:spAutoFit/>
          </a:bodyPr>
          <a:lstStyle/>
          <a:p>
            <a:pPr algn="l"/>
            <a:r>
              <a:rPr lang="en-US" altLang="ja-JP" sz="900" dirty="0" smtClean="0">
                <a:latin typeface="メイリオ" panose="020B0604030504040204" pitchFamily="50" charset="-128"/>
                <a:ea typeface="メイリオ" panose="020B0604030504040204" pitchFamily="50" charset="-128"/>
                <a:cs typeface="メイリオ" panose="020B0604030504040204" pitchFamily="50" charset="-128"/>
              </a:rPr>
              <a:t>** VMware</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 Storage I/O control technical </a:t>
            </a:r>
            <a:r>
              <a:rPr lang="en-US" altLang="ja-JP" sz="900" dirty="0" smtClean="0">
                <a:latin typeface="メイリオ" panose="020B0604030504040204" pitchFamily="50" charset="-128"/>
                <a:ea typeface="メイリオ" panose="020B0604030504040204" pitchFamily="50" charset="-128"/>
                <a:cs typeface="メイリオ" panose="020B0604030504040204" pitchFamily="50" charset="-128"/>
              </a:rPr>
              <a:t>overview and </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considerations for </a:t>
            </a:r>
            <a:r>
              <a:rPr lang="en-US" altLang="ja-JP" sz="900" dirty="0" smtClean="0">
                <a:latin typeface="メイリオ" panose="020B0604030504040204" pitchFamily="50" charset="-128"/>
                <a:ea typeface="メイリオ" panose="020B0604030504040204" pitchFamily="50" charset="-128"/>
                <a:cs typeface="メイリオ" panose="020B0604030504040204" pitchFamily="50" charset="-128"/>
              </a:rPr>
              <a:t>deployment http</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://www.vmware.com/files/pdf/techpaper/VMW-vSphere41-SIOC.pdf.</a:t>
            </a:r>
            <a:endParaRPr kumimoji="1" lang="ja-JP" altLang="en-US" sz="9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3529278"/>
            <a:ext cx="3838395" cy="2780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5304" y="3538737"/>
            <a:ext cx="4012046" cy="2770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827584" y="3356992"/>
            <a:ext cx="3672408" cy="369332"/>
          </a:xfrm>
          <a:prstGeom prst="rect">
            <a:avLst/>
          </a:prstGeom>
          <a:noFill/>
        </p:spPr>
        <p:txBody>
          <a:bodyPr wrap="square" rtlCol="0">
            <a:spAutoFit/>
          </a:bodyPr>
          <a:lstStyle/>
          <a:p>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&lt;Response time over 20ms&gt;</a:t>
            </a:r>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p:cNvSpPr txBox="1"/>
          <p:nvPr/>
        </p:nvSpPr>
        <p:spPr>
          <a:xfrm>
            <a:off x="4932040" y="3347700"/>
            <a:ext cx="3960440" cy="369332"/>
          </a:xfrm>
          <a:prstGeom prst="rect">
            <a:avLst/>
          </a:prstGeom>
          <a:noFill/>
        </p:spPr>
        <p:txBody>
          <a:bodyPr wrap="square" rtlCol="0">
            <a:spAutoFit/>
          </a:bodyPr>
          <a:lstStyle/>
          <a:p>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&lt;Size distribution over 20ms&gt;</a:t>
            </a:r>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 name="直線矢印コネクタ 14"/>
          <p:cNvCxnSpPr/>
          <p:nvPr/>
        </p:nvCxnSpPr>
        <p:spPr bwMode="auto">
          <a:xfrm flipH="1" flipV="1">
            <a:off x="7884369" y="4077072"/>
            <a:ext cx="288031" cy="216024"/>
          </a:xfrm>
          <a:prstGeom prst="straightConnector1">
            <a:avLst/>
          </a:prstGeom>
          <a:gradFill rotWithShape="0">
            <a:gsLst>
              <a:gs pos="0">
                <a:srgbClr val="FFFFFF"/>
              </a:gs>
              <a:gs pos="100000">
                <a:srgbClr val="CACAC7"/>
              </a:gs>
            </a:gsLst>
            <a:lin ang="5400000" scaled="1"/>
          </a:gradFill>
          <a:ln w="38100" cap="flat" cmpd="sng" algn="ctr">
            <a:solidFill>
              <a:srgbClr val="CC00FF"/>
            </a:solidFill>
            <a:prstDash val="solid"/>
            <a:round/>
            <a:headEnd type="none" w="med" len="med"/>
            <a:tailEnd type="triangle" w="med" len="med"/>
          </a:ln>
          <a:effectLst/>
        </p:spPr>
      </p:cxnSp>
      <p:sp>
        <p:nvSpPr>
          <p:cNvPr id="21" name="テキスト ボックス 20"/>
          <p:cNvSpPr txBox="1"/>
          <p:nvPr/>
        </p:nvSpPr>
        <p:spPr>
          <a:xfrm>
            <a:off x="7956376" y="4294837"/>
            <a:ext cx="864096" cy="646331"/>
          </a:xfrm>
          <a:prstGeom prst="rect">
            <a:avLst/>
          </a:prstGeom>
          <a:noFill/>
        </p:spPr>
        <p:txBody>
          <a:bodyPr wrap="square" rtlCol="0">
            <a:spAutoFit/>
          </a:bodyPr>
          <a:lstStyle/>
          <a:p>
            <a:pPr algn="l"/>
            <a:r>
              <a:rPr kumimoji="1" lang="en-US" altLang="ja-JP"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128 KiB</a:t>
            </a:r>
            <a:endParaRPr kumimoji="1" lang="ja-JP" altLang="en-US"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6" name="直線矢印コネクタ 15"/>
          <p:cNvCxnSpPr/>
          <p:nvPr/>
        </p:nvCxnSpPr>
        <p:spPr bwMode="auto">
          <a:xfrm flipH="1" flipV="1">
            <a:off x="1907704" y="4229472"/>
            <a:ext cx="288031" cy="216024"/>
          </a:xfrm>
          <a:prstGeom prst="straightConnector1">
            <a:avLst/>
          </a:prstGeom>
          <a:gradFill rotWithShape="0">
            <a:gsLst>
              <a:gs pos="0">
                <a:srgbClr val="FFFFFF"/>
              </a:gs>
              <a:gs pos="100000">
                <a:srgbClr val="CACAC7"/>
              </a:gs>
            </a:gsLst>
            <a:lin ang="5400000" scaled="1"/>
          </a:gradFill>
          <a:ln w="38100" cap="flat" cmpd="sng" algn="ctr">
            <a:solidFill>
              <a:srgbClr val="CC00FF"/>
            </a:solidFill>
            <a:prstDash val="solid"/>
            <a:round/>
            <a:headEnd type="none" w="med" len="med"/>
            <a:tailEnd type="triangle" w="med" len="med"/>
          </a:ln>
          <a:effectLst/>
        </p:spPr>
      </p:cxnSp>
      <p:sp>
        <p:nvSpPr>
          <p:cNvPr id="17" name="テキスト ボックス 16"/>
          <p:cNvSpPr txBox="1"/>
          <p:nvPr/>
        </p:nvSpPr>
        <p:spPr>
          <a:xfrm>
            <a:off x="1979711" y="4438853"/>
            <a:ext cx="2232250" cy="646331"/>
          </a:xfrm>
          <a:prstGeom prst="rect">
            <a:avLst/>
          </a:prstGeom>
          <a:noFill/>
        </p:spPr>
        <p:txBody>
          <a:bodyPr wrap="square" rtlCol="0">
            <a:spAutoFit/>
          </a:bodyPr>
          <a:lstStyle/>
          <a:p>
            <a:pPr algn="l"/>
            <a:r>
              <a:rPr kumimoji="1" lang="en-US" altLang="ja-JP"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Slow </a:t>
            </a:r>
          </a:p>
          <a:p>
            <a:pPr algn="l"/>
            <a:r>
              <a:rPr kumimoji="1" lang="en-US" altLang="ja-JP"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(in the morning)</a:t>
            </a:r>
            <a:endParaRPr kumimoji="1" lang="ja-JP" altLang="en-US"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4792978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Characteristics of update storm – (2)</a:t>
            </a:r>
            <a:endParaRPr kumimoji="1" lang="ja-JP" altLang="en-US" dirty="0"/>
          </a:p>
        </p:txBody>
      </p:sp>
      <p:sp>
        <p:nvSpPr>
          <p:cNvPr id="3" name="コンテンツ プレースホルダー 2"/>
          <p:cNvSpPr>
            <a:spLocks noGrp="1"/>
          </p:cNvSpPr>
          <p:nvPr>
            <p:ph idx="1"/>
          </p:nvPr>
        </p:nvSpPr>
        <p:spPr>
          <a:xfrm>
            <a:off x="168275" y="869950"/>
            <a:ext cx="8975725" cy="5592763"/>
          </a:xfrm>
        </p:spPr>
        <p:txBody>
          <a:bodyPr/>
          <a:lstStyle/>
          <a:p>
            <a:r>
              <a:rPr kumimoji="1" lang="en-US" altLang="ja-JP" dirty="0" smtClean="0"/>
              <a:t>Write response time is affected </a:t>
            </a:r>
            <a:r>
              <a:rPr lang="en-US" altLang="ja-JP" dirty="0" smtClean="0"/>
              <a:t>by </a:t>
            </a:r>
            <a:r>
              <a:rPr kumimoji="1" lang="en-US" altLang="ja-JP" dirty="0" smtClean="0"/>
              <a:t>write transaction size</a:t>
            </a:r>
          </a:p>
          <a:p>
            <a:pPr lvl="1"/>
            <a:r>
              <a:rPr lang="en-US" altLang="ja-JP" dirty="0"/>
              <a:t>T</a:t>
            </a:r>
            <a:r>
              <a:rPr lang="en-US" altLang="ja-JP" dirty="0" smtClean="0"/>
              <a:t>he write response </a:t>
            </a:r>
            <a:r>
              <a:rPr lang="en-US" altLang="ja-JP" dirty="0"/>
              <a:t>time </a:t>
            </a:r>
            <a:r>
              <a:rPr lang="en-US" altLang="ja-JP" dirty="0" smtClean="0"/>
              <a:t>of large size transaction is greatly </a:t>
            </a:r>
            <a:r>
              <a:rPr lang="en-US" altLang="ja-JP" dirty="0"/>
              <a:t>affected </a:t>
            </a:r>
            <a:r>
              <a:rPr lang="en-US" altLang="ja-JP" dirty="0" smtClean="0"/>
              <a:t>even when write cache </a:t>
            </a:r>
            <a:r>
              <a:rPr lang="en-US" altLang="ja-JP" dirty="0"/>
              <a:t>hit rate </a:t>
            </a:r>
            <a:r>
              <a:rPr lang="en-US" altLang="ja-JP" dirty="0" smtClean="0"/>
              <a:t>is slightly decreased</a:t>
            </a:r>
          </a:p>
          <a:p>
            <a:pPr lvl="1"/>
            <a:r>
              <a:rPr lang="en-US" altLang="ja-JP" dirty="0" smtClean="0"/>
              <a:t>Under a </a:t>
            </a:r>
            <a:r>
              <a:rPr lang="en-US" altLang="ja-JP" dirty="0"/>
              <a:t>lack of </a:t>
            </a:r>
            <a:r>
              <a:rPr lang="en-US" altLang="ja-JP" dirty="0" smtClean="0"/>
              <a:t>write cache memory, </a:t>
            </a:r>
            <a:r>
              <a:rPr lang="en-US" altLang="ja-JP" dirty="0"/>
              <a:t>the large </a:t>
            </a:r>
            <a:r>
              <a:rPr lang="en-US" altLang="ja-JP" dirty="0" smtClean="0"/>
              <a:t>write transactions are </a:t>
            </a:r>
            <a:r>
              <a:rPr lang="en-US" altLang="ja-JP" dirty="0"/>
              <a:t>much more affected than the small </a:t>
            </a:r>
            <a:r>
              <a:rPr lang="en-US" altLang="ja-JP" dirty="0" smtClean="0"/>
              <a:t>ones</a:t>
            </a:r>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15</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627883"/>
            <a:ext cx="4012046" cy="2770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テキスト ボックス 6"/>
          <p:cNvSpPr txBox="1"/>
          <p:nvPr/>
        </p:nvSpPr>
        <p:spPr>
          <a:xfrm>
            <a:off x="4703296" y="3357288"/>
            <a:ext cx="4333200" cy="369332"/>
          </a:xfrm>
          <a:prstGeom prst="rect">
            <a:avLst/>
          </a:prstGeom>
          <a:noFill/>
        </p:spPr>
        <p:txBody>
          <a:bodyPr wrap="square" rtlCol="0">
            <a:spAutoFit/>
          </a:bodyPr>
          <a:lstStyle/>
          <a:p>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&lt;Write size distribution over 20ms&gt;</a:t>
            </a:r>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 name="直線矢印コネクタ 7"/>
          <p:cNvCxnSpPr/>
          <p:nvPr/>
        </p:nvCxnSpPr>
        <p:spPr bwMode="auto">
          <a:xfrm flipH="1" flipV="1">
            <a:off x="7897089" y="4166218"/>
            <a:ext cx="288031" cy="216024"/>
          </a:xfrm>
          <a:prstGeom prst="straightConnector1">
            <a:avLst/>
          </a:prstGeom>
          <a:gradFill rotWithShape="0">
            <a:gsLst>
              <a:gs pos="0">
                <a:srgbClr val="FFFFFF"/>
              </a:gs>
              <a:gs pos="100000">
                <a:srgbClr val="CACAC7"/>
              </a:gs>
            </a:gsLst>
            <a:lin ang="5400000" scaled="1"/>
          </a:gradFill>
          <a:ln w="38100" cap="flat" cmpd="sng" algn="ctr">
            <a:solidFill>
              <a:srgbClr val="CC00FF"/>
            </a:solidFill>
            <a:prstDash val="solid"/>
            <a:round/>
            <a:headEnd type="none" w="med" len="med"/>
            <a:tailEnd type="triangle" w="med" len="med"/>
          </a:ln>
          <a:effectLst/>
        </p:spPr>
      </p:cxnSp>
      <p:sp>
        <p:nvSpPr>
          <p:cNvPr id="9" name="テキスト ボックス 8"/>
          <p:cNvSpPr txBox="1"/>
          <p:nvPr/>
        </p:nvSpPr>
        <p:spPr>
          <a:xfrm>
            <a:off x="7969096" y="4383983"/>
            <a:ext cx="864096" cy="646331"/>
          </a:xfrm>
          <a:prstGeom prst="rect">
            <a:avLst/>
          </a:prstGeom>
          <a:noFill/>
        </p:spPr>
        <p:txBody>
          <a:bodyPr wrap="square" rtlCol="0">
            <a:spAutoFit/>
          </a:bodyPr>
          <a:lstStyle/>
          <a:p>
            <a:pPr algn="l"/>
            <a:r>
              <a:rPr kumimoji="1" lang="en-US" altLang="ja-JP"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128 KiB</a:t>
            </a:r>
            <a:endParaRPr kumimoji="1" lang="ja-JP" altLang="en-US"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02" y="3391449"/>
            <a:ext cx="4355698" cy="1621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769" y="4845740"/>
            <a:ext cx="4256231" cy="1607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1935163" y="3501007"/>
            <a:ext cx="1224136" cy="646331"/>
          </a:xfrm>
          <a:prstGeom prst="rect">
            <a:avLst/>
          </a:prstGeom>
          <a:noFill/>
        </p:spPr>
        <p:txBody>
          <a:bodyPr wrap="square" rtlCol="0">
            <a:spAutoFit/>
          </a:bodyPr>
          <a:lstStyle/>
          <a:p>
            <a:r>
              <a:rPr lang="en-US" altLang="ja-JP"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 name="直線矢印コネクタ 12"/>
          <p:cNvCxnSpPr/>
          <p:nvPr/>
        </p:nvCxnSpPr>
        <p:spPr bwMode="auto">
          <a:xfrm flipH="1">
            <a:off x="1575123" y="3933055"/>
            <a:ext cx="576064" cy="0"/>
          </a:xfrm>
          <a:prstGeom prst="straightConnector1">
            <a:avLst/>
          </a:prstGeom>
          <a:gradFill rotWithShape="0">
            <a:gsLst>
              <a:gs pos="0">
                <a:srgbClr val="FFFFFF"/>
              </a:gs>
              <a:gs pos="100000">
                <a:srgbClr val="CACAC7"/>
              </a:gs>
            </a:gsLst>
            <a:lin ang="5400000" scaled="1"/>
          </a:gradFill>
          <a:ln w="38100" cap="flat" cmpd="sng" algn="ctr">
            <a:solidFill>
              <a:srgbClr val="3333FF"/>
            </a:solidFill>
            <a:prstDash val="solid"/>
            <a:round/>
            <a:headEnd type="none" w="med" len="med"/>
            <a:tailEnd type="triangle" w="med" len="med"/>
          </a:ln>
          <a:effectLst/>
        </p:spPr>
      </p:cxnSp>
      <p:sp>
        <p:nvSpPr>
          <p:cNvPr id="17" name="テキスト ボックス 16"/>
          <p:cNvSpPr txBox="1"/>
          <p:nvPr/>
        </p:nvSpPr>
        <p:spPr>
          <a:xfrm>
            <a:off x="1935163" y="5046663"/>
            <a:ext cx="1224136" cy="646331"/>
          </a:xfrm>
          <a:prstGeom prst="rect">
            <a:avLst/>
          </a:prstGeom>
          <a:noFill/>
        </p:spPr>
        <p:txBody>
          <a:bodyPr wrap="square" rtlCol="0">
            <a:spAutoFit/>
          </a:bodyPr>
          <a:lstStyle/>
          <a:p>
            <a:r>
              <a:rPr lang="en-US" altLang="ja-JP"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8" name="直線矢印コネクタ 17"/>
          <p:cNvCxnSpPr/>
          <p:nvPr/>
        </p:nvCxnSpPr>
        <p:spPr bwMode="auto">
          <a:xfrm flipH="1">
            <a:off x="1575123" y="5381139"/>
            <a:ext cx="576064" cy="0"/>
          </a:xfrm>
          <a:prstGeom prst="straightConnector1">
            <a:avLst/>
          </a:prstGeom>
          <a:gradFill rotWithShape="0">
            <a:gsLst>
              <a:gs pos="0">
                <a:srgbClr val="FFFFFF"/>
              </a:gs>
              <a:gs pos="100000">
                <a:srgbClr val="CACAC7"/>
              </a:gs>
            </a:gsLst>
            <a:lin ang="5400000" scaled="1"/>
          </a:gradFill>
          <a:ln w="38100" cap="flat" cmpd="sng" algn="ctr">
            <a:solidFill>
              <a:srgbClr val="3333FF"/>
            </a:solidFill>
            <a:prstDash val="solid"/>
            <a:round/>
            <a:headEnd type="none" w="med" len="med"/>
            <a:tailEnd type="triangle" w="med" len="med"/>
          </a:ln>
          <a:effectLst/>
        </p:spPr>
      </p:cxnSp>
    </p:spTree>
    <p:extLst>
      <p:ext uri="{BB962C8B-B14F-4D97-AF65-F5344CB8AC3E}">
        <p14:creationId xmlns:p14="http://schemas.microsoft.com/office/powerpoint/2010/main" val="37995182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Characteristics of update storm – </a:t>
            </a:r>
            <a:r>
              <a:rPr lang="en-US" altLang="ja-JP" dirty="0" smtClean="0"/>
              <a:t>(3)</a:t>
            </a:r>
            <a:endParaRPr kumimoji="1" lang="ja-JP" altLang="en-US" dirty="0"/>
          </a:p>
        </p:txBody>
      </p:sp>
      <p:sp>
        <p:nvSpPr>
          <p:cNvPr id="3" name="コンテンツ プレースホルダー 2"/>
          <p:cNvSpPr>
            <a:spLocks noGrp="1"/>
          </p:cNvSpPr>
          <p:nvPr>
            <p:ph idx="1"/>
          </p:nvPr>
        </p:nvSpPr>
        <p:spPr>
          <a:xfrm>
            <a:off x="168275" y="869951"/>
            <a:ext cx="8786813" cy="542826"/>
          </a:xfrm>
        </p:spPr>
        <p:txBody>
          <a:bodyPr/>
          <a:lstStyle/>
          <a:p>
            <a:r>
              <a:rPr lang="en-US" altLang="ja-JP" dirty="0"/>
              <a:t>Implication from the analysis results</a:t>
            </a:r>
          </a:p>
          <a:p>
            <a:pPr marL="338137" lvl="1" indent="0">
              <a:buNone/>
            </a:pPr>
            <a:r>
              <a:rPr kumimoji="1" lang="en-US" altLang="ja-JP" dirty="0" smtClean="0"/>
              <a:t> </a:t>
            </a:r>
          </a:p>
          <a:p>
            <a:pPr lvl="1"/>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16</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16" name="テキスト ボックス 15"/>
          <p:cNvSpPr txBox="1"/>
          <p:nvPr/>
        </p:nvSpPr>
        <p:spPr>
          <a:xfrm>
            <a:off x="539490" y="1412776"/>
            <a:ext cx="8136966" cy="1384995"/>
          </a:xfrm>
          <a:prstGeom prst="rect">
            <a:avLst/>
          </a:prstGeom>
          <a:solidFill>
            <a:schemeClr val="tx1"/>
          </a:solidFill>
        </p:spPr>
        <p:txBody>
          <a:bodyPr wrap="square" rtlCol="0">
            <a:spAutoFit/>
          </a:bodyPr>
          <a:lstStyle/>
          <a:p>
            <a:r>
              <a:rPr lang="en-US" altLang="ja-JP"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The transaction size for write cache </a:t>
            </a:r>
            <a:r>
              <a:rPr lang="en-US" altLang="ja-JP" sz="2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hit rate </a:t>
            </a:r>
            <a:r>
              <a:rPr lang="en-US" altLang="ja-JP"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should be considered to improve </a:t>
            </a:r>
            <a:endParaRPr lang="en-US" altLang="ja-JP" sz="2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r>
              <a:rPr lang="en-US" altLang="ja-JP" sz="2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overall </a:t>
            </a:r>
            <a:r>
              <a:rPr lang="en-US" altLang="ja-JP"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VDI performance</a:t>
            </a:r>
            <a:endParaRPr kumimoji="1" lang="ja-JP" altLang="en-US"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627883"/>
            <a:ext cx="4012046" cy="2770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a:off x="4703296" y="3357288"/>
            <a:ext cx="4333200" cy="369332"/>
          </a:xfrm>
          <a:prstGeom prst="rect">
            <a:avLst/>
          </a:prstGeom>
          <a:noFill/>
        </p:spPr>
        <p:txBody>
          <a:bodyPr wrap="square" rtlCol="0">
            <a:spAutoFit/>
          </a:bodyPr>
          <a:lstStyle/>
          <a:p>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&lt;Write size distribution over 20ms&gt;</a:t>
            </a:r>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1" name="直線矢印コネクタ 20"/>
          <p:cNvCxnSpPr/>
          <p:nvPr/>
        </p:nvCxnSpPr>
        <p:spPr bwMode="auto">
          <a:xfrm flipH="1" flipV="1">
            <a:off x="7897089" y="4166218"/>
            <a:ext cx="288031" cy="216024"/>
          </a:xfrm>
          <a:prstGeom prst="straightConnector1">
            <a:avLst/>
          </a:prstGeom>
          <a:gradFill rotWithShape="0">
            <a:gsLst>
              <a:gs pos="0">
                <a:srgbClr val="FFFFFF"/>
              </a:gs>
              <a:gs pos="100000">
                <a:srgbClr val="CACAC7"/>
              </a:gs>
            </a:gsLst>
            <a:lin ang="5400000" scaled="1"/>
          </a:gradFill>
          <a:ln w="38100" cap="flat" cmpd="sng" algn="ctr">
            <a:solidFill>
              <a:srgbClr val="CC00FF"/>
            </a:solidFill>
            <a:prstDash val="solid"/>
            <a:round/>
            <a:headEnd type="none" w="med" len="med"/>
            <a:tailEnd type="triangle" w="med" len="med"/>
          </a:ln>
          <a:effectLst/>
        </p:spPr>
      </p:cxnSp>
      <p:sp>
        <p:nvSpPr>
          <p:cNvPr id="22" name="テキスト ボックス 21"/>
          <p:cNvSpPr txBox="1"/>
          <p:nvPr/>
        </p:nvSpPr>
        <p:spPr>
          <a:xfrm>
            <a:off x="7969096" y="4383983"/>
            <a:ext cx="864096" cy="646331"/>
          </a:xfrm>
          <a:prstGeom prst="rect">
            <a:avLst/>
          </a:prstGeom>
          <a:noFill/>
        </p:spPr>
        <p:txBody>
          <a:bodyPr wrap="square" rtlCol="0">
            <a:spAutoFit/>
          </a:bodyPr>
          <a:lstStyle/>
          <a:p>
            <a:pPr algn="l"/>
            <a:r>
              <a:rPr kumimoji="1" lang="en-US" altLang="ja-JP"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128 KiB</a:t>
            </a:r>
            <a:endParaRPr kumimoji="1" lang="ja-JP" altLang="en-US"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02" y="3391449"/>
            <a:ext cx="4355698" cy="1621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769" y="4845740"/>
            <a:ext cx="4256231" cy="1607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テキスト ボックス 24"/>
          <p:cNvSpPr txBox="1"/>
          <p:nvPr/>
        </p:nvSpPr>
        <p:spPr>
          <a:xfrm>
            <a:off x="1935163" y="3501007"/>
            <a:ext cx="1224136" cy="646331"/>
          </a:xfrm>
          <a:prstGeom prst="rect">
            <a:avLst/>
          </a:prstGeom>
          <a:noFill/>
        </p:spPr>
        <p:txBody>
          <a:bodyPr wrap="square" rtlCol="0">
            <a:spAutoFit/>
          </a:bodyPr>
          <a:lstStyle/>
          <a:p>
            <a:r>
              <a:rPr lang="en-US" altLang="ja-JP"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6" name="直線矢印コネクタ 25"/>
          <p:cNvCxnSpPr/>
          <p:nvPr/>
        </p:nvCxnSpPr>
        <p:spPr bwMode="auto">
          <a:xfrm flipH="1">
            <a:off x="1575123" y="3933055"/>
            <a:ext cx="576064" cy="0"/>
          </a:xfrm>
          <a:prstGeom prst="straightConnector1">
            <a:avLst/>
          </a:prstGeom>
          <a:gradFill rotWithShape="0">
            <a:gsLst>
              <a:gs pos="0">
                <a:srgbClr val="FFFFFF"/>
              </a:gs>
              <a:gs pos="100000">
                <a:srgbClr val="CACAC7"/>
              </a:gs>
            </a:gsLst>
            <a:lin ang="5400000" scaled="1"/>
          </a:gradFill>
          <a:ln w="38100" cap="flat" cmpd="sng" algn="ctr">
            <a:solidFill>
              <a:srgbClr val="3333FF"/>
            </a:solidFill>
            <a:prstDash val="solid"/>
            <a:round/>
            <a:headEnd type="none" w="med" len="med"/>
            <a:tailEnd type="triangle" w="med" len="med"/>
          </a:ln>
          <a:effectLst/>
        </p:spPr>
      </p:cxnSp>
      <p:sp>
        <p:nvSpPr>
          <p:cNvPr id="27" name="テキスト ボックス 26"/>
          <p:cNvSpPr txBox="1"/>
          <p:nvPr/>
        </p:nvSpPr>
        <p:spPr>
          <a:xfrm>
            <a:off x="1935163" y="5046663"/>
            <a:ext cx="1224136" cy="646331"/>
          </a:xfrm>
          <a:prstGeom prst="rect">
            <a:avLst/>
          </a:prstGeom>
          <a:noFill/>
        </p:spPr>
        <p:txBody>
          <a:bodyPr wrap="square" rtlCol="0">
            <a:spAutoFit/>
          </a:bodyPr>
          <a:lstStyle/>
          <a:p>
            <a:r>
              <a:rPr lang="en-US" altLang="ja-JP"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8" name="直線矢印コネクタ 27"/>
          <p:cNvCxnSpPr/>
          <p:nvPr/>
        </p:nvCxnSpPr>
        <p:spPr bwMode="auto">
          <a:xfrm flipH="1">
            <a:off x="1575123" y="5381139"/>
            <a:ext cx="576064" cy="0"/>
          </a:xfrm>
          <a:prstGeom prst="straightConnector1">
            <a:avLst/>
          </a:prstGeom>
          <a:gradFill rotWithShape="0">
            <a:gsLst>
              <a:gs pos="0">
                <a:srgbClr val="FFFFFF"/>
              </a:gs>
              <a:gs pos="100000">
                <a:srgbClr val="CACAC7"/>
              </a:gs>
            </a:gsLst>
            <a:lin ang="5400000" scaled="1"/>
          </a:gradFill>
          <a:ln w="38100" cap="flat" cmpd="sng" algn="ctr">
            <a:solidFill>
              <a:srgbClr val="3333FF"/>
            </a:solidFill>
            <a:prstDash val="solid"/>
            <a:round/>
            <a:headEnd type="none" w="med" len="med"/>
            <a:tailEnd type="triangle" w="med" len="med"/>
          </a:ln>
          <a:effectLst/>
        </p:spPr>
      </p:cxnSp>
    </p:spTree>
    <p:extLst>
      <p:ext uri="{BB962C8B-B14F-4D97-AF65-F5344CB8AC3E}">
        <p14:creationId xmlns:p14="http://schemas.microsoft.com/office/powerpoint/2010/main" val="20117286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9863" y="-1588"/>
            <a:ext cx="8218561" cy="693738"/>
          </a:xfrm>
        </p:spPr>
        <p:txBody>
          <a:bodyPr/>
          <a:lstStyle/>
          <a:p>
            <a:r>
              <a:rPr lang="en-US" altLang="ja-JP" sz="3000" dirty="0" smtClean="0"/>
              <a:t>Major cause of dominant read traffic – (1)</a:t>
            </a:r>
            <a:endParaRPr kumimoji="1" lang="ja-JP" altLang="en-US" sz="3000" dirty="0"/>
          </a:p>
        </p:txBody>
      </p:sp>
      <p:sp>
        <p:nvSpPr>
          <p:cNvPr id="3" name="コンテンツ プレースホルダー 2"/>
          <p:cNvSpPr>
            <a:spLocks noGrp="1"/>
          </p:cNvSpPr>
          <p:nvPr>
            <p:ph idx="1"/>
          </p:nvPr>
        </p:nvSpPr>
        <p:spPr>
          <a:xfrm>
            <a:off x="168275" y="869951"/>
            <a:ext cx="8786813" cy="1334913"/>
          </a:xfrm>
        </p:spPr>
        <p:txBody>
          <a:bodyPr/>
          <a:lstStyle/>
          <a:p>
            <a:pPr marL="290513" lvl="1" indent="-290513">
              <a:buClr>
                <a:srgbClr val="A30B1A"/>
              </a:buClr>
            </a:pPr>
            <a:r>
              <a:rPr lang="en-US" altLang="ja-JP" dirty="0"/>
              <a:t>The idle VMs </a:t>
            </a:r>
            <a:r>
              <a:rPr lang="en-US" altLang="ja-JP" dirty="0" smtClean="0"/>
              <a:t>generate large </a:t>
            </a:r>
            <a:r>
              <a:rPr lang="en-US" altLang="ja-JP" dirty="0"/>
              <a:t>read </a:t>
            </a:r>
            <a:r>
              <a:rPr lang="en-US" altLang="ja-JP" dirty="0" smtClean="0"/>
              <a:t>traffic</a:t>
            </a:r>
          </a:p>
          <a:p>
            <a:pPr lvl="1"/>
            <a:r>
              <a:rPr lang="en-US" altLang="ja-JP" dirty="0" smtClean="0"/>
              <a:t>The </a:t>
            </a:r>
            <a:r>
              <a:rPr lang="en-US" altLang="ja-JP" dirty="0"/>
              <a:t>idle VMs (not connected to users) </a:t>
            </a:r>
            <a:r>
              <a:rPr lang="en-US" altLang="ja-JP" dirty="0" smtClean="0"/>
              <a:t>account </a:t>
            </a:r>
            <a:r>
              <a:rPr lang="en-US" altLang="ja-JP" dirty="0"/>
              <a:t>for </a:t>
            </a:r>
            <a:r>
              <a:rPr lang="en-US" altLang="ja-JP" dirty="0">
                <a:solidFill>
                  <a:srgbClr val="FF0000"/>
                </a:solidFill>
              </a:rPr>
              <a:t>75.5%</a:t>
            </a:r>
            <a:r>
              <a:rPr lang="en-US" altLang="ja-JP" dirty="0"/>
              <a:t> of total </a:t>
            </a:r>
            <a:r>
              <a:rPr lang="en-US" altLang="ja-JP" dirty="0" smtClean="0"/>
              <a:t>traffic</a:t>
            </a:r>
          </a:p>
          <a:p>
            <a:pPr lvl="2"/>
            <a:r>
              <a:rPr lang="en-US" altLang="ja-JP" sz="2000" dirty="0" smtClean="0"/>
              <a:t>Anti-virus and </a:t>
            </a:r>
            <a:r>
              <a:rPr lang="en-US" altLang="ja-JP" sz="2000" dirty="0"/>
              <a:t>Windows </a:t>
            </a:r>
            <a:r>
              <a:rPr lang="en-US" altLang="ja-JP" sz="2000" dirty="0" smtClean="0"/>
              <a:t>service were major applications to generate large read traffic</a:t>
            </a:r>
            <a:endParaRPr lang="en-US" altLang="ja-JP" dirty="0"/>
          </a:p>
          <a:p>
            <a:pPr lvl="1"/>
            <a:r>
              <a:rPr lang="en-US" altLang="ja-JP" dirty="0" smtClean="0"/>
              <a:t>The </a:t>
            </a:r>
            <a:r>
              <a:rPr lang="en-US" altLang="ja-JP" dirty="0"/>
              <a:t>active VMs </a:t>
            </a:r>
            <a:r>
              <a:rPr lang="en-US" altLang="ja-JP" dirty="0" smtClean="0"/>
              <a:t>(</a:t>
            </a:r>
            <a:r>
              <a:rPr lang="en-US" altLang="ja-JP" dirty="0"/>
              <a:t>connected to </a:t>
            </a:r>
            <a:r>
              <a:rPr lang="en-US" altLang="ja-JP" dirty="0" smtClean="0"/>
              <a:t>users) issue </a:t>
            </a:r>
            <a:r>
              <a:rPr lang="en-US" altLang="ja-JP" dirty="0" smtClean="0">
                <a:solidFill>
                  <a:srgbClr val="FF0000"/>
                </a:solidFill>
              </a:rPr>
              <a:t>24.5</a:t>
            </a:r>
            <a:r>
              <a:rPr lang="en-US" altLang="ja-JP" dirty="0">
                <a:solidFill>
                  <a:srgbClr val="FF0000"/>
                </a:solidFill>
              </a:rPr>
              <a:t>% </a:t>
            </a:r>
            <a:r>
              <a:rPr lang="en-US" altLang="ja-JP" dirty="0" smtClean="0"/>
              <a:t>of </a:t>
            </a:r>
            <a:r>
              <a:rPr lang="en-US" altLang="ja-JP" dirty="0"/>
              <a:t>total </a:t>
            </a:r>
            <a:r>
              <a:rPr lang="en-US" altLang="ja-JP" dirty="0" smtClean="0"/>
              <a:t>traffic </a:t>
            </a:r>
          </a:p>
          <a:p>
            <a:pPr lvl="1"/>
            <a:endParaRPr lang="en-US" altLang="ja-JP" dirty="0" smtClean="0"/>
          </a:p>
          <a:p>
            <a:pPr marL="657225" lvl="2" indent="0">
              <a:buNone/>
            </a:pPr>
            <a:endParaRPr kumimoji="1" lang="en-US" altLang="ja-JP" dirty="0" smtClean="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17</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927425"/>
            <a:ext cx="3816424" cy="3649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974523"/>
            <a:ext cx="3888432" cy="3622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テキスト ボックス 9"/>
          <p:cNvSpPr txBox="1"/>
          <p:nvPr/>
        </p:nvSpPr>
        <p:spPr>
          <a:xfrm>
            <a:off x="5868144" y="3028890"/>
            <a:ext cx="1728192" cy="400110"/>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&lt;Write&gt;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テキスト ボックス 25"/>
          <p:cNvSpPr txBox="1"/>
          <p:nvPr/>
        </p:nvSpPr>
        <p:spPr>
          <a:xfrm>
            <a:off x="1340024" y="3100898"/>
            <a:ext cx="1728192" cy="400110"/>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&lt;Read&gt;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 name="直線矢印コネクタ 12"/>
          <p:cNvCxnSpPr/>
          <p:nvPr/>
        </p:nvCxnSpPr>
        <p:spPr bwMode="auto">
          <a:xfrm flipH="1">
            <a:off x="6012160" y="4499284"/>
            <a:ext cx="720080" cy="0"/>
          </a:xfrm>
          <a:prstGeom prst="straightConnector1">
            <a:avLst/>
          </a:prstGeom>
          <a:gradFill rotWithShape="0">
            <a:gsLst>
              <a:gs pos="0">
                <a:srgbClr val="FFFFFF"/>
              </a:gs>
              <a:gs pos="100000">
                <a:srgbClr val="CACAC7"/>
              </a:gs>
            </a:gsLst>
            <a:lin ang="5400000" scaled="1"/>
          </a:gradFill>
          <a:ln w="38100" cap="flat" cmpd="sng" algn="ctr">
            <a:solidFill>
              <a:srgbClr val="3333FF"/>
            </a:solidFill>
            <a:prstDash val="solid"/>
            <a:round/>
            <a:headEnd type="none" w="med" len="med"/>
            <a:tailEnd type="triangle" w="med" len="med"/>
          </a:ln>
          <a:effectLst/>
        </p:spPr>
      </p:cxnSp>
      <p:sp>
        <p:nvSpPr>
          <p:cNvPr id="16" name="テキスト ボックス 15"/>
          <p:cNvSpPr txBox="1"/>
          <p:nvPr/>
        </p:nvSpPr>
        <p:spPr>
          <a:xfrm>
            <a:off x="6689411" y="4211252"/>
            <a:ext cx="1554997" cy="646331"/>
          </a:xfrm>
          <a:prstGeom prst="rect">
            <a:avLst/>
          </a:prstGeom>
          <a:noFill/>
        </p:spPr>
        <p:txBody>
          <a:bodyPr wrap="square" rtlCol="0">
            <a:spAutoFit/>
          </a:bodyPr>
          <a:lstStyle/>
          <a:p>
            <a:pPr algn="l"/>
            <a:r>
              <a:rPr kumimoji="1" lang="en-US" altLang="ja-JP"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 name="直線矢印コネクタ 14"/>
          <p:cNvCxnSpPr/>
          <p:nvPr/>
        </p:nvCxnSpPr>
        <p:spPr bwMode="auto">
          <a:xfrm flipH="1">
            <a:off x="1576843" y="3828396"/>
            <a:ext cx="720080" cy="0"/>
          </a:xfrm>
          <a:prstGeom prst="straightConnector1">
            <a:avLst/>
          </a:prstGeom>
          <a:gradFill rotWithShape="0">
            <a:gsLst>
              <a:gs pos="0">
                <a:srgbClr val="FFFFFF"/>
              </a:gs>
              <a:gs pos="100000">
                <a:srgbClr val="CACAC7"/>
              </a:gs>
            </a:gsLst>
            <a:lin ang="5400000" scaled="1"/>
          </a:gradFill>
          <a:ln w="38100" cap="flat" cmpd="sng" algn="ctr">
            <a:solidFill>
              <a:srgbClr val="3333FF"/>
            </a:solidFill>
            <a:prstDash val="solid"/>
            <a:round/>
            <a:headEnd type="none" w="med" len="med"/>
            <a:tailEnd type="triangle" w="med" len="med"/>
          </a:ln>
          <a:effectLst/>
        </p:spPr>
      </p:cxnSp>
      <p:sp>
        <p:nvSpPr>
          <p:cNvPr id="18" name="テキスト ボックス 17"/>
          <p:cNvSpPr txBox="1"/>
          <p:nvPr/>
        </p:nvSpPr>
        <p:spPr>
          <a:xfrm>
            <a:off x="2296923" y="3505230"/>
            <a:ext cx="1554997" cy="646331"/>
          </a:xfrm>
          <a:prstGeom prst="rect">
            <a:avLst/>
          </a:prstGeom>
          <a:noFill/>
        </p:spPr>
        <p:txBody>
          <a:bodyPr wrap="square" rtlCol="0">
            <a:spAutoFit/>
          </a:bodyPr>
          <a:lstStyle/>
          <a:p>
            <a:pPr algn="l"/>
            <a:r>
              <a:rPr kumimoji="1" lang="en-US" altLang="ja-JP"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674801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9863" y="-1588"/>
            <a:ext cx="8218561" cy="693738"/>
          </a:xfrm>
        </p:spPr>
        <p:txBody>
          <a:bodyPr/>
          <a:lstStyle/>
          <a:p>
            <a:r>
              <a:rPr lang="en-US" altLang="ja-JP" sz="3000" dirty="0" smtClean="0"/>
              <a:t>Major cause of dominant read traffic – (2)</a:t>
            </a:r>
            <a:endParaRPr kumimoji="1" lang="ja-JP" altLang="en-US" sz="3000" dirty="0"/>
          </a:p>
        </p:txBody>
      </p:sp>
      <p:sp>
        <p:nvSpPr>
          <p:cNvPr id="3" name="コンテンツ プレースホルダー 2"/>
          <p:cNvSpPr>
            <a:spLocks noGrp="1"/>
          </p:cNvSpPr>
          <p:nvPr>
            <p:ph idx="1"/>
          </p:nvPr>
        </p:nvSpPr>
        <p:spPr>
          <a:xfrm>
            <a:off x="168275" y="869951"/>
            <a:ext cx="8786813" cy="326801"/>
          </a:xfrm>
        </p:spPr>
        <p:txBody>
          <a:bodyPr/>
          <a:lstStyle/>
          <a:p>
            <a:r>
              <a:rPr lang="en-US" altLang="ja-JP" dirty="0" smtClean="0"/>
              <a:t>Implication from the analysis results</a:t>
            </a:r>
          </a:p>
          <a:p>
            <a:pPr marL="657225" lvl="2" indent="0">
              <a:buNone/>
            </a:pPr>
            <a:endParaRPr kumimoji="1" lang="en-US" altLang="ja-JP" dirty="0" smtClean="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18</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13" name="テキスト ボックス 12"/>
          <p:cNvSpPr txBox="1"/>
          <p:nvPr/>
        </p:nvSpPr>
        <p:spPr>
          <a:xfrm>
            <a:off x="683506" y="1268760"/>
            <a:ext cx="7776926" cy="1384995"/>
          </a:xfrm>
          <a:prstGeom prst="rect">
            <a:avLst/>
          </a:prstGeom>
          <a:solidFill>
            <a:schemeClr val="tx1"/>
          </a:solidFill>
        </p:spPr>
        <p:txBody>
          <a:bodyPr wrap="square" rtlCol="0">
            <a:spAutoFit/>
          </a:bodyPr>
          <a:lstStyle/>
          <a:p>
            <a:r>
              <a:rPr lang="en-US" altLang="ja-JP"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Traffic from active VMs should be more </a:t>
            </a:r>
            <a:r>
              <a:rPr lang="en-US" altLang="ja-JP" sz="2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highly prioritized to </a:t>
            </a:r>
            <a:r>
              <a:rPr lang="en-US" altLang="ja-JP"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shorten their response time</a:t>
            </a:r>
            <a:endParaRPr kumimoji="1" lang="ja-JP" altLang="en-US"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927425"/>
            <a:ext cx="3816424" cy="3649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974523"/>
            <a:ext cx="3888432" cy="3622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a:off x="5868144" y="3028890"/>
            <a:ext cx="1728192" cy="400110"/>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&lt;Write&gt;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テキスト ボックス 24"/>
          <p:cNvSpPr txBox="1"/>
          <p:nvPr/>
        </p:nvSpPr>
        <p:spPr>
          <a:xfrm>
            <a:off x="1340024" y="3100898"/>
            <a:ext cx="1728192" cy="400110"/>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&lt;Read&gt;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6" name="直線矢印コネクタ 25"/>
          <p:cNvCxnSpPr/>
          <p:nvPr/>
        </p:nvCxnSpPr>
        <p:spPr bwMode="auto">
          <a:xfrm flipH="1">
            <a:off x="6012160" y="4499284"/>
            <a:ext cx="720080" cy="0"/>
          </a:xfrm>
          <a:prstGeom prst="straightConnector1">
            <a:avLst/>
          </a:prstGeom>
          <a:gradFill rotWithShape="0">
            <a:gsLst>
              <a:gs pos="0">
                <a:srgbClr val="FFFFFF"/>
              </a:gs>
              <a:gs pos="100000">
                <a:srgbClr val="CACAC7"/>
              </a:gs>
            </a:gsLst>
            <a:lin ang="5400000" scaled="1"/>
          </a:gradFill>
          <a:ln w="38100" cap="flat" cmpd="sng" algn="ctr">
            <a:solidFill>
              <a:srgbClr val="3333FF"/>
            </a:solidFill>
            <a:prstDash val="solid"/>
            <a:round/>
            <a:headEnd type="none" w="med" len="med"/>
            <a:tailEnd type="triangle" w="med" len="med"/>
          </a:ln>
          <a:effectLst/>
        </p:spPr>
      </p:cxnSp>
      <p:sp>
        <p:nvSpPr>
          <p:cNvPr id="27" name="テキスト ボックス 26"/>
          <p:cNvSpPr txBox="1"/>
          <p:nvPr/>
        </p:nvSpPr>
        <p:spPr>
          <a:xfrm>
            <a:off x="6689411" y="4211252"/>
            <a:ext cx="1554997" cy="646331"/>
          </a:xfrm>
          <a:prstGeom prst="rect">
            <a:avLst/>
          </a:prstGeom>
          <a:noFill/>
        </p:spPr>
        <p:txBody>
          <a:bodyPr wrap="square" rtlCol="0">
            <a:spAutoFit/>
          </a:bodyPr>
          <a:lstStyle/>
          <a:p>
            <a:pPr algn="l"/>
            <a:r>
              <a:rPr kumimoji="1" lang="en-US" altLang="ja-JP"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8" name="直線矢印コネクタ 27"/>
          <p:cNvCxnSpPr/>
          <p:nvPr/>
        </p:nvCxnSpPr>
        <p:spPr bwMode="auto">
          <a:xfrm flipH="1">
            <a:off x="1576843" y="3828396"/>
            <a:ext cx="720080" cy="0"/>
          </a:xfrm>
          <a:prstGeom prst="straightConnector1">
            <a:avLst/>
          </a:prstGeom>
          <a:gradFill rotWithShape="0">
            <a:gsLst>
              <a:gs pos="0">
                <a:srgbClr val="FFFFFF"/>
              </a:gs>
              <a:gs pos="100000">
                <a:srgbClr val="CACAC7"/>
              </a:gs>
            </a:gsLst>
            <a:lin ang="5400000" scaled="1"/>
          </a:gradFill>
          <a:ln w="38100" cap="flat" cmpd="sng" algn="ctr">
            <a:solidFill>
              <a:srgbClr val="3333FF"/>
            </a:solidFill>
            <a:prstDash val="solid"/>
            <a:round/>
            <a:headEnd type="none" w="med" len="med"/>
            <a:tailEnd type="triangle" w="med" len="med"/>
          </a:ln>
          <a:effectLst/>
        </p:spPr>
      </p:cxnSp>
      <p:sp>
        <p:nvSpPr>
          <p:cNvPr id="29" name="テキスト ボックス 28"/>
          <p:cNvSpPr txBox="1"/>
          <p:nvPr/>
        </p:nvSpPr>
        <p:spPr>
          <a:xfrm>
            <a:off x="2296923" y="3505230"/>
            <a:ext cx="1554997" cy="646331"/>
          </a:xfrm>
          <a:prstGeom prst="rect">
            <a:avLst/>
          </a:prstGeom>
          <a:noFill/>
        </p:spPr>
        <p:txBody>
          <a:bodyPr wrap="square" rtlCol="0">
            <a:spAutoFit/>
          </a:bodyPr>
          <a:lstStyle/>
          <a:p>
            <a:pPr algn="l"/>
            <a:r>
              <a:rPr kumimoji="1" lang="en-US" altLang="ja-JP" dirty="0" smtClean="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dirty="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092995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68276" y="764704"/>
            <a:ext cx="8975724" cy="2560387"/>
          </a:xfrm>
        </p:spPr>
        <p:txBody>
          <a:bodyPr/>
          <a:lstStyle/>
          <a:p>
            <a:r>
              <a:rPr lang="en-US" altLang="ja-JP" sz="2000" dirty="0" smtClean="0"/>
              <a:t>The morning (09:00-10:00)</a:t>
            </a:r>
          </a:p>
          <a:p>
            <a:pPr lvl="1"/>
            <a:r>
              <a:rPr lang="en-US" altLang="ja-JP" sz="1800" dirty="0" smtClean="0"/>
              <a:t>The traffic distribution at all VMs is almost </a:t>
            </a:r>
            <a:r>
              <a:rPr lang="en-US" altLang="ja-JP" sz="1800" dirty="0"/>
              <a:t>homogeneous </a:t>
            </a:r>
            <a:r>
              <a:rPr lang="en-US" altLang="ja-JP" sz="1800" dirty="0" smtClean="0"/>
              <a:t>traffic</a:t>
            </a:r>
          </a:p>
          <a:p>
            <a:pPr lvl="1"/>
            <a:r>
              <a:rPr lang="en-US" altLang="ja-JP" sz="1800" dirty="0" smtClean="0"/>
              <a:t>The update storm is a major cause</a:t>
            </a:r>
          </a:p>
          <a:p>
            <a:r>
              <a:rPr lang="en-US" altLang="ja-JP" sz="2000" dirty="0" smtClean="0"/>
              <a:t>The </a:t>
            </a:r>
            <a:r>
              <a:rPr lang="en-US" altLang="ja-JP" sz="2000" dirty="0"/>
              <a:t>lunch time </a:t>
            </a:r>
            <a:r>
              <a:rPr lang="en-US" altLang="ja-JP" sz="2000" dirty="0" smtClean="0"/>
              <a:t>(12:00-13:00</a:t>
            </a:r>
            <a:r>
              <a:rPr lang="en-US" altLang="ja-JP" sz="2000" dirty="0"/>
              <a:t>)</a:t>
            </a:r>
            <a:endParaRPr lang="en-US" altLang="ja-JP" sz="2000" dirty="0" smtClean="0"/>
          </a:p>
          <a:p>
            <a:pPr lvl="1"/>
            <a:r>
              <a:rPr lang="en-US" altLang="ja-JP" sz="1800" dirty="0"/>
              <a:t>The traffic distribution at all VMs is </a:t>
            </a:r>
            <a:r>
              <a:rPr lang="en-US" altLang="ja-JP" sz="1800" dirty="0" smtClean="0"/>
              <a:t>heterogeneous traffic</a:t>
            </a:r>
          </a:p>
          <a:p>
            <a:pPr lvl="1"/>
            <a:r>
              <a:rPr lang="en-US" altLang="ja-JP" sz="1800" dirty="0" smtClean="0"/>
              <a:t>The scheduled virus scan by some VMs is a major cause</a:t>
            </a:r>
          </a:p>
          <a:p>
            <a:pPr lvl="1"/>
            <a:r>
              <a:rPr lang="en-US" altLang="ja-JP" sz="1800" dirty="0" smtClean="0"/>
              <a:t>1</a:t>
            </a:r>
            <a:r>
              <a:rPr lang="en-US" altLang="ja-JP" sz="1800" dirty="0"/>
              <a:t>% of active VMs only </a:t>
            </a:r>
            <a:r>
              <a:rPr lang="en-US" altLang="ja-JP" sz="1800" dirty="0" smtClean="0"/>
              <a:t>generate </a:t>
            </a:r>
            <a:r>
              <a:rPr lang="en-US" altLang="ja-JP" sz="1800" dirty="0"/>
              <a:t>16.6% </a:t>
            </a:r>
            <a:r>
              <a:rPr lang="en-US" altLang="ja-JP" sz="1800" dirty="0" smtClean="0"/>
              <a:t>of traffic</a:t>
            </a:r>
          </a:p>
        </p:txBody>
      </p:sp>
      <p:sp>
        <p:nvSpPr>
          <p:cNvPr id="2" name="タイトル 1"/>
          <p:cNvSpPr>
            <a:spLocks noGrp="1"/>
          </p:cNvSpPr>
          <p:nvPr>
            <p:ph type="title"/>
          </p:nvPr>
        </p:nvSpPr>
        <p:spPr/>
        <p:txBody>
          <a:bodyPr/>
          <a:lstStyle/>
          <a:p>
            <a:r>
              <a:rPr lang="en-US" altLang="ja-JP" dirty="0"/>
              <a:t>Traffic distribution across </a:t>
            </a:r>
            <a:r>
              <a:rPr lang="en-US" altLang="ja-JP" dirty="0" smtClean="0"/>
              <a:t>VMs – (1)</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19</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4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7593" y="3423524"/>
            <a:ext cx="3094424" cy="2950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423524"/>
            <a:ext cx="4536504" cy="3173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7" name="直線矢印コネクタ 46"/>
          <p:cNvCxnSpPr/>
          <p:nvPr/>
        </p:nvCxnSpPr>
        <p:spPr bwMode="auto">
          <a:xfrm flipV="1">
            <a:off x="2641824" y="5399296"/>
            <a:ext cx="1" cy="328484"/>
          </a:xfrm>
          <a:prstGeom prst="straightConnector1">
            <a:avLst/>
          </a:prstGeom>
          <a:gradFill rotWithShape="0">
            <a:gsLst>
              <a:gs pos="0">
                <a:srgbClr val="FFFFFF"/>
              </a:gs>
              <a:gs pos="100000">
                <a:srgbClr val="CACAC7"/>
              </a:gs>
            </a:gsLst>
            <a:lin ang="5400000" scaled="1"/>
          </a:gradFill>
          <a:ln w="38100" cap="flat" cmpd="sng" algn="ctr">
            <a:solidFill>
              <a:srgbClr val="CC00FF"/>
            </a:solidFill>
            <a:prstDash val="solid"/>
            <a:round/>
            <a:headEnd type="none" w="med" len="med"/>
            <a:tailEnd type="triangle" w="med" len="med"/>
          </a:ln>
          <a:effectLst/>
        </p:spPr>
      </p:cxnSp>
      <p:sp>
        <p:nvSpPr>
          <p:cNvPr id="48" name="テキスト ボックス 47"/>
          <p:cNvSpPr txBox="1"/>
          <p:nvPr/>
        </p:nvSpPr>
        <p:spPr>
          <a:xfrm>
            <a:off x="2281785" y="5655772"/>
            <a:ext cx="2304256" cy="369332"/>
          </a:xfrm>
          <a:prstGeom prst="rect">
            <a:avLst/>
          </a:prstGeom>
          <a:noFill/>
        </p:spPr>
        <p:txBody>
          <a:bodyPr wrap="square" rtlCol="0">
            <a:spAutoFit/>
          </a:bodyPr>
          <a:lstStyle/>
          <a:p>
            <a:pPr algn="l"/>
            <a:r>
              <a:rPr kumimoji="1" lang="en-US" altLang="ja-JP"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テキスト ボックス 48"/>
          <p:cNvSpPr txBox="1"/>
          <p:nvPr/>
        </p:nvSpPr>
        <p:spPr>
          <a:xfrm>
            <a:off x="2281785" y="3567540"/>
            <a:ext cx="1440160" cy="646331"/>
          </a:xfrm>
          <a:prstGeom prst="rect">
            <a:avLst/>
          </a:prstGeom>
          <a:noFill/>
        </p:spPr>
        <p:txBody>
          <a:bodyPr wrap="square" rtlCol="0">
            <a:spAutoFit/>
          </a:bodyPr>
          <a:lstStyle/>
          <a:p>
            <a:pPr algn="l"/>
            <a:r>
              <a:rPr kumimoji="1" lang="en-US" altLang="ja-JP" b="1" dirty="0" smtClean="0">
                <a:solidFill>
                  <a:srgbClr val="6666FF"/>
                </a:solidFill>
                <a:latin typeface="Meiryo UI" panose="020B0604030504040204" pitchFamily="50" charset="-128"/>
                <a:ea typeface="Meiryo UI" panose="020B0604030504040204" pitchFamily="50" charset="-128"/>
                <a:cs typeface="Meiryo UI" panose="020B0604030504040204" pitchFamily="50" charset="-128"/>
              </a:rPr>
              <a:t>Scheduled</a:t>
            </a:r>
            <a:r>
              <a:rPr kumimoji="1" lang="en-US" altLang="ja-JP" b="1" dirty="0" smtClean="0">
                <a:solidFill>
                  <a:srgbClr val="6666FF"/>
                </a:solidFill>
                <a:latin typeface="メイリオ" panose="020B0604030504040204" pitchFamily="50" charset="-128"/>
                <a:ea typeface="メイリオ" panose="020B0604030504040204" pitchFamily="50" charset="-128"/>
                <a:cs typeface="メイリオ" panose="020B0604030504040204" pitchFamily="50" charset="-128"/>
              </a:rPr>
              <a:t> virus scan</a:t>
            </a:r>
            <a:endParaRPr kumimoji="1" lang="ja-JP" altLang="en-US" b="1" dirty="0">
              <a:solidFill>
                <a:srgbClr val="6666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50" name="直線矢印コネクタ 49"/>
          <p:cNvCxnSpPr/>
          <p:nvPr/>
        </p:nvCxnSpPr>
        <p:spPr bwMode="auto">
          <a:xfrm>
            <a:off x="3361905" y="4141863"/>
            <a:ext cx="216024" cy="144016"/>
          </a:xfrm>
          <a:prstGeom prst="straightConnector1">
            <a:avLst/>
          </a:prstGeom>
          <a:gradFill rotWithShape="0">
            <a:gsLst>
              <a:gs pos="0">
                <a:srgbClr val="FFFFFF"/>
              </a:gs>
              <a:gs pos="100000">
                <a:srgbClr val="CACAC7"/>
              </a:gs>
            </a:gsLst>
            <a:lin ang="5400000" scaled="1"/>
          </a:gradFill>
          <a:ln w="38100" cap="flat" cmpd="sng" algn="ctr">
            <a:solidFill>
              <a:srgbClr val="6666FF"/>
            </a:solidFill>
            <a:prstDash val="solid"/>
            <a:round/>
            <a:headEnd type="none" w="med" len="med"/>
            <a:tailEnd type="triangle" w="med" len="med"/>
          </a:ln>
          <a:effectLst/>
        </p:spPr>
      </p:cxnSp>
      <p:cxnSp>
        <p:nvCxnSpPr>
          <p:cNvPr id="51" name="直線コネクタ 50"/>
          <p:cNvCxnSpPr/>
          <p:nvPr/>
        </p:nvCxnSpPr>
        <p:spPr bwMode="auto">
          <a:xfrm>
            <a:off x="1619672" y="3423524"/>
            <a:ext cx="0" cy="2601580"/>
          </a:xfrm>
          <a:prstGeom prst="line">
            <a:avLst/>
          </a:prstGeom>
          <a:gradFill rotWithShape="0">
            <a:gsLst>
              <a:gs pos="0">
                <a:srgbClr val="FFFFFF"/>
              </a:gs>
              <a:gs pos="100000">
                <a:srgbClr val="CACAC7"/>
              </a:gs>
            </a:gsLst>
            <a:lin ang="5400000" scaled="1"/>
          </a:gradFill>
          <a:ln w="38100" cap="flat" cmpd="sng" algn="ctr">
            <a:solidFill>
              <a:srgbClr val="57564F"/>
            </a:solidFill>
            <a:prstDash val="solid"/>
            <a:round/>
            <a:headEnd type="triangle" w="med" len="med"/>
            <a:tailEnd type="triangle" w="med" len="med"/>
          </a:ln>
          <a:effectLst/>
        </p:spPr>
      </p:cxnSp>
      <p:sp>
        <p:nvSpPr>
          <p:cNvPr id="52" name="テキスト ボックス 51"/>
          <p:cNvSpPr txBox="1"/>
          <p:nvPr/>
        </p:nvSpPr>
        <p:spPr>
          <a:xfrm>
            <a:off x="-612576" y="5789246"/>
            <a:ext cx="2232248" cy="584775"/>
          </a:xfrm>
          <a:prstGeom prst="rect">
            <a:avLst/>
          </a:prstGeom>
          <a:noFill/>
        </p:spPr>
        <p:txBody>
          <a:bodyPr wrap="square" rtlCol="0">
            <a:spAutoFit/>
          </a:bodyPr>
          <a:lstStyle/>
          <a:p>
            <a:pPr algn="r"/>
            <a:r>
              <a:rPr lang="en-US" altLang="ja-JP" sz="1600" dirty="0" smtClean="0">
                <a:solidFill>
                  <a:srgbClr val="00B0F0"/>
                </a:solidFill>
                <a:latin typeface="Meiryo UI" panose="020B0604030504040204" pitchFamily="50" charset="-128"/>
                <a:ea typeface="Meiryo UI" panose="020B0604030504040204" pitchFamily="50" charset="-128"/>
                <a:cs typeface="Meiryo UI" panose="020B0604030504040204" pitchFamily="50" charset="-128"/>
              </a:rPr>
              <a:t>Homogeneous traffic</a:t>
            </a:r>
            <a:endParaRPr kumimoji="1" lang="ja-JP" altLang="en-US" sz="1600"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3" name="テキスト ボックス 52"/>
          <p:cNvSpPr txBox="1"/>
          <p:nvPr/>
        </p:nvSpPr>
        <p:spPr>
          <a:xfrm>
            <a:off x="-684584" y="3342805"/>
            <a:ext cx="2304256" cy="584775"/>
          </a:xfrm>
          <a:prstGeom prst="rect">
            <a:avLst/>
          </a:prstGeom>
          <a:noFill/>
        </p:spPr>
        <p:txBody>
          <a:bodyPr wrap="square" rtlCol="0">
            <a:spAutoFit/>
          </a:bodyPr>
          <a:lstStyle/>
          <a:p>
            <a:pPr algn="r"/>
            <a:r>
              <a:rPr lang="en-US" altLang="ja-JP" sz="1600"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Heterogeneous</a:t>
            </a:r>
          </a:p>
          <a:p>
            <a:pPr algn="r"/>
            <a:r>
              <a:rPr kumimoji="1" lang="en-US" altLang="ja-JP" sz="1600"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traffic</a:t>
            </a:r>
            <a:endParaRPr kumimoji="1" lang="ja-JP" altLang="en-US" sz="1600" dirty="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54" name="直線矢印コネクタ 53"/>
          <p:cNvCxnSpPr>
            <a:stCxn id="57" idx="2"/>
          </p:cNvCxnSpPr>
          <p:nvPr/>
        </p:nvCxnSpPr>
        <p:spPr bwMode="auto">
          <a:xfrm>
            <a:off x="7272300" y="4811421"/>
            <a:ext cx="912496" cy="83243"/>
          </a:xfrm>
          <a:prstGeom prst="straightConnector1">
            <a:avLst/>
          </a:prstGeom>
          <a:gradFill rotWithShape="0">
            <a:gsLst>
              <a:gs pos="0">
                <a:srgbClr val="FFFFFF"/>
              </a:gs>
              <a:gs pos="100000">
                <a:srgbClr val="CACAC7"/>
              </a:gs>
            </a:gsLst>
            <a:lin ang="5400000" scaled="1"/>
          </a:gradFill>
          <a:ln w="38100" cap="flat" cmpd="sng" algn="ctr">
            <a:solidFill>
              <a:srgbClr val="00B0F0"/>
            </a:solidFill>
            <a:prstDash val="solid"/>
            <a:round/>
            <a:headEnd type="none" w="med" len="med"/>
            <a:tailEnd type="triangle" w="med" len="med"/>
          </a:ln>
          <a:effectLst/>
        </p:spPr>
      </p:cxnSp>
      <p:cxnSp>
        <p:nvCxnSpPr>
          <p:cNvPr id="55" name="直線矢印コネクタ 54"/>
          <p:cNvCxnSpPr/>
          <p:nvPr/>
        </p:nvCxnSpPr>
        <p:spPr bwMode="auto">
          <a:xfrm flipH="1" flipV="1">
            <a:off x="8470948" y="5360766"/>
            <a:ext cx="102753" cy="294337"/>
          </a:xfrm>
          <a:prstGeom prst="straightConnector1">
            <a:avLst/>
          </a:prstGeom>
          <a:gradFill rotWithShape="0">
            <a:gsLst>
              <a:gs pos="0">
                <a:srgbClr val="FFFFFF"/>
              </a:gs>
              <a:gs pos="100000">
                <a:srgbClr val="CACAC7"/>
              </a:gs>
            </a:gsLst>
            <a:lin ang="5400000" scaled="1"/>
          </a:gradFill>
          <a:ln w="38100" cap="flat" cmpd="sng" algn="ctr">
            <a:solidFill>
              <a:srgbClr val="FF3399"/>
            </a:solidFill>
            <a:prstDash val="solid"/>
            <a:round/>
            <a:headEnd type="none" w="med" len="med"/>
            <a:tailEnd type="triangle" w="med" len="med"/>
          </a:ln>
          <a:effectLst/>
        </p:spPr>
      </p:cxnSp>
      <p:sp>
        <p:nvSpPr>
          <p:cNvPr id="56" name="テキスト ボックス 55"/>
          <p:cNvSpPr txBox="1"/>
          <p:nvPr/>
        </p:nvSpPr>
        <p:spPr>
          <a:xfrm>
            <a:off x="7289002" y="5583764"/>
            <a:ext cx="2035526" cy="307777"/>
          </a:xfrm>
          <a:prstGeom prst="rect">
            <a:avLst/>
          </a:prstGeom>
          <a:noFill/>
        </p:spPr>
        <p:txBody>
          <a:bodyPr wrap="square" rtlCol="0">
            <a:spAutoFit/>
          </a:bodyPr>
          <a:lstStyle/>
          <a:p>
            <a:r>
              <a:rPr lang="en-US" altLang="ja-JP" sz="1400" dirty="0">
                <a:solidFill>
                  <a:srgbClr val="FF3399"/>
                </a:solidFill>
                <a:latin typeface="Meiryo UI" panose="020B0604030504040204" pitchFamily="50" charset="-128"/>
                <a:ea typeface="Meiryo UI" panose="020B0604030504040204" pitchFamily="50" charset="-128"/>
                <a:cs typeface="Meiryo UI" panose="020B0604030504040204" pitchFamily="50" charset="-128"/>
              </a:rPr>
              <a:t>Heterogeneous</a:t>
            </a:r>
            <a:endParaRPr kumimoji="1" lang="ja-JP" altLang="en-US" sz="1400" dirty="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7" name="テキスト ボックス 56"/>
          <p:cNvSpPr txBox="1"/>
          <p:nvPr/>
        </p:nvSpPr>
        <p:spPr>
          <a:xfrm>
            <a:off x="6156176" y="4503644"/>
            <a:ext cx="2232248" cy="307777"/>
          </a:xfrm>
          <a:prstGeom prst="rect">
            <a:avLst/>
          </a:prstGeom>
          <a:noFill/>
        </p:spPr>
        <p:txBody>
          <a:bodyPr wrap="square" rtlCol="0">
            <a:spAutoFit/>
          </a:bodyPr>
          <a:lstStyle/>
          <a:p>
            <a:r>
              <a:rPr lang="en-US" altLang="ja-JP" sz="1400" dirty="0" smtClean="0">
                <a:solidFill>
                  <a:srgbClr val="00B0F0"/>
                </a:solidFill>
                <a:latin typeface="Meiryo UI" panose="020B0604030504040204" pitchFamily="50" charset="-128"/>
                <a:ea typeface="Meiryo UI" panose="020B0604030504040204" pitchFamily="50" charset="-128"/>
                <a:cs typeface="Meiryo UI" panose="020B0604030504040204" pitchFamily="50" charset="-128"/>
              </a:rPr>
              <a:t>Homogeneous</a:t>
            </a:r>
            <a:endParaRPr kumimoji="1" lang="ja-JP" altLang="en-US" sz="1400"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8" name="テキスト ボックス 57"/>
          <p:cNvSpPr txBox="1"/>
          <p:nvPr/>
        </p:nvSpPr>
        <p:spPr>
          <a:xfrm>
            <a:off x="2843808" y="3167430"/>
            <a:ext cx="2520280" cy="400110"/>
          </a:xfrm>
          <a:prstGeom prst="rect">
            <a:avLst/>
          </a:prstGeom>
          <a:noFill/>
        </p:spPr>
        <p:txBody>
          <a:bodyPr wrap="square" rtlCol="0">
            <a:spAutoFit/>
          </a:bodyPr>
          <a:lstStyle/>
          <a:p>
            <a:r>
              <a:rPr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&lt;Gini coefficient&gt;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テキスト ボックス 58"/>
          <p:cNvSpPr txBox="1"/>
          <p:nvPr/>
        </p:nvSpPr>
        <p:spPr>
          <a:xfrm>
            <a:off x="6516216" y="2924944"/>
            <a:ext cx="2520280" cy="707886"/>
          </a:xfrm>
          <a:prstGeom prst="rect">
            <a:avLst/>
          </a:prstGeom>
          <a:noFill/>
        </p:spPr>
        <p:txBody>
          <a:bodyPr wrap="square" rtlCol="0">
            <a:spAutoFit/>
          </a:bodyPr>
          <a:lstStyle/>
          <a:p>
            <a:r>
              <a:rPr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&lt;Lorenz curve of read bytes&gt;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9437307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Traffic distribution across VMs – </a:t>
            </a:r>
            <a:r>
              <a:rPr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lang="en-US" altLang="ja-JP" dirty="0"/>
              <a:t>Implication from the analysis </a:t>
            </a:r>
            <a:r>
              <a:rPr lang="en-US" altLang="ja-JP" dirty="0" smtClean="0"/>
              <a:t>results</a:t>
            </a:r>
            <a:endParaRPr lang="en-US" altLang="ja-JP"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20</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9" name="テキスト ボックス 8"/>
          <p:cNvSpPr txBox="1"/>
          <p:nvPr/>
        </p:nvSpPr>
        <p:spPr>
          <a:xfrm>
            <a:off x="539552" y="1556792"/>
            <a:ext cx="8136904" cy="1200329"/>
          </a:xfrm>
          <a:prstGeom prst="rect">
            <a:avLst/>
          </a:prstGeom>
          <a:solidFill>
            <a:schemeClr val="tx1"/>
          </a:solidFill>
        </p:spPr>
        <p:txBody>
          <a:bodyPr wrap="square" rtlCol="0">
            <a:spAutoFit/>
          </a:bodyPr>
          <a:lstStyle/>
          <a:p>
            <a:r>
              <a:rPr lang="en-US" altLang="ja-JP"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The impact of heavy VMs is small and </a:t>
            </a:r>
          </a:p>
          <a:p>
            <a:r>
              <a:rPr lang="en-US" altLang="ja-JP" sz="2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especial load balancing strategy </a:t>
            </a:r>
            <a:r>
              <a:rPr lang="en-US" altLang="ja-JP"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is not needed</a:t>
            </a:r>
            <a:br>
              <a:rPr lang="en-US" altLang="ja-JP"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br>
            <a:r>
              <a:rPr lang="en-US" altLang="ja-JP"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 to office VDI system</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7593" y="3423524"/>
            <a:ext cx="3094424" cy="2950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423524"/>
            <a:ext cx="4536504" cy="3173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直線矢印コネクタ 9"/>
          <p:cNvCxnSpPr/>
          <p:nvPr/>
        </p:nvCxnSpPr>
        <p:spPr bwMode="auto">
          <a:xfrm flipV="1">
            <a:off x="2641824" y="5399296"/>
            <a:ext cx="1" cy="328484"/>
          </a:xfrm>
          <a:prstGeom prst="straightConnector1">
            <a:avLst/>
          </a:prstGeom>
          <a:gradFill rotWithShape="0">
            <a:gsLst>
              <a:gs pos="0">
                <a:srgbClr val="FFFFFF"/>
              </a:gs>
              <a:gs pos="100000">
                <a:srgbClr val="CACAC7"/>
              </a:gs>
            </a:gsLst>
            <a:lin ang="5400000" scaled="1"/>
          </a:gradFill>
          <a:ln w="38100" cap="flat" cmpd="sng" algn="ctr">
            <a:solidFill>
              <a:srgbClr val="CC00FF"/>
            </a:solidFill>
            <a:prstDash val="solid"/>
            <a:round/>
            <a:headEnd type="none" w="med" len="med"/>
            <a:tailEnd type="triangle" w="med" len="med"/>
          </a:ln>
          <a:effectLst/>
        </p:spPr>
      </p:cxnSp>
      <p:sp>
        <p:nvSpPr>
          <p:cNvPr id="11" name="テキスト ボックス 10"/>
          <p:cNvSpPr txBox="1"/>
          <p:nvPr/>
        </p:nvSpPr>
        <p:spPr>
          <a:xfrm>
            <a:off x="2281785" y="5655772"/>
            <a:ext cx="2304256" cy="369332"/>
          </a:xfrm>
          <a:prstGeom prst="rect">
            <a:avLst/>
          </a:prstGeom>
          <a:noFill/>
        </p:spPr>
        <p:txBody>
          <a:bodyPr wrap="square" rtlCol="0">
            <a:spAutoFit/>
          </a:bodyPr>
          <a:lstStyle/>
          <a:p>
            <a:pPr algn="l"/>
            <a:r>
              <a:rPr kumimoji="1" lang="en-US" altLang="ja-JP"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p:cNvSpPr txBox="1"/>
          <p:nvPr/>
        </p:nvSpPr>
        <p:spPr>
          <a:xfrm>
            <a:off x="2281785" y="3567540"/>
            <a:ext cx="1440160" cy="646331"/>
          </a:xfrm>
          <a:prstGeom prst="rect">
            <a:avLst/>
          </a:prstGeom>
          <a:noFill/>
        </p:spPr>
        <p:txBody>
          <a:bodyPr wrap="square" rtlCol="0">
            <a:spAutoFit/>
          </a:bodyPr>
          <a:lstStyle/>
          <a:p>
            <a:pPr algn="l"/>
            <a:r>
              <a:rPr kumimoji="1" lang="en-US" altLang="ja-JP" b="1" dirty="0" smtClean="0">
                <a:solidFill>
                  <a:srgbClr val="6666FF"/>
                </a:solidFill>
                <a:latin typeface="Meiryo UI" panose="020B0604030504040204" pitchFamily="50" charset="-128"/>
                <a:ea typeface="Meiryo UI" panose="020B0604030504040204" pitchFamily="50" charset="-128"/>
                <a:cs typeface="Meiryo UI" panose="020B0604030504040204" pitchFamily="50" charset="-128"/>
              </a:rPr>
              <a:t>Scheduled</a:t>
            </a:r>
            <a:r>
              <a:rPr kumimoji="1" lang="en-US" altLang="ja-JP" b="1" dirty="0" smtClean="0">
                <a:solidFill>
                  <a:srgbClr val="6666FF"/>
                </a:solidFill>
                <a:latin typeface="メイリオ" panose="020B0604030504040204" pitchFamily="50" charset="-128"/>
                <a:ea typeface="メイリオ" panose="020B0604030504040204" pitchFamily="50" charset="-128"/>
                <a:cs typeface="メイリオ" panose="020B0604030504040204" pitchFamily="50" charset="-128"/>
              </a:rPr>
              <a:t> virus scan</a:t>
            </a:r>
            <a:endParaRPr kumimoji="1" lang="ja-JP" altLang="en-US" b="1" dirty="0">
              <a:solidFill>
                <a:srgbClr val="6666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 name="直線矢印コネクタ 12"/>
          <p:cNvCxnSpPr/>
          <p:nvPr/>
        </p:nvCxnSpPr>
        <p:spPr bwMode="auto">
          <a:xfrm>
            <a:off x="3361905" y="4141863"/>
            <a:ext cx="216024" cy="144016"/>
          </a:xfrm>
          <a:prstGeom prst="straightConnector1">
            <a:avLst/>
          </a:prstGeom>
          <a:gradFill rotWithShape="0">
            <a:gsLst>
              <a:gs pos="0">
                <a:srgbClr val="FFFFFF"/>
              </a:gs>
              <a:gs pos="100000">
                <a:srgbClr val="CACAC7"/>
              </a:gs>
            </a:gsLst>
            <a:lin ang="5400000" scaled="1"/>
          </a:gradFill>
          <a:ln w="38100" cap="flat" cmpd="sng" algn="ctr">
            <a:solidFill>
              <a:srgbClr val="6666FF"/>
            </a:solidFill>
            <a:prstDash val="solid"/>
            <a:round/>
            <a:headEnd type="none" w="med" len="med"/>
            <a:tailEnd type="triangle" w="med" len="med"/>
          </a:ln>
          <a:effectLst/>
        </p:spPr>
      </p:cxnSp>
      <p:cxnSp>
        <p:nvCxnSpPr>
          <p:cNvPr id="14" name="直線コネクタ 13"/>
          <p:cNvCxnSpPr/>
          <p:nvPr/>
        </p:nvCxnSpPr>
        <p:spPr bwMode="auto">
          <a:xfrm>
            <a:off x="1619672" y="3423524"/>
            <a:ext cx="0" cy="2601580"/>
          </a:xfrm>
          <a:prstGeom prst="line">
            <a:avLst/>
          </a:prstGeom>
          <a:gradFill rotWithShape="0">
            <a:gsLst>
              <a:gs pos="0">
                <a:srgbClr val="FFFFFF"/>
              </a:gs>
              <a:gs pos="100000">
                <a:srgbClr val="CACAC7"/>
              </a:gs>
            </a:gsLst>
            <a:lin ang="5400000" scaled="1"/>
          </a:gradFill>
          <a:ln w="38100" cap="flat" cmpd="sng" algn="ctr">
            <a:solidFill>
              <a:srgbClr val="57564F"/>
            </a:solidFill>
            <a:prstDash val="solid"/>
            <a:round/>
            <a:headEnd type="triangle" w="med" len="med"/>
            <a:tailEnd type="triangle" w="med" len="med"/>
          </a:ln>
          <a:effectLst/>
        </p:spPr>
      </p:cxnSp>
      <p:sp>
        <p:nvSpPr>
          <p:cNvPr id="15" name="テキスト ボックス 14"/>
          <p:cNvSpPr txBox="1"/>
          <p:nvPr/>
        </p:nvSpPr>
        <p:spPr>
          <a:xfrm>
            <a:off x="-612576" y="5789246"/>
            <a:ext cx="2232248" cy="584775"/>
          </a:xfrm>
          <a:prstGeom prst="rect">
            <a:avLst/>
          </a:prstGeom>
          <a:noFill/>
        </p:spPr>
        <p:txBody>
          <a:bodyPr wrap="square" rtlCol="0">
            <a:spAutoFit/>
          </a:bodyPr>
          <a:lstStyle/>
          <a:p>
            <a:pPr algn="r"/>
            <a:r>
              <a:rPr lang="en-US" altLang="ja-JP" sz="1600" dirty="0" smtClean="0">
                <a:solidFill>
                  <a:srgbClr val="00B0F0"/>
                </a:solidFill>
                <a:latin typeface="Meiryo UI" panose="020B0604030504040204" pitchFamily="50" charset="-128"/>
                <a:ea typeface="Meiryo UI" panose="020B0604030504040204" pitchFamily="50" charset="-128"/>
                <a:cs typeface="Meiryo UI" panose="020B0604030504040204" pitchFamily="50" charset="-128"/>
              </a:rPr>
              <a:t>Homogeneous traffic</a:t>
            </a:r>
            <a:endParaRPr kumimoji="1" lang="ja-JP" altLang="en-US" sz="1600"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a:xfrm>
            <a:off x="-684584" y="3342805"/>
            <a:ext cx="2304256" cy="584775"/>
          </a:xfrm>
          <a:prstGeom prst="rect">
            <a:avLst/>
          </a:prstGeom>
          <a:noFill/>
        </p:spPr>
        <p:txBody>
          <a:bodyPr wrap="square" rtlCol="0">
            <a:spAutoFit/>
          </a:bodyPr>
          <a:lstStyle/>
          <a:p>
            <a:pPr algn="r"/>
            <a:r>
              <a:rPr lang="en-US" altLang="ja-JP" sz="1600"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Heterogeneous</a:t>
            </a:r>
          </a:p>
          <a:p>
            <a:pPr algn="r"/>
            <a:r>
              <a:rPr kumimoji="1" lang="en-US" altLang="ja-JP" sz="1600"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traffic</a:t>
            </a:r>
            <a:endParaRPr kumimoji="1" lang="ja-JP" altLang="en-US" sz="1600" dirty="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7" name="直線矢印コネクタ 16"/>
          <p:cNvCxnSpPr>
            <a:stCxn id="20" idx="2"/>
          </p:cNvCxnSpPr>
          <p:nvPr/>
        </p:nvCxnSpPr>
        <p:spPr bwMode="auto">
          <a:xfrm>
            <a:off x="7272300" y="4811421"/>
            <a:ext cx="912496" cy="83243"/>
          </a:xfrm>
          <a:prstGeom prst="straightConnector1">
            <a:avLst/>
          </a:prstGeom>
          <a:gradFill rotWithShape="0">
            <a:gsLst>
              <a:gs pos="0">
                <a:srgbClr val="FFFFFF"/>
              </a:gs>
              <a:gs pos="100000">
                <a:srgbClr val="CACAC7"/>
              </a:gs>
            </a:gsLst>
            <a:lin ang="5400000" scaled="1"/>
          </a:gradFill>
          <a:ln w="38100" cap="flat" cmpd="sng" algn="ctr">
            <a:solidFill>
              <a:srgbClr val="00B0F0"/>
            </a:solidFill>
            <a:prstDash val="solid"/>
            <a:round/>
            <a:headEnd type="none" w="med" len="med"/>
            <a:tailEnd type="triangle" w="med" len="med"/>
          </a:ln>
          <a:effectLst/>
        </p:spPr>
      </p:cxnSp>
      <p:cxnSp>
        <p:nvCxnSpPr>
          <p:cNvPr id="18" name="直線矢印コネクタ 17"/>
          <p:cNvCxnSpPr/>
          <p:nvPr/>
        </p:nvCxnSpPr>
        <p:spPr bwMode="auto">
          <a:xfrm flipH="1" flipV="1">
            <a:off x="8470948" y="5360766"/>
            <a:ext cx="102753" cy="294337"/>
          </a:xfrm>
          <a:prstGeom prst="straightConnector1">
            <a:avLst/>
          </a:prstGeom>
          <a:gradFill rotWithShape="0">
            <a:gsLst>
              <a:gs pos="0">
                <a:srgbClr val="FFFFFF"/>
              </a:gs>
              <a:gs pos="100000">
                <a:srgbClr val="CACAC7"/>
              </a:gs>
            </a:gsLst>
            <a:lin ang="5400000" scaled="1"/>
          </a:gradFill>
          <a:ln w="38100" cap="flat" cmpd="sng" algn="ctr">
            <a:solidFill>
              <a:srgbClr val="FF3399"/>
            </a:solidFill>
            <a:prstDash val="solid"/>
            <a:round/>
            <a:headEnd type="none" w="med" len="med"/>
            <a:tailEnd type="triangle" w="med" len="med"/>
          </a:ln>
          <a:effectLst/>
        </p:spPr>
      </p:cxnSp>
      <p:sp>
        <p:nvSpPr>
          <p:cNvPr id="19" name="テキスト ボックス 18"/>
          <p:cNvSpPr txBox="1"/>
          <p:nvPr/>
        </p:nvSpPr>
        <p:spPr>
          <a:xfrm>
            <a:off x="7289002" y="5583764"/>
            <a:ext cx="2035526" cy="307777"/>
          </a:xfrm>
          <a:prstGeom prst="rect">
            <a:avLst/>
          </a:prstGeom>
          <a:noFill/>
        </p:spPr>
        <p:txBody>
          <a:bodyPr wrap="square" rtlCol="0">
            <a:spAutoFit/>
          </a:bodyPr>
          <a:lstStyle/>
          <a:p>
            <a:r>
              <a:rPr lang="en-US" altLang="ja-JP" sz="1400" dirty="0">
                <a:solidFill>
                  <a:srgbClr val="FF3399"/>
                </a:solidFill>
                <a:latin typeface="Meiryo UI" panose="020B0604030504040204" pitchFamily="50" charset="-128"/>
                <a:ea typeface="Meiryo UI" panose="020B0604030504040204" pitchFamily="50" charset="-128"/>
                <a:cs typeface="Meiryo UI" panose="020B0604030504040204" pitchFamily="50" charset="-128"/>
              </a:rPr>
              <a:t>Heterogeneous</a:t>
            </a:r>
            <a:endParaRPr kumimoji="1" lang="ja-JP" altLang="en-US" sz="1400" dirty="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テキスト ボックス 19"/>
          <p:cNvSpPr txBox="1"/>
          <p:nvPr/>
        </p:nvSpPr>
        <p:spPr>
          <a:xfrm>
            <a:off x="6156176" y="4503644"/>
            <a:ext cx="2232248" cy="307777"/>
          </a:xfrm>
          <a:prstGeom prst="rect">
            <a:avLst/>
          </a:prstGeom>
          <a:noFill/>
        </p:spPr>
        <p:txBody>
          <a:bodyPr wrap="square" rtlCol="0">
            <a:spAutoFit/>
          </a:bodyPr>
          <a:lstStyle/>
          <a:p>
            <a:r>
              <a:rPr lang="en-US" altLang="ja-JP" sz="1400" dirty="0" smtClean="0">
                <a:solidFill>
                  <a:srgbClr val="00B0F0"/>
                </a:solidFill>
                <a:latin typeface="Meiryo UI" panose="020B0604030504040204" pitchFamily="50" charset="-128"/>
                <a:ea typeface="Meiryo UI" panose="020B0604030504040204" pitchFamily="50" charset="-128"/>
                <a:cs typeface="Meiryo UI" panose="020B0604030504040204" pitchFamily="50" charset="-128"/>
              </a:rPr>
              <a:t>Homogeneous</a:t>
            </a:r>
            <a:endParaRPr kumimoji="1" lang="ja-JP" altLang="en-US" sz="1400"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テキスト ボックス 20"/>
          <p:cNvSpPr txBox="1"/>
          <p:nvPr/>
        </p:nvSpPr>
        <p:spPr>
          <a:xfrm>
            <a:off x="2843808" y="3167430"/>
            <a:ext cx="2520280" cy="400110"/>
          </a:xfrm>
          <a:prstGeom prst="rect">
            <a:avLst/>
          </a:prstGeom>
          <a:noFill/>
        </p:spPr>
        <p:txBody>
          <a:bodyPr wrap="square" rtlCol="0">
            <a:spAutoFit/>
          </a:bodyPr>
          <a:lstStyle/>
          <a:p>
            <a:r>
              <a:rPr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&lt;Gini coefficient&gt;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テキスト ボックス 22"/>
          <p:cNvSpPr txBox="1"/>
          <p:nvPr/>
        </p:nvSpPr>
        <p:spPr>
          <a:xfrm>
            <a:off x="6516216" y="2924944"/>
            <a:ext cx="2520280" cy="707886"/>
          </a:xfrm>
          <a:prstGeom prst="rect">
            <a:avLst/>
          </a:prstGeom>
          <a:noFill/>
        </p:spPr>
        <p:txBody>
          <a:bodyPr wrap="square" rtlCol="0">
            <a:spAutoFit/>
          </a:bodyPr>
          <a:lstStyle/>
          <a:p>
            <a:r>
              <a:rPr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&lt;Lorenz curve of read bytes&gt;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9575715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Conclusion</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21</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7" name="テキスト ボックス 6"/>
          <p:cNvSpPr txBox="1"/>
          <p:nvPr/>
        </p:nvSpPr>
        <p:spPr>
          <a:xfrm>
            <a:off x="179512" y="764704"/>
            <a:ext cx="8568952" cy="461665"/>
          </a:xfrm>
          <a:prstGeom prst="rect">
            <a:avLst/>
          </a:prstGeom>
          <a:noFill/>
        </p:spPr>
        <p:txBody>
          <a:bodyPr wrap="square" rtlCol="0">
            <a:spAutoFit/>
          </a:bodyPr>
          <a:lstStyle/>
          <a:p>
            <a:pPr algn="l"/>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1.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What happened in the morning </a:t>
            </a:r>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09:00-10:00)?</a:t>
            </a:r>
            <a:endParaRPr kumimoji="1" lang="ja-JP" altLang="en-US"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テキスト ボックス 7"/>
          <p:cNvSpPr txBox="1"/>
          <p:nvPr/>
        </p:nvSpPr>
        <p:spPr>
          <a:xfrm>
            <a:off x="179512" y="2636912"/>
            <a:ext cx="8496944" cy="461665"/>
          </a:xfrm>
          <a:prstGeom prst="rect">
            <a:avLst/>
          </a:prstGeom>
          <a:noFill/>
        </p:spPr>
        <p:txBody>
          <a:bodyPr wrap="square" rtlCol="0">
            <a:spAutoFit/>
          </a:bodyPr>
          <a:lstStyle/>
          <a:p>
            <a:pPr algn="l"/>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2.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Why read traffic is dominant?</a:t>
            </a:r>
            <a:endParaRPr lang="ja-JP" altLang="en-US"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179512" y="4581128"/>
            <a:ext cx="9073008" cy="461665"/>
          </a:xfrm>
          <a:prstGeom prst="rect">
            <a:avLst/>
          </a:prstGeom>
          <a:noFill/>
        </p:spPr>
        <p:txBody>
          <a:bodyPr wrap="square" rtlCol="0">
            <a:spAutoFit/>
          </a:bodyPr>
          <a:lstStyle/>
          <a:p>
            <a:pPr algn="l"/>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3.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How the heavy VMs are affected </a:t>
            </a:r>
            <a:r>
              <a:rPr lang="en-US" altLang="ja-JP" sz="2400" b="1" dirty="0" smtClean="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to the VDI </a:t>
            </a:r>
            <a:r>
              <a:rPr lang="en-US" altLang="ja-JP"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rPr>
              <a:t>system?</a:t>
            </a:r>
            <a:endParaRPr kumimoji="1" lang="ja-JP" altLang="en-US" sz="2400" b="1" dirty="0">
              <a:ln w="10541" cmpd="sng">
                <a:solidFill>
                  <a:srgbClr val="7D7D7D">
                    <a:tint val="100000"/>
                    <a:shade val="100000"/>
                    <a:satMod val="110000"/>
                  </a:srgbClr>
                </a:solidFill>
                <a:prstDash val="solid"/>
              </a:ln>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テキスト ボックス 9"/>
          <p:cNvSpPr txBox="1"/>
          <p:nvPr/>
        </p:nvSpPr>
        <p:spPr>
          <a:xfrm>
            <a:off x="648072" y="1652607"/>
            <a:ext cx="8244408" cy="769441"/>
          </a:xfrm>
          <a:prstGeom prst="rect">
            <a:avLst/>
          </a:prstGeom>
          <a:noFill/>
        </p:spPr>
        <p:txBody>
          <a:bodyPr wrap="square" rtlCol="0">
            <a:spAutoFit/>
          </a:bodyPr>
          <a:lstStyle/>
          <a:p>
            <a:pPr algn="l"/>
            <a:r>
              <a:rPr lang="en-US" altLang="ja-JP" sz="2200" b="1" dirty="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The transaction size for write cache hit rate should be considered to improve overall VDI performance</a:t>
            </a:r>
            <a:endParaRPr kumimoji="1" lang="ja-JP" altLang="en-US" sz="2200" b="1" dirty="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251643" y="1167135"/>
            <a:ext cx="7776741" cy="461665"/>
          </a:xfrm>
          <a:prstGeom prst="rect">
            <a:avLst/>
          </a:prstGeom>
          <a:noFill/>
        </p:spPr>
        <p:txBody>
          <a:bodyPr wrap="square" rtlCol="0">
            <a:spAutoFit/>
          </a:bodyPr>
          <a:lstStyle/>
          <a:p>
            <a:pPr algn="l"/>
            <a:r>
              <a:rPr lang="ja-JP" altLang="en-US" sz="24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4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The </a:t>
            </a:r>
            <a:r>
              <a:rPr lang="en-US" altLang="ja-JP" sz="24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update storm of anti-virus software </a:t>
            </a:r>
            <a:endParaRPr kumimoji="1" lang="ja-JP" altLang="en-US" sz="24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251520" y="3052415"/>
            <a:ext cx="6984776" cy="461665"/>
          </a:xfrm>
          <a:prstGeom prst="rect">
            <a:avLst/>
          </a:prstGeom>
          <a:noFill/>
        </p:spPr>
        <p:txBody>
          <a:bodyPr wrap="square" rtlCol="0">
            <a:spAutoFit/>
          </a:bodyPr>
          <a:lstStyle/>
          <a:p>
            <a:pPr algn="l"/>
            <a:r>
              <a:rPr lang="ja-JP" altLang="en-US" sz="24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4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The heavy </a:t>
            </a:r>
            <a:r>
              <a:rPr lang="en-US" altLang="ja-JP" sz="24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read traffic </a:t>
            </a:r>
            <a:r>
              <a:rPr lang="en-US" altLang="ja-JP" sz="24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from </a:t>
            </a:r>
            <a:r>
              <a:rPr lang="en-US" altLang="ja-JP" sz="24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idle VMs</a:t>
            </a:r>
            <a:endParaRPr lang="en-US" altLang="ja-JP" sz="24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テキスト ボックス 13"/>
          <p:cNvSpPr txBox="1"/>
          <p:nvPr/>
        </p:nvSpPr>
        <p:spPr>
          <a:xfrm>
            <a:off x="648072" y="3523655"/>
            <a:ext cx="8244408" cy="769441"/>
          </a:xfrm>
          <a:prstGeom prst="rect">
            <a:avLst/>
          </a:prstGeom>
          <a:noFill/>
        </p:spPr>
        <p:txBody>
          <a:bodyPr wrap="square" rtlCol="0">
            <a:spAutoFit/>
          </a:bodyPr>
          <a:lstStyle/>
          <a:p>
            <a:pPr algn="l"/>
            <a:r>
              <a:rPr lang="en-US" altLang="ja-JP" sz="2200" b="1" dirty="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Traffic from active VMs should be more highly prioritized to shorten their response time</a:t>
            </a:r>
            <a:endParaRPr kumimoji="1" lang="ja-JP" altLang="en-US" sz="2200" b="1" dirty="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p:cNvSpPr txBox="1"/>
          <p:nvPr/>
        </p:nvSpPr>
        <p:spPr>
          <a:xfrm>
            <a:off x="251520" y="4941168"/>
            <a:ext cx="8640960" cy="830997"/>
          </a:xfrm>
          <a:prstGeom prst="rect">
            <a:avLst/>
          </a:prstGeom>
          <a:noFill/>
        </p:spPr>
        <p:txBody>
          <a:bodyPr wrap="square" rtlCol="0">
            <a:spAutoFit/>
          </a:bodyPr>
          <a:lstStyle/>
          <a:p>
            <a:pPr algn="l"/>
            <a:r>
              <a:rPr lang="ja-JP" altLang="en-US" sz="2400" b="1" dirty="0" smtClean="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4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The impact of heavy VMs is small and </a:t>
            </a:r>
            <a:br>
              <a:rPr lang="en-US" altLang="ja-JP" sz="24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br>
            <a:r>
              <a:rPr lang="en-US" altLang="ja-JP" sz="2400" b="1" dirty="0">
                <a:ln w="10541" cmpd="sng">
                  <a:solidFill>
                    <a:srgbClr val="7D7D7D">
                      <a:tint val="100000"/>
                      <a:shade val="100000"/>
                      <a:satMod val="110000"/>
                    </a:srgbClr>
                  </a:solidFill>
                  <a:prstDash val="solid"/>
                </a:ln>
                <a:solidFill>
                  <a:srgbClr val="0070C0"/>
                </a:solidFill>
                <a:latin typeface="Meiryo UI" panose="020B0604030504040204" pitchFamily="50" charset="-128"/>
                <a:ea typeface="Meiryo UI" panose="020B0604030504040204" pitchFamily="50" charset="-128"/>
                <a:cs typeface="Meiryo UI" panose="020B0604030504040204" pitchFamily="50" charset="-128"/>
              </a:rPr>
              <a:t>    1% of active VMs generate only 16.6% of traffic </a:t>
            </a:r>
          </a:p>
        </p:txBody>
      </p:sp>
      <p:sp>
        <p:nvSpPr>
          <p:cNvPr id="16" name="テキスト ボックス 15"/>
          <p:cNvSpPr txBox="1"/>
          <p:nvPr/>
        </p:nvSpPr>
        <p:spPr>
          <a:xfrm>
            <a:off x="648072" y="5733256"/>
            <a:ext cx="8244408" cy="769441"/>
          </a:xfrm>
          <a:prstGeom prst="rect">
            <a:avLst/>
          </a:prstGeom>
          <a:noFill/>
        </p:spPr>
        <p:txBody>
          <a:bodyPr wrap="square" rtlCol="0">
            <a:spAutoFit/>
          </a:bodyPr>
          <a:lstStyle/>
          <a:p>
            <a:pPr algn="l"/>
            <a:r>
              <a:rPr lang="en-US" altLang="ja-JP" sz="2200" b="1" dirty="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The VDI </a:t>
            </a:r>
            <a:r>
              <a:rPr lang="en-US" altLang="ja-JP" sz="2200" b="1" dirty="0" smtClean="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system can </a:t>
            </a:r>
            <a:r>
              <a:rPr lang="en-US" altLang="ja-JP" sz="2200" b="1" dirty="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perform </a:t>
            </a:r>
            <a:r>
              <a:rPr lang="en-US" altLang="ja-JP" sz="2200" b="1" dirty="0" smtClean="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sufficiently by </a:t>
            </a:r>
            <a:r>
              <a:rPr lang="en-US" altLang="ja-JP" sz="2200" b="1" dirty="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using </a:t>
            </a:r>
            <a:r>
              <a:rPr lang="en-US" altLang="ja-JP" sz="2200" b="1" dirty="0" smtClean="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2200" b="1" dirty="0" smtClean="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br>
            <a:r>
              <a:rPr lang="en-US" altLang="ja-JP" sz="2200" b="1" dirty="0" smtClean="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uniform </a:t>
            </a:r>
            <a:r>
              <a:rPr lang="en-US" altLang="ja-JP" sz="2200" b="1" dirty="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load balancing </a:t>
            </a:r>
            <a:r>
              <a:rPr lang="en-US" altLang="ja-JP" sz="2200" b="1" dirty="0" smtClean="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rPr>
              <a:t>strategy</a:t>
            </a:r>
            <a:endParaRPr kumimoji="1" lang="ja-JP" altLang="en-US" sz="2200" b="1" dirty="0">
              <a:ln w="10541" cmpd="sng">
                <a:solidFill>
                  <a:srgbClr val="7D7D7D">
                    <a:tint val="100000"/>
                    <a:shade val="100000"/>
                    <a:satMod val="110000"/>
                  </a:srgbClr>
                </a:solidFill>
                <a:prstDash val="solid"/>
              </a:ln>
              <a:solidFill>
                <a:srgbClr val="7030A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8898317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Future work</a:t>
            </a:r>
            <a:endParaRPr kumimoji="1" lang="ja-JP" altLang="en-US" dirty="0"/>
          </a:p>
        </p:txBody>
      </p:sp>
      <p:sp>
        <p:nvSpPr>
          <p:cNvPr id="3" name="コンテンツ プレースホルダー 2"/>
          <p:cNvSpPr>
            <a:spLocks noGrp="1"/>
          </p:cNvSpPr>
          <p:nvPr>
            <p:ph idx="1"/>
          </p:nvPr>
        </p:nvSpPr>
        <p:spPr/>
        <p:txBody>
          <a:bodyPr/>
          <a:lstStyle/>
          <a:p>
            <a:r>
              <a:rPr lang="en-US" altLang="ja-JP" sz="2800" dirty="0" smtClean="0"/>
              <a:t>Analyze </a:t>
            </a:r>
            <a:r>
              <a:rPr lang="en-US" altLang="ja-JP" sz="2800" dirty="0"/>
              <a:t>the characteristics of user application workloads on </a:t>
            </a:r>
            <a:r>
              <a:rPr lang="en-US" altLang="ja-JP" sz="2800" dirty="0" smtClean="0"/>
              <a:t>the </a:t>
            </a:r>
            <a:r>
              <a:rPr lang="en-US" altLang="ja-JP" sz="2800" dirty="0"/>
              <a:t>active </a:t>
            </a:r>
            <a:r>
              <a:rPr lang="en-US" altLang="ja-JP" sz="2800" dirty="0" smtClean="0"/>
              <a:t>VMs</a:t>
            </a:r>
          </a:p>
          <a:p>
            <a:endParaRPr lang="en-US" altLang="ja-JP" sz="2800" dirty="0"/>
          </a:p>
          <a:p>
            <a:r>
              <a:rPr lang="en-US" altLang="ja-JP" sz="2800" dirty="0"/>
              <a:t>Investigate the storage traffic characteristics on </a:t>
            </a:r>
            <a:r>
              <a:rPr lang="en-US" altLang="ja-JP" sz="2800" dirty="0" smtClean="0"/>
              <a:t>different types of VDI system</a:t>
            </a:r>
            <a:endParaRPr lang="en-US" altLang="ja-JP" sz="2800" dirty="0"/>
          </a:p>
          <a:p>
            <a:endParaRPr kumimoji="1" lang="ja-JP" altLang="en-US" sz="2800"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22</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6" name="テキスト ボックス 5"/>
          <p:cNvSpPr txBox="1"/>
          <p:nvPr/>
        </p:nvSpPr>
        <p:spPr>
          <a:xfrm>
            <a:off x="402356" y="4725144"/>
            <a:ext cx="8130083" cy="954107"/>
          </a:xfrm>
          <a:prstGeom prst="rect">
            <a:avLst/>
          </a:prstGeom>
          <a:noFill/>
        </p:spPr>
        <p:txBody>
          <a:bodyPr wrap="square" rtlCol="0">
            <a:spAutoFit/>
          </a:bodyPr>
          <a:lstStyle/>
          <a:p>
            <a:pPr algn="l"/>
            <a:r>
              <a:rPr kumimoji="1" lang="en-US" altLang="ja-JP" sz="2800" b="1" dirty="0" smtClean="0">
                <a:latin typeface="メイリオ" panose="020B0604030504040204" pitchFamily="50" charset="-128"/>
                <a:ea typeface="メイリオ" panose="020B0604030504040204" pitchFamily="50" charset="-128"/>
              </a:rPr>
              <a:t>*Public open datasets (SNIA repository)</a:t>
            </a:r>
          </a:p>
          <a:p>
            <a:pPr algn="l"/>
            <a:r>
              <a:rPr lang="en-US" altLang="ja-JP" sz="2800" dirty="0">
                <a:latin typeface="メイリオ" panose="020B0604030504040204" pitchFamily="50" charset="-128"/>
                <a:ea typeface="メイリオ" panose="020B0604030504040204" pitchFamily="50" charset="-128"/>
              </a:rPr>
              <a:t>http://iotta.snia.org/tracetypes/3</a:t>
            </a:r>
            <a:endParaRPr kumimoji="1" lang="ja-JP" altLang="en-US" sz="2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0734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9254" name="Group 38" descr="Message Lockup"/>
          <p:cNvGrpSpPr>
            <a:grpSpLocks/>
          </p:cNvGrpSpPr>
          <p:nvPr/>
        </p:nvGrpSpPr>
        <p:grpSpPr bwMode="auto">
          <a:xfrm>
            <a:off x="0" y="0"/>
            <a:ext cx="9144000" cy="6858000"/>
            <a:chOff x="0" y="0"/>
            <a:chExt cx="5760" cy="4320"/>
          </a:xfrm>
        </p:grpSpPr>
        <p:sp>
          <p:nvSpPr>
            <p:cNvPr id="649220" name="Rectangle 4"/>
            <p:cNvSpPr>
              <a:spLocks noChangeArrowheads="1"/>
            </p:cNvSpPr>
            <p:nvPr/>
          </p:nvSpPr>
          <p:spPr bwMode="gray">
            <a:xfrm>
              <a:off x="0" y="0"/>
              <a:ext cx="5760" cy="4320"/>
            </a:xfrm>
            <a:prstGeom prst="rect">
              <a:avLst/>
            </a:prstGeom>
            <a:solidFill>
              <a:srgbClr val="FFFFFF"/>
            </a:solidFill>
            <a:ln w="9525" algn="ctr">
              <a:noFill/>
              <a:miter lim="800000"/>
              <a:headEnd/>
              <a:tailEnd/>
            </a:ln>
            <a:effectLst/>
          </p:spPr>
          <p:txBody>
            <a:bodyPr wrap="none" anchor="ctr"/>
            <a:lstStyle/>
            <a:p>
              <a:endParaRPr lang="ja-JP" altLang="en-US" dirty="0"/>
            </a:p>
          </p:txBody>
        </p:sp>
        <p:grpSp>
          <p:nvGrpSpPr>
            <p:cNvPr id="649223" name="Group 7"/>
            <p:cNvGrpSpPr>
              <a:grpSpLocks noChangeAspect="1"/>
            </p:cNvGrpSpPr>
            <p:nvPr/>
          </p:nvGrpSpPr>
          <p:grpSpPr bwMode="auto">
            <a:xfrm>
              <a:off x="0" y="0"/>
              <a:ext cx="5760" cy="4320"/>
              <a:chOff x="0" y="0"/>
              <a:chExt cx="5760" cy="4320"/>
            </a:xfrm>
          </p:grpSpPr>
          <p:sp>
            <p:nvSpPr>
              <p:cNvPr id="649222" name="AutoShape 6"/>
              <p:cNvSpPr>
                <a:spLocks noChangeAspect="1" noChangeArrowheads="1" noTextEdit="1"/>
              </p:cNvSpPr>
              <p:nvPr/>
            </p:nvSpPr>
            <p:spPr bwMode="gray">
              <a:xfrm>
                <a:off x="0" y="0"/>
                <a:ext cx="5760" cy="4320"/>
              </a:xfrm>
              <a:prstGeom prst="rect">
                <a:avLst/>
              </a:prstGeom>
              <a:noFill/>
              <a:ln w="9525">
                <a:noFill/>
                <a:miter lim="800000"/>
                <a:headEnd/>
                <a:tailEnd/>
              </a:ln>
            </p:spPr>
            <p:txBody>
              <a:bodyPr/>
              <a:lstStyle/>
              <a:p>
                <a:endParaRPr lang="ja-JP" altLang="en-US" dirty="0"/>
              </a:p>
            </p:txBody>
          </p:sp>
          <p:sp>
            <p:nvSpPr>
              <p:cNvPr id="649224" name="Freeform 8"/>
              <p:cNvSpPr>
                <a:spLocks/>
              </p:cNvSpPr>
              <p:nvPr/>
            </p:nvSpPr>
            <p:spPr bwMode="gray">
              <a:xfrm>
                <a:off x="1217" y="2598"/>
                <a:ext cx="97" cy="159"/>
              </a:xfrm>
              <a:custGeom>
                <a:avLst/>
                <a:gdLst/>
                <a:ahLst/>
                <a:cxnLst>
                  <a:cxn ang="0">
                    <a:pos x="0" y="764"/>
                  </a:cxn>
                  <a:cxn ang="0">
                    <a:pos x="0" y="672"/>
                  </a:cxn>
                  <a:cxn ang="0">
                    <a:pos x="186" y="715"/>
                  </a:cxn>
                  <a:cxn ang="0">
                    <a:pos x="371" y="593"/>
                  </a:cxn>
                  <a:cxn ang="0">
                    <a:pos x="339" y="515"/>
                  </a:cxn>
                  <a:cxn ang="0">
                    <a:pos x="284" y="472"/>
                  </a:cxn>
                  <a:cxn ang="0">
                    <a:pos x="212" y="436"/>
                  </a:cxn>
                  <a:cxn ang="0">
                    <a:pos x="65" y="337"/>
                  </a:cxn>
                  <a:cxn ang="0">
                    <a:pos x="13" y="199"/>
                  </a:cxn>
                  <a:cxn ang="0">
                    <a:pos x="94" y="43"/>
                  </a:cxn>
                  <a:cxn ang="0">
                    <a:pos x="269" y="0"/>
                  </a:cxn>
                  <a:cxn ang="0">
                    <a:pos x="430" y="26"/>
                  </a:cxn>
                  <a:cxn ang="0">
                    <a:pos x="430" y="111"/>
                  </a:cxn>
                  <a:cxn ang="0">
                    <a:pos x="274" y="78"/>
                  </a:cxn>
                  <a:cxn ang="0">
                    <a:pos x="169" y="103"/>
                  </a:cxn>
                  <a:cxn ang="0">
                    <a:pos x="126" y="186"/>
                  </a:cxn>
                  <a:cxn ang="0">
                    <a:pos x="156" y="264"/>
                  </a:cxn>
                  <a:cxn ang="0">
                    <a:pos x="286" y="345"/>
                  </a:cxn>
                  <a:cxn ang="0">
                    <a:pos x="391" y="406"/>
                  </a:cxn>
                  <a:cxn ang="0">
                    <a:pos x="464" y="486"/>
                  </a:cxn>
                  <a:cxn ang="0">
                    <a:pos x="484" y="581"/>
                  </a:cxn>
                  <a:cxn ang="0">
                    <a:pos x="193" y="795"/>
                  </a:cxn>
                  <a:cxn ang="0">
                    <a:pos x="0" y="764"/>
                  </a:cxn>
                </a:cxnLst>
                <a:rect l="0" t="0" r="r" b="b"/>
                <a:pathLst>
                  <a:path w="484" h="795">
                    <a:moveTo>
                      <a:pt x="0" y="764"/>
                    </a:moveTo>
                    <a:cubicBezTo>
                      <a:pt x="0" y="672"/>
                      <a:pt x="0" y="672"/>
                      <a:pt x="0" y="672"/>
                    </a:cubicBezTo>
                    <a:cubicBezTo>
                      <a:pt x="50" y="700"/>
                      <a:pt x="113" y="715"/>
                      <a:pt x="186" y="715"/>
                    </a:cubicBezTo>
                    <a:cubicBezTo>
                      <a:pt x="309" y="715"/>
                      <a:pt x="371" y="674"/>
                      <a:pt x="371" y="593"/>
                    </a:cubicBezTo>
                    <a:cubicBezTo>
                      <a:pt x="371" y="562"/>
                      <a:pt x="361" y="536"/>
                      <a:pt x="339" y="515"/>
                    </a:cubicBezTo>
                    <a:cubicBezTo>
                      <a:pt x="323" y="498"/>
                      <a:pt x="305" y="484"/>
                      <a:pt x="284" y="472"/>
                    </a:cubicBezTo>
                    <a:cubicBezTo>
                      <a:pt x="265" y="462"/>
                      <a:pt x="241" y="450"/>
                      <a:pt x="212" y="436"/>
                    </a:cubicBezTo>
                    <a:cubicBezTo>
                      <a:pt x="142" y="402"/>
                      <a:pt x="93" y="369"/>
                      <a:pt x="65" y="337"/>
                    </a:cubicBezTo>
                    <a:cubicBezTo>
                      <a:pt x="30" y="299"/>
                      <a:pt x="13" y="253"/>
                      <a:pt x="13" y="199"/>
                    </a:cubicBezTo>
                    <a:cubicBezTo>
                      <a:pt x="13" y="129"/>
                      <a:pt x="40" y="77"/>
                      <a:pt x="94" y="43"/>
                    </a:cubicBezTo>
                    <a:cubicBezTo>
                      <a:pt x="140" y="14"/>
                      <a:pt x="198" y="0"/>
                      <a:pt x="269" y="0"/>
                    </a:cubicBezTo>
                    <a:cubicBezTo>
                      <a:pt x="318" y="0"/>
                      <a:pt x="372" y="8"/>
                      <a:pt x="430" y="26"/>
                    </a:cubicBezTo>
                    <a:cubicBezTo>
                      <a:pt x="430" y="111"/>
                      <a:pt x="430" y="111"/>
                      <a:pt x="430" y="111"/>
                    </a:cubicBezTo>
                    <a:cubicBezTo>
                      <a:pt x="381" y="89"/>
                      <a:pt x="329" y="78"/>
                      <a:pt x="274" y="78"/>
                    </a:cubicBezTo>
                    <a:cubicBezTo>
                      <a:pt x="232" y="78"/>
                      <a:pt x="197" y="86"/>
                      <a:pt x="169" y="103"/>
                    </a:cubicBezTo>
                    <a:cubicBezTo>
                      <a:pt x="141" y="120"/>
                      <a:pt x="126" y="148"/>
                      <a:pt x="126" y="186"/>
                    </a:cubicBezTo>
                    <a:cubicBezTo>
                      <a:pt x="126" y="218"/>
                      <a:pt x="136" y="244"/>
                      <a:pt x="156" y="264"/>
                    </a:cubicBezTo>
                    <a:cubicBezTo>
                      <a:pt x="176" y="285"/>
                      <a:pt x="219" y="312"/>
                      <a:pt x="286" y="345"/>
                    </a:cubicBezTo>
                    <a:cubicBezTo>
                      <a:pt x="338" y="372"/>
                      <a:pt x="374" y="392"/>
                      <a:pt x="391" y="406"/>
                    </a:cubicBezTo>
                    <a:cubicBezTo>
                      <a:pt x="426" y="430"/>
                      <a:pt x="450" y="457"/>
                      <a:pt x="464" y="486"/>
                    </a:cubicBezTo>
                    <a:cubicBezTo>
                      <a:pt x="478" y="512"/>
                      <a:pt x="484" y="544"/>
                      <a:pt x="484" y="581"/>
                    </a:cubicBezTo>
                    <a:cubicBezTo>
                      <a:pt x="484" y="724"/>
                      <a:pt x="387" y="795"/>
                      <a:pt x="193" y="795"/>
                    </a:cubicBezTo>
                    <a:cubicBezTo>
                      <a:pt x="114" y="795"/>
                      <a:pt x="50" y="785"/>
                      <a:pt x="0" y="764"/>
                    </a:cubicBezTo>
                  </a:path>
                </a:pathLst>
              </a:custGeom>
              <a:solidFill>
                <a:srgbClr val="000000"/>
              </a:solidFill>
              <a:ln w="9525">
                <a:noFill/>
                <a:round/>
                <a:headEnd/>
                <a:tailEnd/>
              </a:ln>
            </p:spPr>
            <p:txBody>
              <a:bodyPr/>
              <a:lstStyle/>
              <a:p>
                <a:endParaRPr lang="ja-JP" altLang="en-US" dirty="0"/>
              </a:p>
            </p:txBody>
          </p:sp>
          <p:sp>
            <p:nvSpPr>
              <p:cNvPr id="649225" name="Freeform 9"/>
              <p:cNvSpPr>
                <a:spLocks/>
              </p:cNvSpPr>
              <p:nvPr/>
            </p:nvSpPr>
            <p:spPr bwMode="gray">
              <a:xfrm>
                <a:off x="1349" y="2526"/>
                <a:ext cx="115" cy="227"/>
              </a:xfrm>
              <a:custGeom>
                <a:avLst/>
                <a:gdLst/>
                <a:ahLst/>
                <a:cxnLst>
                  <a:cxn ang="0">
                    <a:pos x="0" y="1136"/>
                  </a:cxn>
                  <a:cxn ang="0">
                    <a:pos x="0" y="0"/>
                  </a:cxn>
                  <a:cxn ang="0">
                    <a:pos x="129" y="0"/>
                  </a:cxn>
                  <a:cxn ang="0">
                    <a:pos x="129" y="400"/>
                  </a:cxn>
                  <a:cxn ang="0">
                    <a:pos x="319" y="361"/>
                  </a:cxn>
                  <a:cxn ang="0">
                    <a:pos x="549" y="479"/>
                  </a:cxn>
                  <a:cxn ang="0">
                    <a:pos x="572" y="673"/>
                  </a:cxn>
                  <a:cxn ang="0">
                    <a:pos x="572" y="1136"/>
                  </a:cxn>
                  <a:cxn ang="0">
                    <a:pos x="443" y="1136"/>
                  </a:cxn>
                  <a:cxn ang="0">
                    <a:pos x="443" y="653"/>
                  </a:cxn>
                  <a:cxn ang="0">
                    <a:pos x="420" y="499"/>
                  </a:cxn>
                  <a:cxn ang="0">
                    <a:pos x="307" y="439"/>
                  </a:cxn>
                  <a:cxn ang="0">
                    <a:pos x="129" y="485"/>
                  </a:cxn>
                  <a:cxn ang="0">
                    <a:pos x="129" y="1136"/>
                  </a:cxn>
                  <a:cxn ang="0">
                    <a:pos x="0" y="1136"/>
                  </a:cxn>
                </a:cxnLst>
                <a:rect l="0" t="0" r="r" b="b"/>
                <a:pathLst>
                  <a:path w="572" h="1136">
                    <a:moveTo>
                      <a:pt x="0" y="1136"/>
                    </a:moveTo>
                    <a:cubicBezTo>
                      <a:pt x="0" y="0"/>
                      <a:pt x="0" y="0"/>
                      <a:pt x="0" y="0"/>
                    </a:cubicBezTo>
                    <a:cubicBezTo>
                      <a:pt x="129" y="0"/>
                      <a:pt x="129" y="0"/>
                      <a:pt x="129" y="0"/>
                    </a:cubicBezTo>
                    <a:cubicBezTo>
                      <a:pt x="129" y="400"/>
                      <a:pt x="129" y="400"/>
                      <a:pt x="129" y="400"/>
                    </a:cubicBezTo>
                    <a:cubicBezTo>
                      <a:pt x="196" y="374"/>
                      <a:pt x="260" y="361"/>
                      <a:pt x="319" y="361"/>
                    </a:cubicBezTo>
                    <a:cubicBezTo>
                      <a:pt x="438" y="361"/>
                      <a:pt x="515" y="400"/>
                      <a:pt x="549" y="479"/>
                    </a:cubicBezTo>
                    <a:cubicBezTo>
                      <a:pt x="564" y="515"/>
                      <a:pt x="572" y="579"/>
                      <a:pt x="572" y="673"/>
                    </a:cubicBezTo>
                    <a:cubicBezTo>
                      <a:pt x="572" y="1136"/>
                      <a:pt x="572" y="1136"/>
                      <a:pt x="572" y="1136"/>
                    </a:cubicBezTo>
                    <a:cubicBezTo>
                      <a:pt x="443" y="1136"/>
                      <a:pt x="443" y="1136"/>
                      <a:pt x="443" y="1136"/>
                    </a:cubicBezTo>
                    <a:cubicBezTo>
                      <a:pt x="443" y="653"/>
                      <a:pt x="443" y="653"/>
                      <a:pt x="443" y="653"/>
                    </a:cubicBezTo>
                    <a:cubicBezTo>
                      <a:pt x="443" y="581"/>
                      <a:pt x="436" y="529"/>
                      <a:pt x="420" y="499"/>
                    </a:cubicBezTo>
                    <a:cubicBezTo>
                      <a:pt x="400" y="459"/>
                      <a:pt x="362" y="439"/>
                      <a:pt x="307" y="439"/>
                    </a:cubicBezTo>
                    <a:cubicBezTo>
                      <a:pt x="256" y="439"/>
                      <a:pt x="196" y="454"/>
                      <a:pt x="129" y="485"/>
                    </a:cubicBezTo>
                    <a:cubicBezTo>
                      <a:pt x="129" y="1136"/>
                      <a:pt x="129" y="1136"/>
                      <a:pt x="129" y="1136"/>
                    </a:cubicBezTo>
                    <a:lnTo>
                      <a:pt x="0" y="1136"/>
                    </a:lnTo>
                    <a:close/>
                  </a:path>
                </a:pathLst>
              </a:custGeom>
              <a:solidFill>
                <a:srgbClr val="000000"/>
              </a:solidFill>
              <a:ln w="9525">
                <a:noFill/>
                <a:round/>
                <a:headEnd/>
                <a:tailEnd/>
              </a:ln>
            </p:spPr>
            <p:txBody>
              <a:bodyPr/>
              <a:lstStyle/>
              <a:p>
                <a:endParaRPr lang="ja-JP" altLang="en-US" dirty="0"/>
              </a:p>
            </p:txBody>
          </p:sp>
          <p:sp>
            <p:nvSpPr>
              <p:cNvPr id="649226" name="Freeform 10"/>
              <p:cNvSpPr>
                <a:spLocks noEditPoints="1"/>
              </p:cNvSpPr>
              <p:nvPr/>
            </p:nvSpPr>
            <p:spPr bwMode="gray">
              <a:xfrm>
                <a:off x="1499" y="2598"/>
                <a:ext cx="117" cy="159"/>
              </a:xfrm>
              <a:custGeom>
                <a:avLst/>
                <a:gdLst/>
                <a:ahLst/>
                <a:cxnLst>
                  <a:cxn ang="0">
                    <a:pos x="456" y="298"/>
                  </a:cxn>
                  <a:cxn ang="0">
                    <a:pos x="456" y="259"/>
                  </a:cxn>
                  <a:cxn ang="0">
                    <a:pos x="432" y="144"/>
                  </a:cxn>
                  <a:cxn ang="0">
                    <a:pos x="283" y="81"/>
                  </a:cxn>
                  <a:cxn ang="0">
                    <a:pos x="73" y="123"/>
                  </a:cxn>
                  <a:cxn ang="0">
                    <a:pos x="73" y="33"/>
                  </a:cxn>
                  <a:cxn ang="0">
                    <a:pos x="296" y="0"/>
                  </a:cxn>
                  <a:cxn ang="0">
                    <a:pos x="539" y="80"/>
                  </a:cxn>
                  <a:cxn ang="0">
                    <a:pos x="582" y="209"/>
                  </a:cxn>
                  <a:cxn ang="0">
                    <a:pos x="585" y="303"/>
                  </a:cxn>
                  <a:cxn ang="0">
                    <a:pos x="585" y="760"/>
                  </a:cxn>
                  <a:cxn ang="0">
                    <a:pos x="305" y="795"/>
                  </a:cxn>
                  <a:cxn ang="0">
                    <a:pos x="86" y="752"/>
                  </a:cxn>
                  <a:cxn ang="0">
                    <a:pos x="0" y="583"/>
                  </a:cxn>
                  <a:cxn ang="0">
                    <a:pos x="99" y="380"/>
                  </a:cxn>
                  <a:cxn ang="0">
                    <a:pos x="350" y="310"/>
                  </a:cxn>
                  <a:cxn ang="0">
                    <a:pos x="456" y="298"/>
                  </a:cxn>
                  <a:cxn ang="0">
                    <a:pos x="456" y="372"/>
                  </a:cxn>
                  <a:cxn ang="0">
                    <a:pos x="278" y="399"/>
                  </a:cxn>
                  <a:cxn ang="0">
                    <a:pos x="132" y="570"/>
                  </a:cxn>
                  <a:cxn ang="0">
                    <a:pos x="175" y="679"/>
                  </a:cxn>
                  <a:cxn ang="0">
                    <a:pos x="325" y="718"/>
                  </a:cxn>
                  <a:cxn ang="0">
                    <a:pos x="456" y="700"/>
                  </a:cxn>
                  <a:cxn ang="0">
                    <a:pos x="456" y="372"/>
                  </a:cxn>
                </a:cxnLst>
                <a:rect l="0" t="0" r="r" b="b"/>
                <a:pathLst>
                  <a:path w="585" h="795">
                    <a:moveTo>
                      <a:pt x="456" y="298"/>
                    </a:moveTo>
                    <a:cubicBezTo>
                      <a:pt x="456" y="259"/>
                      <a:pt x="456" y="259"/>
                      <a:pt x="456" y="259"/>
                    </a:cubicBezTo>
                    <a:cubicBezTo>
                      <a:pt x="456" y="209"/>
                      <a:pt x="448" y="171"/>
                      <a:pt x="432" y="144"/>
                    </a:cubicBezTo>
                    <a:cubicBezTo>
                      <a:pt x="409" y="102"/>
                      <a:pt x="359" y="81"/>
                      <a:pt x="283" y="81"/>
                    </a:cubicBezTo>
                    <a:cubicBezTo>
                      <a:pt x="214" y="81"/>
                      <a:pt x="144" y="95"/>
                      <a:pt x="73" y="123"/>
                    </a:cubicBezTo>
                    <a:cubicBezTo>
                      <a:pt x="73" y="33"/>
                      <a:pt x="73" y="33"/>
                      <a:pt x="73" y="33"/>
                    </a:cubicBezTo>
                    <a:cubicBezTo>
                      <a:pt x="145" y="11"/>
                      <a:pt x="219" y="0"/>
                      <a:pt x="296" y="0"/>
                    </a:cubicBezTo>
                    <a:cubicBezTo>
                      <a:pt x="414" y="0"/>
                      <a:pt x="495" y="27"/>
                      <a:pt x="539" y="80"/>
                    </a:cubicBezTo>
                    <a:cubicBezTo>
                      <a:pt x="562" y="109"/>
                      <a:pt x="577" y="152"/>
                      <a:pt x="582" y="209"/>
                    </a:cubicBezTo>
                    <a:cubicBezTo>
                      <a:pt x="584" y="230"/>
                      <a:pt x="585" y="261"/>
                      <a:pt x="585" y="303"/>
                    </a:cubicBezTo>
                    <a:cubicBezTo>
                      <a:pt x="585" y="760"/>
                      <a:pt x="585" y="760"/>
                      <a:pt x="585" y="760"/>
                    </a:cubicBezTo>
                    <a:cubicBezTo>
                      <a:pt x="497" y="783"/>
                      <a:pt x="404" y="795"/>
                      <a:pt x="305" y="795"/>
                    </a:cubicBezTo>
                    <a:cubicBezTo>
                      <a:pt x="211" y="795"/>
                      <a:pt x="138" y="781"/>
                      <a:pt x="86" y="752"/>
                    </a:cubicBezTo>
                    <a:cubicBezTo>
                      <a:pt x="29" y="719"/>
                      <a:pt x="0" y="663"/>
                      <a:pt x="0" y="583"/>
                    </a:cubicBezTo>
                    <a:cubicBezTo>
                      <a:pt x="0" y="491"/>
                      <a:pt x="33" y="423"/>
                      <a:pt x="99" y="380"/>
                    </a:cubicBezTo>
                    <a:cubicBezTo>
                      <a:pt x="149" y="347"/>
                      <a:pt x="233" y="324"/>
                      <a:pt x="350" y="310"/>
                    </a:cubicBezTo>
                    <a:cubicBezTo>
                      <a:pt x="372" y="307"/>
                      <a:pt x="407" y="303"/>
                      <a:pt x="456" y="298"/>
                    </a:cubicBezTo>
                    <a:moveTo>
                      <a:pt x="456" y="372"/>
                    </a:moveTo>
                    <a:cubicBezTo>
                      <a:pt x="378" y="379"/>
                      <a:pt x="318" y="389"/>
                      <a:pt x="278" y="399"/>
                    </a:cubicBezTo>
                    <a:cubicBezTo>
                      <a:pt x="180" y="423"/>
                      <a:pt x="132" y="480"/>
                      <a:pt x="132" y="570"/>
                    </a:cubicBezTo>
                    <a:cubicBezTo>
                      <a:pt x="132" y="619"/>
                      <a:pt x="146" y="655"/>
                      <a:pt x="175" y="679"/>
                    </a:cubicBezTo>
                    <a:cubicBezTo>
                      <a:pt x="206" y="705"/>
                      <a:pt x="256" y="718"/>
                      <a:pt x="325" y="718"/>
                    </a:cubicBezTo>
                    <a:cubicBezTo>
                      <a:pt x="372" y="718"/>
                      <a:pt x="415" y="711"/>
                      <a:pt x="456" y="700"/>
                    </a:cubicBezTo>
                    <a:lnTo>
                      <a:pt x="456" y="372"/>
                    </a:lnTo>
                    <a:close/>
                  </a:path>
                </a:pathLst>
              </a:custGeom>
              <a:solidFill>
                <a:srgbClr val="000000"/>
              </a:solidFill>
              <a:ln w="9525">
                <a:noFill/>
                <a:round/>
                <a:headEnd/>
                <a:tailEnd/>
              </a:ln>
            </p:spPr>
            <p:txBody>
              <a:bodyPr/>
              <a:lstStyle/>
              <a:p>
                <a:endParaRPr lang="ja-JP" altLang="en-US" dirty="0"/>
              </a:p>
            </p:txBody>
          </p:sp>
          <p:sp>
            <p:nvSpPr>
              <p:cNvPr id="649227" name="Freeform 11"/>
              <p:cNvSpPr>
                <a:spLocks noEditPoints="1"/>
              </p:cNvSpPr>
              <p:nvPr/>
            </p:nvSpPr>
            <p:spPr bwMode="gray">
              <a:xfrm>
                <a:off x="1662" y="2598"/>
                <a:ext cx="119" cy="227"/>
              </a:xfrm>
              <a:custGeom>
                <a:avLst/>
                <a:gdLst/>
                <a:ahLst/>
                <a:cxnLst>
                  <a:cxn ang="0">
                    <a:pos x="129" y="742"/>
                  </a:cxn>
                  <a:cxn ang="0">
                    <a:pos x="129" y="1136"/>
                  </a:cxn>
                  <a:cxn ang="0">
                    <a:pos x="0" y="1136"/>
                  </a:cxn>
                  <a:cxn ang="0">
                    <a:pos x="0" y="30"/>
                  </a:cxn>
                  <a:cxn ang="0">
                    <a:pos x="260" y="0"/>
                  </a:cxn>
                  <a:cxn ang="0">
                    <a:pos x="528" y="118"/>
                  </a:cxn>
                  <a:cxn ang="0">
                    <a:pos x="592" y="396"/>
                  </a:cxn>
                  <a:cxn ang="0">
                    <a:pos x="511" y="691"/>
                  </a:cxn>
                  <a:cxn ang="0">
                    <a:pos x="287" y="795"/>
                  </a:cxn>
                  <a:cxn ang="0">
                    <a:pos x="180" y="775"/>
                  </a:cxn>
                  <a:cxn ang="0">
                    <a:pos x="129" y="742"/>
                  </a:cxn>
                  <a:cxn ang="0">
                    <a:pos x="129" y="653"/>
                  </a:cxn>
                  <a:cxn ang="0">
                    <a:pos x="272" y="718"/>
                  </a:cxn>
                  <a:cxn ang="0">
                    <a:pos x="418" y="618"/>
                  </a:cxn>
                  <a:cxn ang="0">
                    <a:pos x="461" y="395"/>
                  </a:cxn>
                  <a:cxn ang="0">
                    <a:pos x="403" y="147"/>
                  </a:cxn>
                  <a:cxn ang="0">
                    <a:pos x="241" y="78"/>
                  </a:cxn>
                  <a:cxn ang="0">
                    <a:pos x="129" y="87"/>
                  </a:cxn>
                  <a:cxn ang="0">
                    <a:pos x="129" y="653"/>
                  </a:cxn>
                </a:cxnLst>
                <a:rect l="0" t="0" r="r" b="b"/>
                <a:pathLst>
                  <a:path w="592" h="1136">
                    <a:moveTo>
                      <a:pt x="129" y="742"/>
                    </a:moveTo>
                    <a:cubicBezTo>
                      <a:pt x="129" y="1136"/>
                      <a:pt x="129" y="1136"/>
                      <a:pt x="129" y="1136"/>
                    </a:cubicBezTo>
                    <a:cubicBezTo>
                      <a:pt x="0" y="1136"/>
                      <a:pt x="0" y="1136"/>
                      <a:pt x="0" y="1136"/>
                    </a:cubicBezTo>
                    <a:cubicBezTo>
                      <a:pt x="0" y="30"/>
                      <a:pt x="0" y="30"/>
                      <a:pt x="0" y="30"/>
                    </a:cubicBezTo>
                    <a:cubicBezTo>
                      <a:pt x="89" y="10"/>
                      <a:pt x="175" y="0"/>
                      <a:pt x="260" y="0"/>
                    </a:cubicBezTo>
                    <a:cubicBezTo>
                      <a:pt x="391" y="0"/>
                      <a:pt x="480" y="39"/>
                      <a:pt x="528" y="118"/>
                    </a:cubicBezTo>
                    <a:cubicBezTo>
                      <a:pt x="571" y="188"/>
                      <a:pt x="592" y="281"/>
                      <a:pt x="592" y="396"/>
                    </a:cubicBezTo>
                    <a:cubicBezTo>
                      <a:pt x="592" y="518"/>
                      <a:pt x="565" y="616"/>
                      <a:pt x="511" y="691"/>
                    </a:cubicBezTo>
                    <a:cubicBezTo>
                      <a:pt x="460" y="761"/>
                      <a:pt x="385" y="795"/>
                      <a:pt x="287" y="795"/>
                    </a:cubicBezTo>
                    <a:cubicBezTo>
                      <a:pt x="245" y="795"/>
                      <a:pt x="209" y="789"/>
                      <a:pt x="180" y="775"/>
                    </a:cubicBezTo>
                    <a:cubicBezTo>
                      <a:pt x="166" y="769"/>
                      <a:pt x="149" y="758"/>
                      <a:pt x="129" y="742"/>
                    </a:cubicBezTo>
                    <a:moveTo>
                      <a:pt x="129" y="653"/>
                    </a:moveTo>
                    <a:cubicBezTo>
                      <a:pt x="172" y="696"/>
                      <a:pt x="220" y="718"/>
                      <a:pt x="272" y="718"/>
                    </a:cubicBezTo>
                    <a:cubicBezTo>
                      <a:pt x="338" y="718"/>
                      <a:pt x="387" y="684"/>
                      <a:pt x="418" y="618"/>
                    </a:cubicBezTo>
                    <a:cubicBezTo>
                      <a:pt x="447" y="557"/>
                      <a:pt x="461" y="483"/>
                      <a:pt x="461" y="395"/>
                    </a:cubicBezTo>
                    <a:cubicBezTo>
                      <a:pt x="461" y="284"/>
                      <a:pt x="442" y="202"/>
                      <a:pt x="403" y="147"/>
                    </a:cubicBezTo>
                    <a:cubicBezTo>
                      <a:pt x="372" y="101"/>
                      <a:pt x="318" y="78"/>
                      <a:pt x="241" y="78"/>
                    </a:cubicBezTo>
                    <a:cubicBezTo>
                      <a:pt x="207" y="78"/>
                      <a:pt x="170" y="81"/>
                      <a:pt x="129" y="87"/>
                    </a:cubicBezTo>
                    <a:lnTo>
                      <a:pt x="129" y="653"/>
                    </a:lnTo>
                    <a:close/>
                  </a:path>
                </a:pathLst>
              </a:custGeom>
              <a:solidFill>
                <a:srgbClr val="000000"/>
              </a:solidFill>
              <a:ln w="9525">
                <a:noFill/>
                <a:round/>
                <a:headEnd/>
                <a:tailEnd/>
              </a:ln>
            </p:spPr>
            <p:txBody>
              <a:bodyPr/>
              <a:lstStyle/>
              <a:p>
                <a:endParaRPr lang="ja-JP" altLang="en-US" dirty="0"/>
              </a:p>
            </p:txBody>
          </p:sp>
          <p:sp>
            <p:nvSpPr>
              <p:cNvPr id="649228" name="Freeform 12"/>
              <p:cNvSpPr>
                <a:spLocks noEditPoints="1"/>
              </p:cNvSpPr>
              <p:nvPr/>
            </p:nvSpPr>
            <p:spPr bwMode="gray">
              <a:xfrm>
                <a:off x="1816" y="2547"/>
                <a:ext cx="32" cy="206"/>
              </a:xfrm>
              <a:custGeom>
                <a:avLst/>
                <a:gdLst/>
                <a:ahLst/>
                <a:cxnLst>
                  <a:cxn ang="0">
                    <a:pos x="78" y="0"/>
                  </a:cxn>
                  <a:cxn ang="0">
                    <a:pos x="137" y="26"/>
                  </a:cxn>
                  <a:cxn ang="0">
                    <a:pos x="157" y="79"/>
                  </a:cxn>
                  <a:cxn ang="0">
                    <a:pos x="131" y="139"/>
                  </a:cxn>
                  <a:cxn ang="0">
                    <a:pos x="78" y="159"/>
                  </a:cxn>
                  <a:cxn ang="0">
                    <a:pos x="20" y="133"/>
                  </a:cxn>
                  <a:cxn ang="0">
                    <a:pos x="0" y="78"/>
                  </a:cxn>
                  <a:cxn ang="0">
                    <a:pos x="25" y="20"/>
                  </a:cxn>
                  <a:cxn ang="0">
                    <a:pos x="78" y="0"/>
                  </a:cxn>
                  <a:cxn ang="0">
                    <a:pos x="15" y="277"/>
                  </a:cxn>
                  <a:cxn ang="0">
                    <a:pos x="144" y="277"/>
                  </a:cxn>
                  <a:cxn ang="0">
                    <a:pos x="144" y="1031"/>
                  </a:cxn>
                  <a:cxn ang="0">
                    <a:pos x="15" y="1031"/>
                  </a:cxn>
                  <a:cxn ang="0">
                    <a:pos x="15" y="277"/>
                  </a:cxn>
                </a:cxnLst>
                <a:rect l="0" t="0" r="r" b="b"/>
                <a:pathLst>
                  <a:path w="157" h="1031">
                    <a:moveTo>
                      <a:pt x="78" y="0"/>
                    </a:moveTo>
                    <a:cubicBezTo>
                      <a:pt x="102" y="0"/>
                      <a:pt x="121" y="9"/>
                      <a:pt x="137" y="26"/>
                    </a:cubicBezTo>
                    <a:cubicBezTo>
                      <a:pt x="150" y="42"/>
                      <a:pt x="157" y="59"/>
                      <a:pt x="157" y="79"/>
                    </a:cubicBezTo>
                    <a:cubicBezTo>
                      <a:pt x="157" y="103"/>
                      <a:pt x="148" y="123"/>
                      <a:pt x="131" y="139"/>
                    </a:cubicBezTo>
                    <a:cubicBezTo>
                      <a:pt x="116" y="152"/>
                      <a:pt x="99" y="159"/>
                      <a:pt x="78" y="159"/>
                    </a:cubicBezTo>
                    <a:cubicBezTo>
                      <a:pt x="54" y="159"/>
                      <a:pt x="35" y="150"/>
                      <a:pt x="20" y="133"/>
                    </a:cubicBezTo>
                    <a:cubicBezTo>
                      <a:pt x="6" y="118"/>
                      <a:pt x="0" y="99"/>
                      <a:pt x="0" y="78"/>
                    </a:cubicBezTo>
                    <a:cubicBezTo>
                      <a:pt x="0" y="56"/>
                      <a:pt x="8" y="37"/>
                      <a:pt x="25" y="20"/>
                    </a:cubicBezTo>
                    <a:cubicBezTo>
                      <a:pt x="40" y="7"/>
                      <a:pt x="58" y="0"/>
                      <a:pt x="78" y="0"/>
                    </a:cubicBezTo>
                    <a:moveTo>
                      <a:pt x="15" y="277"/>
                    </a:moveTo>
                    <a:cubicBezTo>
                      <a:pt x="144" y="277"/>
                      <a:pt x="144" y="277"/>
                      <a:pt x="144" y="277"/>
                    </a:cubicBezTo>
                    <a:cubicBezTo>
                      <a:pt x="144" y="1031"/>
                      <a:pt x="144" y="1031"/>
                      <a:pt x="144" y="1031"/>
                    </a:cubicBezTo>
                    <a:cubicBezTo>
                      <a:pt x="15" y="1031"/>
                      <a:pt x="15" y="1031"/>
                      <a:pt x="15" y="1031"/>
                    </a:cubicBezTo>
                    <a:lnTo>
                      <a:pt x="15" y="277"/>
                    </a:lnTo>
                    <a:close/>
                  </a:path>
                </a:pathLst>
              </a:custGeom>
              <a:solidFill>
                <a:srgbClr val="000000"/>
              </a:solidFill>
              <a:ln w="9525">
                <a:noFill/>
                <a:round/>
                <a:headEnd/>
                <a:tailEnd/>
              </a:ln>
            </p:spPr>
            <p:txBody>
              <a:bodyPr/>
              <a:lstStyle/>
              <a:p>
                <a:endParaRPr lang="ja-JP" altLang="en-US" dirty="0"/>
              </a:p>
            </p:txBody>
          </p:sp>
          <p:sp>
            <p:nvSpPr>
              <p:cNvPr id="649229" name="Freeform 13"/>
              <p:cNvSpPr>
                <a:spLocks/>
              </p:cNvSpPr>
              <p:nvPr/>
            </p:nvSpPr>
            <p:spPr bwMode="gray">
              <a:xfrm>
                <a:off x="1894" y="2598"/>
                <a:ext cx="114" cy="155"/>
              </a:xfrm>
              <a:custGeom>
                <a:avLst/>
                <a:gdLst/>
                <a:ahLst/>
                <a:cxnLst>
                  <a:cxn ang="0">
                    <a:pos x="0" y="775"/>
                  </a:cxn>
                  <a:cxn ang="0">
                    <a:pos x="0" y="30"/>
                  </a:cxn>
                  <a:cxn ang="0">
                    <a:pos x="302" y="0"/>
                  </a:cxn>
                  <a:cxn ang="0">
                    <a:pos x="550" y="119"/>
                  </a:cxn>
                  <a:cxn ang="0">
                    <a:pos x="573" y="312"/>
                  </a:cxn>
                  <a:cxn ang="0">
                    <a:pos x="573" y="775"/>
                  </a:cxn>
                  <a:cxn ang="0">
                    <a:pos x="444" y="775"/>
                  </a:cxn>
                  <a:cxn ang="0">
                    <a:pos x="444" y="320"/>
                  </a:cxn>
                  <a:cxn ang="0">
                    <a:pos x="421" y="140"/>
                  </a:cxn>
                  <a:cxn ang="0">
                    <a:pos x="290" y="78"/>
                  </a:cxn>
                  <a:cxn ang="0">
                    <a:pos x="130" y="94"/>
                  </a:cxn>
                  <a:cxn ang="0">
                    <a:pos x="130" y="775"/>
                  </a:cxn>
                  <a:cxn ang="0">
                    <a:pos x="0" y="775"/>
                  </a:cxn>
                </a:cxnLst>
                <a:rect l="0" t="0" r="r" b="b"/>
                <a:pathLst>
                  <a:path w="573" h="775">
                    <a:moveTo>
                      <a:pt x="0" y="775"/>
                    </a:moveTo>
                    <a:cubicBezTo>
                      <a:pt x="0" y="30"/>
                      <a:pt x="0" y="30"/>
                      <a:pt x="0" y="30"/>
                    </a:cubicBezTo>
                    <a:cubicBezTo>
                      <a:pt x="120" y="10"/>
                      <a:pt x="220" y="0"/>
                      <a:pt x="302" y="0"/>
                    </a:cubicBezTo>
                    <a:cubicBezTo>
                      <a:pt x="434" y="0"/>
                      <a:pt x="516" y="39"/>
                      <a:pt x="550" y="119"/>
                    </a:cubicBezTo>
                    <a:cubicBezTo>
                      <a:pt x="565" y="155"/>
                      <a:pt x="573" y="220"/>
                      <a:pt x="573" y="312"/>
                    </a:cubicBezTo>
                    <a:cubicBezTo>
                      <a:pt x="573" y="775"/>
                      <a:pt x="573" y="775"/>
                      <a:pt x="573" y="775"/>
                    </a:cubicBezTo>
                    <a:cubicBezTo>
                      <a:pt x="444" y="775"/>
                      <a:pt x="444" y="775"/>
                      <a:pt x="444" y="775"/>
                    </a:cubicBezTo>
                    <a:cubicBezTo>
                      <a:pt x="444" y="320"/>
                      <a:pt x="444" y="320"/>
                      <a:pt x="444" y="320"/>
                    </a:cubicBezTo>
                    <a:cubicBezTo>
                      <a:pt x="444" y="230"/>
                      <a:pt x="436" y="171"/>
                      <a:pt x="421" y="140"/>
                    </a:cubicBezTo>
                    <a:cubicBezTo>
                      <a:pt x="400" y="99"/>
                      <a:pt x="356" y="78"/>
                      <a:pt x="290" y="78"/>
                    </a:cubicBezTo>
                    <a:cubicBezTo>
                      <a:pt x="237" y="78"/>
                      <a:pt x="184" y="83"/>
                      <a:pt x="130" y="94"/>
                    </a:cubicBezTo>
                    <a:cubicBezTo>
                      <a:pt x="130" y="775"/>
                      <a:pt x="130" y="775"/>
                      <a:pt x="130" y="775"/>
                    </a:cubicBezTo>
                    <a:lnTo>
                      <a:pt x="0" y="775"/>
                    </a:lnTo>
                    <a:close/>
                  </a:path>
                </a:pathLst>
              </a:custGeom>
              <a:solidFill>
                <a:srgbClr val="000000"/>
              </a:solidFill>
              <a:ln w="9525">
                <a:noFill/>
                <a:round/>
                <a:headEnd/>
                <a:tailEnd/>
              </a:ln>
            </p:spPr>
            <p:txBody>
              <a:bodyPr/>
              <a:lstStyle/>
              <a:p>
                <a:endParaRPr lang="ja-JP" altLang="en-US" dirty="0"/>
              </a:p>
            </p:txBody>
          </p:sp>
          <p:sp>
            <p:nvSpPr>
              <p:cNvPr id="649230" name="Freeform 14"/>
              <p:cNvSpPr>
                <a:spLocks noEditPoints="1"/>
              </p:cNvSpPr>
              <p:nvPr/>
            </p:nvSpPr>
            <p:spPr bwMode="gray">
              <a:xfrm>
                <a:off x="2044" y="2598"/>
                <a:ext cx="119" cy="229"/>
              </a:xfrm>
              <a:custGeom>
                <a:avLst/>
                <a:gdLst/>
                <a:ahLst/>
                <a:cxnLst>
                  <a:cxn ang="0">
                    <a:pos x="466" y="707"/>
                  </a:cxn>
                  <a:cxn ang="0">
                    <a:pos x="418" y="752"/>
                  </a:cxn>
                  <a:cxn ang="0">
                    <a:pos x="268" y="795"/>
                  </a:cxn>
                  <a:cxn ang="0">
                    <a:pos x="102" y="740"/>
                  </a:cxn>
                  <a:cxn ang="0">
                    <a:pos x="0" y="433"/>
                  </a:cxn>
                  <a:cxn ang="0">
                    <a:pos x="75" y="137"/>
                  </a:cxn>
                  <a:cxn ang="0">
                    <a:pos x="356" y="0"/>
                  </a:cxn>
                  <a:cxn ang="0">
                    <a:pos x="595" y="30"/>
                  </a:cxn>
                  <a:cxn ang="0">
                    <a:pos x="595" y="628"/>
                  </a:cxn>
                  <a:cxn ang="0">
                    <a:pos x="580" y="881"/>
                  </a:cxn>
                  <a:cxn ang="0">
                    <a:pos x="441" y="1099"/>
                  </a:cxn>
                  <a:cxn ang="0">
                    <a:pos x="200" y="1147"/>
                  </a:cxn>
                  <a:cxn ang="0">
                    <a:pos x="103" y="1141"/>
                  </a:cxn>
                  <a:cxn ang="0">
                    <a:pos x="103" y="1064"/>
                  </a:cxn>
                  <a:cxn ang="0">
                    <a:pos x="199" y="1069"/>
                  </a:cxn>
                  <a:cxn ang="0">
                    <a:pos x="357" y="1041"/>
                  </a:cxn>
                  <a:cxn ang="0">
                    <a:pos x="454" y="896"/>
                  </a:cxn>
                  <a:cxn ang="0">
                    <a:pos x="466" y="748"/>
                  </a:cxn>
                  <a:cxn ang="0">
                    <a:pos x="466" y="707"/>
                  </a:cxn>
                  <a:cxn ang="0">
                    <a:pos x="466" y="85"/>
                  </a:cxn>
                  <a:cxn ang="0">
                    <a:pos x="369" y="78"/>
                  </a:cxn>
                  <a:cxn ang="0">
                    <a:pos x="242" y="111"/>
                  </a:cxn>
                  <a:cxn ang="0">
                    <a:pos x="159" y="244"/>
                  </a:cxn>
                  <a:cxn ang="0">
                    <a:pos x="132" y="438"/>
                  </a:cxn>
                  <a:cxn ang="0">
                    <a:pos x="183" y="662"/>
                  </a:cxn>
                  <a:cxn ang="0">
                    <a:pos x="286" y="718"/>
                  </a:cxn>
                  <a:cxn ang="0">
                    <a:pos x="388" y="683"/>
                  </a:cxn>
                  <a:cxn ang="0">
                    <a:pos x="455" y="592"/>
                  </a:cxn>
                  <a:cxn ang="0">
                    <a:pos x="466" y="505"/>
                  </a:cxn>
                  <a:cxn ang="0">
                    <a:pos x="466" y="85"/>
                  </a:cxn>
                </a:cxnLst>
                <a:rect l="0" t="0" r="r" b="b"/>
                <a:pathLst>
                  <a:path w="595" h="1147">
                    <a:moveTo>
                      <a:pt x="466" y="707"/>
                    </a:moveTo>
                    <a:cubicBezTo>
                      <a:pt x="446" y="728"/>
                      <a:pt x="430" y="743"/>
                      <a:pt x="418" y="752"/>
                    </a:cubicBezTo>
                    <a:cubicBezTo>
                      <a:pt x="378" y="781"/>
                      <a:pt x="329" y="795"/>
                      <a:pt x="268" y="795"/>
                    </a:cubicBezTo>
                    <a:cubicBezTo>
                      <a:pt x="201" y="795"/>
                      <a:pt x="146" y="777"/>
                      <a:pt x="102" y="740"/>
                    </a:cubicBezTo>
                    <a:cubicBezTo>
                      <a:pt x="34" y="683"/>
                      <a:pt x="0" y="581"/>
                      <a:pt x="0" y="433"/>
                    </a:cubicBezTo>
                    <a:cubicBezTo>
                      <a:pt x="0" y="313"/>
                      <a:pt x="25" y="215"/>
                      <a:pt x="75" y="137"/>
                    </a:cubicBezTo>
                    <a:cubicBezTo>
                      <a:pt x="133" y="46"/>
                      <a:pt x="226" y="0"/>
                      <a:pt x="356" y="0"/>
                    </a:cubicBezTo>
                    <a:cubicBezTo>
                      <a:pt x="433" y="0"/>
                      <a:pt x="513" y="10"/>
                      <a:pt x="595" y="30"/>
                    </a:cubicBezTo>
                    <a:cubicBezTo>
                      <a:pt x="595" y="628"/>
                      <a:pt x="595" y="628"/>
                      <a:pt x="595" y="628"/>
                    </a:cubicBezTo>
                    <a:cubicBezTo>
                      <a:pt x="595" y="739"/>
                      <a:pt x="590" y="823"/>
                      <a:pt x="580" y="881"/>
                    </a:cubicBezTo>
                    <a:cubicBezTo>
                      <a:pt x="563" y="986"/>
                      <a:pt x="516" y="1059"/>
                      <a:pt x="441" y="1099"/>
                    </a:cubicBezTo>
                    <a:cubicBezTo>
                      <a:pt x="380" y="1131"/>
                      <a:pt x="299" y="1147"/>
                      <a:pt x="200" y="1147"/>
                    </a:cubicBezTo>
                    <a:cubicBezTo>
                      <a:pt x="172" y="1147"/>
                      <a:pt x="140" y="1145"/>
                      <a:pt x="103" y="1141"/>
                    </a:cubicBezTo>
                    <a:cubicBezTo>
                      <a:pt x="103" y="1064"/>
                      <a:pt x="103" y="1064"/>
                      <a:pt x="103" y="1064"/>
                    </a:cubicBezTo>
                    <a:cubicBezTo>
                      <a:pt x="136" y="1068"/>
                      <a:pt x="168" y="1069"/>
                      <a:pt x="199" y="1069"/>
                    </a:cubicBezTo>
                    <a:cubicBezTo>
                      <a:pt x="270" y="1069"/>
                      <a:pt x="322" y="1060"/>
                      <a:pt x="357" y="1041"/>
                    </a:cubicBezTo>
                    <a:cubicBezTo>
                      <a:pt x="408" y="1014"/>
                      <a:pt x="440" y="966"/>
                      <a:pt x="454" y="896"/>
                    </a:cubicBezTo>
                    <a:cubicBezTo>
                      <a:pt x="462" y="857"/>
                      <a:pt x="466" y="808"/>
                      <a:pt x="466" y="748"/>
                    </a:cubicBezTo>
                    <a:lnTo>
                      <a:pt x="466" y="707"/>
                    </a:lnTo>
                    <a:close/>
                    <a:moveTo>
                      <a:pt x="466" y="85"/>
                    </a:moveTo>
                    <a:cubicBezTo>
                      <a:pt x="430" y="80"/>
                      <a:pt x="398" y="78"/>
                      <a:pt x="369" y="78"/>
                    </a:cubicBezTo>
                    <a:cubicBezTo>
                      <a:pt x="315" y="78"/>
                      <a:pt x="272" y="89"/>
                      <a:pt x="242" y="111"/>
                    </a:cubicBezTo>
                    <a:cubicBezTo>
                      <a:pt x="207" y="136"/>
                      <a:pt x="179" y="180"/>
                      <a:pt x="159" y="244"/>
                    </a:cubicBezTo>
                    <a:cubicBezTo>
                      <a:pt x="141" y="299"/>
                      <a:pt x="132" y="364"/>
                      <a:pt x="132" y="438"/>
                    </a:cubicBezTo>
                    <a:cubicBezTo>
                      <a:pt x="132" y="540"/>
                      <a:pt x="149" y="615"/>
                      <a:pt x="183" y="662"/>
                    </a:cubicBezTo>
                    <a:cubicBezTo>
                      <a:pt x="209" y="699"/>
                      <a:pt x="243" y="718"/>
                      <a:pt x="286" y="718"/>
                    </a:cubicBezTo>
                    <a:cubicBezTo>
                      <a:pt x="323" y="718"/>
                      <a:pt x="357" y="706"/>
                      <a:pt x="388" y="683"/>
                    </a:cubicBezTo>
                    <a:cubicBezTo>
                      <a:pt x="420" y="660"/>
                      <a:pt x="442" y="629"/>
                      <a:pt x="455" y="592"/>
                    </a:cubicBezTo>
                    <a:cubicBezTo>
                      <a:pt x="462" y="572"/>
                      <a:pt x="466" y="543"/>
                      <a:pt x="466" y="505"/>
                    </a:cubicBezTo>
                    <a:lnTo>
                      <a:pt x="466" y="85"/>
                    </a:lnTo>
                    <a:close/>
                  </a:path>
                </a:pathLst>
              </a:custGeom>
              <a:solidFill>
                <a:srgbClr val="000000"/>
              </a:solidFill>
              <a:ln w="9525">
                <a:noFill/>
                <a:round/>
                <a:headEnd/>
                <a:tailEnd/>
              </a:ln>
            </p:spPr>
            <p:txBody>
              <a:bodyPr/>
              <a:lstStyle/>
              <a:p>
                <a:endParaRPr lang="ja-JP" altLang="en-US" dirty="0"/>
              </a:p>
            </p:txBody>
          </p:sp>
          <p:sp>
            <p:nvSpPr>
              <p:cNvPr id="649231" name="Freeform 15"/>
              <p:cNvSpPr>
                <a:spLocks/>
              </p:cNvSpPr>
              <p:nvPr/>
            </p:nvSpPr>
            <p:spPr bwMode="gray">
              <a:xfrm>
                <a:off x="2280" y="2561"/>
                <a:ext cx="67" cy="192"/>
              </a:xfrm>
              <a:custGeom>
                <a:avLst/>
                <a:gdLst/>
                <a:ahLst/>
                <a:cxnLst>
                  <a:cxn ang="0">
                    <a:pos x="0" y="0"/>
                  </a:cxn>
                  <a:cxn ang="0">
                    <a:pos x="129" y="0"/>
                  </a:cxn>
                  <a:cxn ang="0">
                    <a:pos x="129" y="204"/>
                  </a:cxn>
                  <a:cxn ang="0">
                    <a:pos x="332" y="204"/>
                  </a:cxn>
                  <a:cxn ang="0">
                    <a:pos x="332" y="286"/>
                  </a:cxn>
                  <a:cxn ang="0">
                    <a:pos x="129" y="286"/>
                  </a:cxn>
                  <a:cxn ang="0">
                    <a:pos x="129" y="686"/>
                  </a:cxn>
                  <a:cxn ang="0">
                    <a:pos x="163" y="840"/>
                  </a:cxn>
                  <a:cxn ang="0">
                    <a:pos x="235" y="873"/>
                  </a:cxn>
                  <a:cxn ang="0">
                    <a:pos x="290" y="875"/>
                  </a:cxn>
                  <a:cxn ang="0">
                    <a:pos x="332" y="875"/>
                  </a:cxn>
                  <a:cxn ang="0">
                    <a:pos x="332" y="958"/>
                  </a:cxn>
                  <a:cxn ang="0">
                    <a:pos x="263" y="958"/>
                  </a:cxn>
                  <a:cxn ang="0">
                    <a:pos x="132" y="945"/>
                  </a:cxn>
                  <a:cxn ang="0">
                    <a:pos x="12" y="817"/>
                  </a:cxn>
                  <a:cxn ang="0">
                    <a:pos x="0" y="667"/>
                  </a:cxn>
                  <a:cxn ang="0">
                    <a:pos x="0" y="0"/>
                  </a:cxn>
                </a:cxnLst>
                <a:rect l="0" t="0" r="r" b="b"/>
                <a:pathLst>
                  <a:path w="332" h="958">
                    <a:moveTo>
                      <a:pt x="0" y="0"/>
                    </a:moveTo>
                    <a:cubicBezTo>
                      <a:pt x="129" y="0"/>
                      <a:pt x="129" y="0"/>
                      <a:pt x="129" y="0"/>
                    </a:cubicBezTo>
                    <a:cubicBezTo>
                      <a:pt x="129" y="204"/>
                      <a:pt x="129" y="204"/>
                      <a:pt x="129" y="204"/>
                    </a:cubicBezTo>
                    <a:cubicBezTo>
                      <a:pt x="332" y="204"/>
                      <a:pt x="332" y="204"/>
                      <a:pt x="332" y="204"/>
                    </a:cubicBezTo>
                    <a:cubicBezTo>
                      <a:pt x="332" y="286"/>
                      <a:pt x="332" y="286"/>
                      <a:pt x="332" y="286"/>
                    </a:cubicBezTo>
                    <a:cubicBezTo>
                      <a:pt x="129" y="286"/>
                      <a:pt x="129" y="286"/>
                      <a:pt x="129" y="286"/>
                    </a:cubicBezTo>
                    <a:cubicBezTo>
                      <a:pt x="129" y="686"/>
                      <a:pt x="129" y="686"/>
                      <a:pt x="129" y="686"/>
                    </a:cubicBezTo>
                    <a:cubicBezTo>
                      <a:pt x="129" y="762"/>
                      <a:pt x="140" y="813"/>
                      <a:pt x="163" y="840"/>
                    </a:cubicBezTo>
                    <a:cubicBezTo>
                      <a:pt x="179" y="858"/>
                      <a:pt x="203" y="869"/>
                      <a:pt x="235" y="873"/>
                    </a:cubicBezTo>
                    <a:cubicBezTo>
                      <a:pt x="245" y="875"/>
                      <a:pt x="264" y="875"/>
                      <a:pt x="290" y="875"/>
                    </a:cubicBezTo>
                    <a:cubicBezTo>
                      <a:pt x="332" y="875"/>
                      <a:pt x="332" y="875"/>
                      <a:pt x="332" y="875"/>
                    </a:cubicBezTo>
                    <a:cubicBezTo>
                      <a:pt x="332" y="958"/>
                      <a:pt x="332" y="958"/>
                      <a:pt x="332" y="958"/>
                    </a:cubicBezTo>
                    <a:cubicBezTo>
                      <a:pt x="263" y="958"/>
                      <a:pt x="263" y="958"/>
                      <a:pt x="263" y="958"/>
                    </a:cubicBezTo>
                    <a:cubicBezTo>
                      <a:pt x="207" y="958"/>
                      <a:pt x="164" y="953"/>
                      <a:pt x="132" y="945"/>
                    </a:cubicBezTo>
                    <a:cubicBezTo>
                      <a:pt x="67" y="927"/>
                      <a:pt x="27" y="884"/>
                      <a:pt x="12" y="817"/>
                    </a:cubicBezTo>
                    <a:cubicBezTo>
                      <a:pt x="4" y="781"/>
                      <a:pt x="0" y="731"/>
                      <a:pt x="0" y="667"/>
                    </a:cubicBezTo>
                    <a:lnTo>
                      <a:pt x="0" y="0"/>
                    </a:lnTo>
                    <a:close/>
                  </a:path>
                </a:pathLst>
              </a:custGeom>
              <a:solidFill>
                <a:srgbClr val="000000"/>
              </a:solidFill>
              <a:ln w="9525">
                <a:noFill/>
                <a:round/>
                <a:headEnd/>
                <a:tailEnd/>
              </a:ln>
            </p:spPr>
            <p:txBody>
              <a:bodyPr/>
              <a:lstStyle/>
              <a:p>
                <a:endParaRPr lang="ja-JP" altLang="en-US" dirty="0"/>
              </a:p>
            </p:txBody>
          </p:sp>
          <p:sp>
            <p:nvSpPr>
              <p:cNvPr id="649232" name="Freeform 16"/>
              <p:cNvSpPr>
                <a:spLocks noEditPoints="1"/>
              </p:cNvSpPr>
              <p:nvPr/>
            </p:nvSpPr>
            <p:spPr bwMode="gray">
              <a:xfrm>
                <a:off x="2374" y="2598"/>
                <a:ext cx="127" cy="159"/>
              </a:xfrm>
              <a:custGeom>
                <a:avLst/>
                <a:gdLst/>
                <a:ahLst/>
                <a:cxnLst>
                  <a:cxn ang="0">
                    <a:pos x="318" y="0"/>
                  </a:cxn>
                  <a:cxn ang="0">
                    <a:pos x="559" y="107"/>
                  </a:cxn>
                  <a:cxn ang="0">
                    <a:pos x="634" y="398"/>
                  </a:cxn>
                  <a:cxn ang="0">
                    <a:pos x="559" y="688"/>
                  </a:cxn>
                  <a:cxn ang="0">
                    <a:pos x="318" y="795"/>
                  </a:cxn>
                  <a:cxn ang="0">
                    <a:pos x="0" y="393"/>
                  </a:cxn>
                  <a:cxn ang="0">
                    <a:pos x="76" y="107"/>
                  </a:cxn>
                  <a:cxn ang="0">
                    <a:pos x="318" y="0"/>
                  </a:cxn>
                  <a:cxn ang="0">
                    <a:pos x="318" y="78"/>
                  </a:cxn>
                  <a:cxn ang="0">
                    <a:pos x="166" y="176"/>
                  </a:cxn>
                  <a:cxn ang="0">
                    <a:pos x="132" y="394"/>
                  </a:cxn>
                  <a:cxn ang="0">
                    <a:pos x="166" y="619"/>
                  </a:cxn>
                  <a:cxn ang="0">
                    <a:pos x="318" y="718"/>
                  </a:cxn>
                  <a:cxn ang="0">
                    <a:pos x="468" y="619"/>
                  </a:cxn>
                  <a:cxn ang="0">
                    <a:pos x="503" y="398"/>
                  </a:cxn>
                  <a:cxn ang="0">
                    <a:pos x="468" y="176"/>
                  </a:cxn>
                  <a:cxn ang="0">
                    <a:pos x="318" y="78"/>
                  </a:cxn>
                </a:cxnLst>
                <a:rect l="0" t="0" r="r" b="b"/>
                <a:pathLst>
                  <a:path w="634" h="795">
                    <a:moveTo>
                      <a:pt x="318" y="0"/>
                    </a:moveTo>
                    <a:cubicBezTo>
                      <a:pt x="426" y="0"/>
                      <a:pt x="506" y="36"/>
                      <a:pt x="559" y="107"/>
                    </a:cubicBezTo>
                    <a:cubicBezTo>
                      <a:pt x="609" y="176"/>
                      <a:pt x="634" y="273"/>
                      <a:pt x="634" y="398"/>
                    </a:cubicBezTo>
                    <a:cubicBezTo>
                      <a:pt x="634" y="521"/>
                      <a:pt x="609" y="618"/>
                      <a:pt x="559" y="688"/>
                    </a:cubicBezTo>
                    <a:cubicBezTo>
                      <a:pt x="507" y="760"/>
                      <a:pt x="427" y="795"/>
                      <a:pt x="318" y="795"/>
                    </a:cubicBezTo>
                    <a:cubicBezTo>
                      <a:pt x="106" y="795"/>
                      <a:pt x="0" y="661"/>
                      <a:pt x="0" y="393"/>
                    </a:cubicBezTo>
                    <a:cubicBezTo>
                      <a:pt x="0" y="271"/>
                      <a:pt x="26" y="176"/>
                      <a:pt x="76" y="107"/>
                    </a:cubicBezTo>
                    <a:cubicBezTo>
                      <a:pt x="129" y="36"/>
                      <a:pt x="209" y="0"/>
                      <a:pt x="318" y="0"/>
                    </a:cubicBezTo>
                    <a:moveTo>
                      <a:pt x="318" y="78"/>
                    </a:moveTo>
                    <a:cubicBezTo>
                      <a:pt x="245" y="78"/>
                      <a:pt x="194" y="110"/>
                      <a:pt x="166" y="176"/>
                    </a:cubicBezTo>
                    <a:cubicBezTo>
                      <a:pt x="144" y="230"/>
                      <a:pt x="132" y="303"/>
                      <a:pt x="132" y="394"/>
                    </a:cubicBezTo>
                    <a:cubicBezTo>
                      <a:pt x="132" y="490"/>
                      <a:pt x="144" y="565"/>
                      <a:pt x="166"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w="9525">
                <a:noFill/>
                <a:round/>
                <a:headEnd/>
                <a:tailEnd/>
              </a:ln>
            </p:spPr>
            <p:txBody>
              <a:bodyPr/>
              <a:lstStyle/>
              <a:p>
                <a:endParaRPr lang="ja-JP" altLang="en-US" dirty="0"/>
              </a:p>
            </p:txBody>
          </p:sp>
          <p:sp>
            <p:nvSpPr>
              <p:cNvPr id="649233" name="Freeform 17"/>
              <p:cNvSpPr>
                <a:spLocks/>
              </p:cNvSpPr>
              <p:nvPr/>
            </p:nvSpPr>
            <p:spPr bwMode="gray">
              <a:xfrm>
                <a:off x="2538" y="2598"/>
                <a:ext cx="195" cy="155"/>
              </a:xfrm>
              <a:custGeom>
                <a:avLst/>
                <a:gdLst/>
                <a:ahLst/>
                <a:cxnLst>
                  <a:cxn ang="0">
                    <a:pos x="0" y="775"/>
                  </a:cxn>
                  <a:cxn ang="0">
                    <a:pos x="0" y="30"/>
                  </a:cxn>
                  <a:cxn ang="0">
                    <a:pos x="278" y="0"/>
                  </a:cxn>
                  <a:cxn ang="0">
                    <a:pos x="480" y="49"/>
                  </a:cxn>
                  <a:cxn ang="0">
                    <a:pos x="722" y="0"/>
                  </a:cxn>
                  <a:cxn ang="0">
                    <a:pos x="952" y="119"/>
                  </a:cxn>
                  <a:cxn ang="0">
                    <a:pos x="974" y="312"/>
                  </a:cxn>
                  <a:cxn ang="0">
                    <a:pos x="974" y="775"/>
                  </a:cxn>
                  <a:cxn ang="0">
                    <a:pos x="845" y="775"/>
                  </a:cxn>
                  <a:cxn ang="0">
                    <a:pos x="845" y="320"/>
                  </a:cxn>
                  <a:cxn ang="0">
                    <a:pos x="824" y="141"/>
                  </a:cxn>
                  <a:cxn ang="0">
                    <a:pos x="705" y="78"/>
                  </a:cxn>
                  <a:cxn ang="0">
                    <a:pos x="551" y="113"/>
                  </a:cxn>
                  <a:cxn ang="0">
                    <a:pos x="551" y="775"/>
                  </a:cxn>
                  <a:cxn ang="0">
                    <a:pos x="422" y="775"/>
                  </a:cxn>
                  <a:cxn ang="0">
                    <a:pos x="422" y="314"/>
                  </a:cxn>
                  <a:cxn ang="0">
                    <a:pos x="401" y="141"/>
                  </a:cxn>
                  <a:cxn ang="0">
                    <a:pos x="278" y="78"/>
                  </a:cxn>
                  <a:cxn ang="0">
                    <a:pos x="128" y="94"/>
                  </a:cxn>
                  <a:cxn ang="0">
                    <a:pos x="128" y="775"/>
                  </a:cxn>
                  <a:cxn ang="0">
                    <a:pos x="0" y="775"/>
                  </a:cxn>
                </a:cxnLst>
                <a:rect l="0" t="0" r="r" b="b"/>
                <a:pathLst>
                  <a:path w="974" h="775">
                    <a:moveTo>
                      <a:pt x="0" y="775"/>
                    </a:moveTo>
                    <a:cubicBezTo>
                      <a:pt x="0" y="30"/>
                      <a:pt x="0" y="30"/>
                      <a:pt x="0" y="30"/>
                    </a:cubicBezTo>
                    <a:cubicBezTo>
                      <a:pt x="117" y="10"/>
                      <a:pt x="210" y="0"/>
                      <a:pt x="278" y="0"/>
                    </a:cubicBezTo>
                    <a:cubicBezTo>
                      <a:pt x="367" y="0"/>
                      <a:pt x="435" y="16"/>
                      <a:pt x="480" y="49"/>
                    </a:cubicBezTo>
                    <a:cubicBezTo>
                      <a:pt x="561" y="16"/>
                      <a:pt x="642" y="0"/>
                      <a:pt x="722" y="0"/>
                    </a:cubicBezTo>
                    <a:cubicBezTo>
                      <a:pt x="843" y="0"/>
                      <a:pt x="920" y="40"/>
                      <a:pt x="952" y="119"/>
                    </a:cubicBezTo>
                    <a:cubicBezTo>
                      <a:pt x="967" y="156"/>
                      <a:pt x="974" y="220"/>
                      <a:pt x="974" y="312"/>
                    </a:cubicBezTo>
                    <a:cubicBezTo>
                      <a:pt x="974" y="775"/>
                      <a:pt x="974" y="775"/>
                      <a:pt x="974" y="775"/>
                    </a:cubicBezTo>
                    <a:cubicBezTo>
                      <a:pt x="845" y="775"/>
                      <a:pt x="845" y="775"/>
                      <a:pt x="845" y="775"/>
                    </a:cubicBezTo>
                    <a:cubicBezTo>
                      <a:pt x="845" y="320"/>
                      <a:pt x="845" y="320"/>
                      <a:pt x="845" y="320"/>
                    </a:cubicBezTo>
                    <a:cubicBezTo>
                      <a:pt x="845" y="231"/>
                      <a:pt x="838" y="172"/>
                      <a:pt x="824" y="141"/>
                    </a:cubicBezTo>
                    <a:cubicBezTo>
                      <a:pt x="805" y="99"/>
                      <a:pt x="765" y="78"/>
                      <a:pt x="705" y="78"/>
                    </a:cubicBezTo>
                    <a:cubicBezTo>
                      <a:pt x="654" y="78"/>
                      <a:pt x="603" y="90"/>
                      <a:pt x="551" y="113"/>
                    </a:cubicBezTo>
                    <a:cubicBezTo>
                      <a:pt x="551" y="775"/>
                      <a:pt x="551" y="775"/>
                      <a:pt x="551" y="775"/>
                    </a:cubicBezTo>
                    <a:cubicBezTo>
                      <a:pt x="422" y="775"/>
                      <a:pt x="422" y="775"/>
                      <a:pt x="422" y="775"/>
                    </a:cubicBezTo>
                    <a:cubicBezTo>
                      <a:pt x="422" y="314"/>
                      <a:pt x="422" y="314"/>
                      <a:pt x="422" y="314"/>
                    </a:cubicBezTo>
                    <a:cubicBezTo>
                      <a:pt x="422" y="229"/>
                      <a:pt x="415" y="171"/>
                      <a:pt x="401" y="141"/>
                    </a:cubicBezTo>
                    <a:cubicBezTo>
                      <a:pt x="382" y="99"/>
                      <a:pt x="341" y="78"/>
                      <a:pt x="278" y="78"/>
                    </a:cubicBezTo>
                    <a:cubicBezTo>
                      <a:pt x="231" y="78"/>
                      <a:pt x="181" y="83"/>
                      <a:pt x="128" y="94"/>
                    </a:cubicBezTo>
                    <a:cubicBezTo>
                      <a:pt x="128" y="775"/>
                      <a:pt x="128" y="775"/>
                      <a:pt x="128" y="775"/>
                    </a:cubicBezTo>
                    <a:lnTo>
                      <a:pt x="0" y="775"/>
                    </a:lnTo>
                    <a:close/>
                  </a:path>
                </a:pathLst>
              </a:custGeom>
              <a:solidFill>
                <a:srgbClr val="000000"/>
              </a:solidFill>
              <a:ln w="9525">
                <a:noFill/>
                <a:round/>
                <a:headEnd/>
                <a:tailEnd/>
              </a:ln>
            </p:spPr>
            <p:txBody>
              <a:bodyPr/>
              <a:lstStyle/>
              <a:p>
                <a:endParaRPr lang="ja-JP" altLang="en-US" dirty="0"/>
              </a:p>
            </p:txBody>
          </p:sp>
          <p:sp>
            <p:nvSpPr>
              <p:cNvPr id="649234" name="Freeform 18"/>
              <p:cNvSpPr>
                <a:spLocks noEditPoints="1"/>
              </p:cNvSpPr>
              <p:nvPr/>
            </p:nvSpPr>
            <p:spPr bwMode="gray">
              <a:xfrm>
                <a:off x="2768" y="2598"/>
                <a:ext cx="127" cy="159"/>
              </a:xfrm>
              <a:custGeom>
                <a:avLst/>
                <a:gdLst/>
                <a:ahLst/>
                <a:cxnLst>
                  <a:cxn ang="0">
                    <a:pos x="318" y="0"/>
                  </a:cxn>
                  <a:cxn ang="0">
                    <a:pos x="559" y="107"/>
                  </a:cxn>
                  <a:cxn ang="0">
                    <a:pos x="635" y="398"/>
                  </a:cxn>
                  <a:cxn ang="0">
                    <a:pos x="559" y="688"/>
                  </a:cxn>
                  <a:cxn ang="0">
                    <a:pos x="319" y="795"/>
                  </a:cxn>
                  <a:cxn ang="0">
                    <a:pos x="0" y="393"/>
                  </a:cxn>
                  <a:cxn ang="0">
                    <a:pos x="77" y="107"/>
                  </a:cxn>
                  <a:cxn ang="0">
                    <a:pos x="318" y="0"/>
                  </a:cxn>
                  <a:cxn ang="0">
                    <a:pos x="318" y="78"/>
                  </a:cxn>
                  <a:cxn ang="0">
                    <a:pos x="167" y="176"/>
                  </a:cxn>
                  <a:cxn ang="0">
                    <a:pos x="132" y="394"/>
                  </a:cxn>
                  <a:cxn ang="0">
                    <a:pos x="167" y="619"/>
                  </a:cxn>
                  <a:cxn ang="0">
                    <a:pos x="318" y="718"/>
                  </a:cxn>
                  <a:cxn ang="0">
                    <a:pos x="468" y="619"/>
                  </a:cxn>
                  <a:cxn ang="0">
                    <a:pos x="503" y="398"/>
                  </a:cxn>
                  <a:cxn ang="0">
                    <a:pos x="468" y="176"/>
                  </a:cxn>
                  <a:cxn ang="0">
                    <a:pos x="318" y="78"/>
                  </a:cxn>
                </a:cxnLst>
                <a:rect l="0" t="0" r="r" b="b"/>
                <a:pathLst>
                  <a:path w="635" h="795">
                    <a:moveTo>
                      <a:pt x="318" y="0"/>
                    </a:moveTo>
                    <a:cubicBezTo>
                      <a:pt x="426" y="0"/>
                      <a:pt x="506" y="36"/>
                      <a:pt x="559" y="107"/>
                    </a:cubicBezTo>
                    <a:cubicBezTo>
                      <a:pt x="609" y="176"/>
                      <a:pt x="635" y="273"/>
                      <a:pt x="635" y="398"/>
                    </a:cubicBezTo>
                    <a:cubicBezTo>
                      <a:pt x="635" y="521"/>
                      <a:pt x="609" y="618"/>
                      <a:pt x="559" y="688"/>
                    </a:cubicBezTo>
                    <a:cubicBezTo>
                      <a:pt x="507" y="760"/>
                      <a:pt x="427" y="795"/>
                      <a:pt x="319" y="795"/>
                    </a:cubicBezTo>
                    <a:cubicBezTo>
                      <a:pt x="107" y="795"/>
                      <a:pt x="0" y="661"/>
                      <a:pt x="0" y="393"/>
                    </a:cubicBezTo>
                    <a:cubicBezTo>
                      <a:pt x="0" y="271"/>
                      <a:pt x="26" y="176"/>
                      <a:pt x="77" y="107"/>
                    </a:cubicBezTo>
                    <a:cubicBezTo>
                      <a:pt x="129" y="36"/>
                      <a:pt x="209" y="0"/>
                      <a:pt x="318" y="0"/>
                    </a:cubicBezTo>
                    <a:moveTo>
                      <a:pt x="318" y="78"/>
                    </a:moveTo>
                    <a:cubicBezTo>
                      <a:pt x="245" y="78"/>
                      <a:pt x="194" y="110"/>
                      <a:pt x="167" y="176"/>
                    </a:cubicBezTo>
                    <a:cubicBezTo>
                      <a:pt x="144" y="230"/>
                      <a:pt x="132" y="303"/>
                      <a:pt x="132" y="394"/>
                    </a:cubicBezTo>
                    <a:cubicBezTo>
                      <a:pt x="132" y="490"/>
                      <a:pt x="144" y="565"/>
                      <a:pt x="167"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w="9525">
                <a:noFill/>
                <a:round/>
                <a:headEnd/>
                <a:tailEnd/>
              </a:ln>
            </p:spPr>
            <p:txBody>
              <a:bodyPr/>
              <a:lstStyle/>
              <a:p>
                <a:endParaRPr lang="ja-JP" altLang="en-US" dirty="0"/>
              </a:p>
            </p:txBody>
          </p:sp>
          <p:sp>
            <p:nvSpPr>
              <p:cNvPr id="649235" name="Freeform 19"/>
              <p:cNvSpPr>
                <a:spLocks/>
              </p:cNvSpPr>
              <p:nvPr/>
            </p:nvSpPr>
            <p:spPr bwMode="gray">
              <a:xfrm>
                <a:off x="2934" y="2598"/>
                <a:ext cx="65" cy="155"/>
              </a:xfrm>
              <a:custGeom>
                <a:avLst/>
                <a:gdLst/>
                <a:ahLst/>
                <a:cxnLst>
                  <a:cxn ang="0">
                    <a:pos x="0" y="775"/>
                  </a:cxn>
                  <a:cxn ang="0">
                    <a:pos x="0" y="33"/>
                  </a:cxn>
                  <a:cxn ang="0">
                    <a:pos x="326" y="0"/>
                  </a:cxn>
                  <a:cxn ang="0">
                    <a:pos x="326" y="81"/>
                  </a:cxn>
                  <a:cxn ang="0">
                    <a:pos x="129" y="94"/>
                  </a:cxn>
                  <a:cxn ang="0">
                    <a:pos x="129" y="775"/>
                  </a:cxn>
                  <a:cxn ang="0">
                    <a:pos x="0" y="775"/>
                  </a:cxn>
                </a:cxnLst>
                <a:rect l="0" t="0" r="r" b="b"/>
                <a:pathLst>
                  <a:path w="326" h="775">
                    <a:moveTo>
                      <a:pt x="0" y="775"/>
                    </a:moveTo>
                    <a:cubicBezTo>
                      <a:pt x="0" y="33"/>
                      <a:pt x="0" y="33"/>
                      <a:pt x="0" y="33"/>
                    </a:cubicBezTo>
                    <a:cubicBezTo>
                      <a:pt x="99" y="12"/>
                      <a:pt x="207" y="1"/>
                      <a:pt x="326" y="0"/>
                    </a:cubicBezTo>
                    <a:cubicBezTo>
                      <a:pt x="326" y="81"/>
                      <a:pt x="326" y="81"/>
                      <a:pt x="326" y="81"/>
                    </a:cubicBezTo>
                    <a:cubicBezTo>
                      <a:pt x="254" y="81"/>
                      <a:pt x="188" y="86"/>
                      <a:pt x="129" y="94"/>
                    </a:cubicBezTo>
                    <a:cubicBezTo>
                      <a:pt x="129" y="775"/>
                      <a:pt x="129" y="775"/>
                      <a:pt x="129" y="775"/>
                    </a:cubicBezTo>
                    <a:lnTo>
                      <a:pt x="0" y="775"/>
                    </a:lnTo>
                    <a:close/>
                  </a:path>
                </a:pathLst>
              </a:custGeom>
              <a:solidFill>
                <a:srgbClr val="000000"/>
              </a:solidFill>
              <a:ln w="9525">
                <a:noFill/>
                <a:round/>
                <a:headEnd/>
                <a:tailEnd/>
              </a:ln>
            </p:spPr>
            <p:txBody>
              <a:bodyPr/>
              <a:lstStyle/>
              <a:p>
                <a:endParaRPr lang="ja-JP" altLang="en-US" dirty="0"/>
              </a:p>
            </p:txBody>
          </p:sp>
          <p:sp>
            <p:nvSpPr>
              <p:cNvPr id="649236" name="Freeform 20"/>
              <p:cNvSpPr>
                <a:spLocks/>
              </p:cNvSpPr>
              <p:nvPr/>
            </p:nvSpPr>
            <p:spPr bwMode="gray">
              <a:xfrm>
                <a:off x="3028" y="2598"/>
                <a:ext cx="65" cy="155"/>
              </a:xfrm>
              <a:custGeom>
                <a:avLst/>
                <a:gdLst/>
                <a:ahLst/>
                <a:cxnLst>
                  <a:cxn ang="0">
                    <a:pos x="0" y="775"/>
                  </a:cxn>
                  <a:cxn ang="0">
                    <a:pos x="0" y="33"/>
                  </a:cxn>
                  <a:cxn ang="0">
                    <a:pos x="326" y="0"/>
                  </a:cxn>
                  <a:cxn ang="0">
                    <a:pos x="326" y="81"/>
                  </a:cxn>
                  <a:cxn ang="0">
                    <a:pos x="129" y="94"/>
                  </a:cxn>
                  <a:cxn ang="0">
                    <a:pos x="129" y="775"/>
                  </a:cxn>
                  <a:cxn ang="0">
                    <a:pos x="0" y="775"/>
                  </a:cxn>
                </a:cxnLst>
                <a:rect l="0" t="0" r="r" b="b"/>
                <a:pathLst>
                  <a:path w="326" h="775">
                    <a:moveTo>
                      <a:pt x="0" y="775"/>
                    </a:moveTo>
                    <a:cubicBezTo>
                      <a:pt x="0" y="33"/>
                      <a:pt x="0" y="33"/>
                      <a:pt x="0" y="33"/>
                    </a:cubicBezTo>
                    <a:cubicBezTo>
                      <a:pt x="99" y="12"/>
                      <a:pt x="207" y="1"/>
                      <a:pt x="326" y="0"/>
                    </a:cubicBezTo>
                    <a:cubicBezTo>
                      <a:pt x="326" y="81"/>
                      <a:pt x="326" y="81"/>
                      <a:pt x="326" y="81"/>
                    </a:cubicBezTo>
                    <a:cubicBezTo>
                      <a:pt x="253" y="81"/>
                      <a:pt x="188" y="86"/>
                      <a:pt x="129" y="94"/>
                    </a:cubicBezTo>
                    <a:cubicBezTo>
                      <a:pt x="129" y="775"/>
                      <a:pt x="129" y="775"/>
                      <a:pt x="129" y="775"/>
                    </a:cubicBezTo>
                    <a:lnTo>
                      <a:pt x="0" y="775"/>
                    </a:lnTo>
                    <a:close/>
                  </a:path>
                </a:pathLst>
              </a:custGeom>
              <a:solidFill>
                <a:srgbClr val="000000"/>
              </a:solidFill>
              <a:ln w="9525">
                <a:noFill/>
                <a:round/>
                <a:headEnd/>
                <a:tailEnd/>
              </a:ln>
            </p:spPr>
            <p:txBody>
              <a:bodyPr/>
              <a:lstStyle/>
              <a:p>
                <a:endParaRPr lang="ja-JP" altLang="en-US" dirty="0"/>
              </a:p>
            </p:txBody>
          </p:sp>
          <p:sp>
            <p:nvSpPr>
              <p:cNvPr id="649237" name="Freeform 21"/>
              <p:cNvSpPr>
                <a:spLocks noEditPoints="1"/>
              </p:cNvSpPr>
              <p:nvPr/>
            </p:nvSpPr>
            <p:spPr bwMode="gray">
              <a:xfrm>
                <a:off x="3110" y="2598"/>
                <a:ext cx="127" cy="159"/>
              </a:xfrm>
              <a:custGeom>
                <a:avLst/>
                <a:gdLst/>
                <a:ahLst/>
                <a:cxnLst>
                  <a:cxn ang="0">
                    <a:pos x="317" y="0"/>
                  </a:cxn>
                  <a:cxn ang="0">
                    <a:pos x="558" y="107"/>
                  </a:cxn>
                  <a:cxn ang="0">
                    <a:pos x="634" y="398"/>
                  </a:cxn>
                  <a:cxn ang="0">
                    <a:pos x="558" y="688"/>
                  </a:cxn>
                  <a:cxn ang="0">
                    <a:pos x="318" y="795"/>
                  </a:cxn>
                  <a:cxn ang="0">
                    <a:pos x="0" y="393"/>
                  </a:cxn>
                  <a:cxn ang="0">
                    <a:pos x="76" y="107"/>
                  </a:cxn>
                  <a:cxn ang="0">
                    <a:pos x="317" y="0"/>
                  </a:cxn>
                  <a:cxn ang="0">
                    <a:pos x="317" y="78"/>
                  </a:cxn>
                  <a:cxn ang="0">
                    <a:pos x="166" y="176"/>
                  </a:cxn>
                  <a:cxn ang="0">
                    <a:pos x="132" y="394"/>
                  </a:cxn>
                  <a:cxn ang="0">
                    <a:pos x="166" y="619"/>
                  </a:cxn>
                  <a:cxn ang="0">
                    <a:pos x="317" y="718"/>
                  </a:cxn>
                  <a:cxn ang="0">
                    <a:pos x="468" y="619"/>
                  </a:cxn>
                  <a:cxn ang="0">
                    <a:pos x="502" y="398"/>
                  </a:cxn>
                  <a:cxn ang="0">
                    <a:pos x="468" y="176"/>
                  </a:cxn>
                  <a:cxn ang="0">
                    <a:pos x="317" y="78"/>
                  </a:cxn>
                </a:cxnLst>
                <a:rect l="0" t="0" r="r" b="b"/>
                <a:pathLst>
                  <a:path w="634" h="795">
                    <a:moveTo>
                      <a:pt x="317" y="0"/>
                    </a:moveTo>
                    <a:cubicBezTo>
                      <a:pt x="425" y="0"/>
                      <a:pt x="505" y="36"/>
                      <a:pt x="558" y="107"/>
                    </a:cubicBezTo>
                    <a:cubicBezTo>
                      <a:pt x="608" y="176"/>
                      <a:pt x="634" y="273"/>
                      <a:pt x="634" y="398"/>
                    </a:cubicBezTo>
                    <a:cubicBezTo>
                      <a:pt x="634" y="521"/>
                      <a:pt x="608" y="618"/>
                      <a:pt x="558" y="688"/>
                    </a:cubicBezTo>
                    <a:cubicBezTo>
                      <a:pt x="506" y="760"/>
                      <a:pt x="426" y="795"/>
                      <a:pt x="318" y="795"/>
                    </a:cubicBezTo>
                    <a:cubicBezTo>
                      <a:pt x="106" y="795"/>
                      <a:pt x="0" y="661"/>
                      <a:pt x="0" y="393"/>
                    </a:cubicBezTo>
                    <a:cubicBezTo>
                      <a:pt x="0" y="271"/>
                      <a:pt x="25" y="176"/>
                      <a:pt x="76" y="107"/>
                    </a:cubicBezTo>
                    <a:cubicBezTo>
                      <a:pt x="128" y="36"/>
                      <a:pt x="209" y="0"/>
                      <a:pt x="317" y="0"/>
                    </a:cubicBezTo>
                    <a:moveTo>
                      <a:pt x="317" y="78"/>
                    </a:moveTo>
                    <a:cubicBezTo>
                      <a:pt x="244" y="78"/>
                      <a:pt x="194" y="110"/>
                      <a:pt x="166" y="176"/>
                    </a:cubicBezTo>
                    <a:cubicBezTo>
                      <a:pt x="143" y="230"/>
                      <a:pt x="132" y="303"/>
                      <a:pt x="132" y="394"/>
                    </a:cubicBezTo>
                    <a:cubicBezTo>
                      <a:pt x="132" y="490"/>
                      <a:pt x="143" y="565"/>
                      <a:pt x="166" y="619"/>
                    </a:cubicBezTo>
                    <a:cubicBezTo>
                      <a:pt x="194" y="685"/>
                      <a:pt x="244" y="718"/>
                      <a:pt x="317" y="718"/>
                    </a:cubicBezTo>
                    <a:cubicBezTo>
                      <a:pt x="390" y="718"/>
                      <a:pt x="440" y="685"/>
                      <a:pt x="468" y="619"/>
                    </a:cubicBezTo>
                    <a:cubicBezTo>
                      <a:pt x="490" y="565"/>
                      <a:pt x="502" y="491"/>
                      <a:pt x="502" y="398"/>
                    </a:cubicBezTo>
                    <a:cubicBezTo>
                      <a:pt x="502" y="302"/>
                      <a:pt x="490" y="228"/>
                      <a:pt x="468" y="176"/>
                    </a:cubicBezTo>
                    <a:cubicBezTo>
                      <a:pt x="439" y="110"/>
                      <a:pt x="389" y="78"/>
                      <a:pt x="317" y="78"/>
                    </a:cubicBezTo>
                  </a:path>
                </a:pathLst>
              </a:custGeom>
              <a:solidFill>
                <a:srgbClr val="000000"/>
              </a:solidFill>
              <a:ln w="9525">
                <a:noFill/>
                <a:round/>
                <a:headEnd/>
                <a:tailEnd/>
              </a:ln>
            </p:spPr>
            <p:txBody>
              <a:bodyPr/>
              <a:lstStyle/>
              <a:p>
                <a:endParaRPr lang="ja-JP" altLang="en-US" dirty="0"/>
              </a:p>
            </p:txBody>
          </p:sp>
          <p:sp>
            <p:nvSpPr>
              <p:cNvPr id="649238" name="Freeform 22"/>
              <p:cNvSpPr>
                <a:spLocks/>
              </p:cNvSpPr>
              <p:nvPr/>
            </p:nvSpPr>
            <p:spPr bwMode="gray">
              <a:xfrm>
                <a:off x="3253" y="2602"/>
                <a:ext cx="195" cy="151"/>
              </a:xfrm>
              <a:custGeom>
                <a:avLst/>
                <a:gdLst/>
                <a:ahLst/>
                <a:cxnLst>
                  <a:cxn ang="0">
                    <a:pos x="213" y="754"/>
                  </a:cxn>
                  <a:cxn ang="0">
                    <a:pos x="0" y="0"/>
                  </a:cxn>
                  <a:cxn ang="0">
                    <a:pos x="130" y="0"/>
                  </a:cxn>
                  <a:cxn ang="0">
                    <a:pos x="290" y="614"/>
                  </a:cxn>
                  <a:cxn ang="0">
                    <a:pos x="431" y="0"/>
                  </a:cxn>
                  <a:cxn ang="0">
                    <a:pos x="558" y="0"/>
                  </a:cxn>
                  <a:cxn ang="0">
                    <a:pos x="706" y="614"/>
                  </a:cxn>
                  <a:cxn ang="0">
                    <a:pos x="866" y="0"/>
                  </a:cxn>
                  <a:cxn ang="0">
                    <a:pos x="971" y="0"/>
                  </a:cxn>
                  <a:cxn ang="0">
                    <a:pos x="758" y="754"/>
                  </a:cxn>
                  <a:cxn ang="0">
                    <a:pos x="631" y="754"/>
                  </a:cxn>
                  <a:cxn ang="0">
                    <a:pos x="517" y="266"/>
                  </a:cxn>
                  <a:cxn ang="0">
                    <a:pos x="489" y="112"/>
                  </a:cxn>
                  <a:cxn ang="0">
                    <a:pos x="460" y="265"/>
                  </a:cxn>
                  <a:cxn ang="0">
                    <a:pos x="347" y="754"/>
                  </a:cxn>
                  <a:cxn ang="0">
                    <a:pos x="213" y="754"/>
                  </a:cxn>
                </a:cxnLst>
                <a:rect l="0" t="0" r="r" b="b"/>
                <a:pathLst>
                  <a:path w="971" h="754">
                    <a:moveTo>
                      <a:pt x="213" y="754"/>
                    </a:moveTo>
                    <a:cubicBezTo>
                      <a:pt x="0" y="0"/>
                      <a:pt x="0" y="0"/>
                      <a:pt x="0" y="0"/>
                    </a:cubicBezTo>
                    <a:cubicBezTo>
                      <a:pt x="130" y="0"/>
                      <a:pt x="130" y="0"/>
                      <a:pt x="130" y="0"/>
                    </a:cubicBezTo>
                    <a:cubicBezTo>
                      <a:pt x="290" y="614"/>
                      <a:pt x="290" y="614"/>
                      <a:pt x="290" y="614"/>
                    </a:cubicBezTo>
                    <a:cubicBezTo>
                      <a:pt x="431" y="0"/>
                      <a:pt x="431" y="0"/>
                      <a:pt x="431" y="0"/>
                    </a:cubicBezTo>
                    <a:cubicBezTo>
                      <a:pt x="558" y="0"/>
                      <a:pt x="558" y="0"/>
                      <a:pt x="558" y="0"/>
                    </a:cubicBezTo>
                    <a:cubicBezTo>
                      <a:pt x="706" y="614"/>
                      <a:pt x="706" y="614"/>
                      <a:pt x="706" y="614"/>
                    </a:cubicBezTo>
                    <a:cubicBezTo>
                      <a:pt x="866" y="0"/>
                      <a:pt x="866" y="0"/>
                      <a:pt x="866" y="0"/>
                    </a:cubicBezTo>
                    <a:cubicBezTo>
                      <a:pt x="971" y="0"/>
                      <a:pt x="971" y="0"/>
                      <a:pt x="971" y="0"/>
                    </a:cubicBezTo>
                    <a:cubicBezTo>
                      <a:pt x="758" y="754"/>
                      <a:pt x="758" y="754"/>
                      <a:pt x="758" y="754"/>
                    </a:cubicBezTo>
                    <a:cubicBezTo>
                      <a:pt x="631" y="754"/>
                      <a:pt x="631" y="754"/>
                      <a:pt x="631" y="754"/>
                    </a:cubicBezTo>
                    <a:cubicBezTo>
                      <a:pt x="517" y="266"/>
                      <a:pt x="517" y="266"/>
                      <a:pt x="517" y="266"/>
                    </a:cubicBezTo>
                    <a:cubicBezTo>
                      <a:pt x="509" y="231"/>
                      <a:pt x="500" y="180"/>
                      <a:pt x="489" y="112"/>
                    </a:cubicBezTo>
                    <a:cubicBezTo>
                      <a:pt x="481" y="166"/>
                      <a:pt x="471" y="217"/>
                      <a:pt x="460" y="265"/>
                    </a:cubicBezTo>
                    <a:cubicBezTo>
                      <a:pt x="347" y="754"/>
                      <a:pt x="347" y="754"/>
                      <a:pt x="347" y="754"/>
                    </a:cubicBezTo>
                    <a:lnTo>
                      <a:pt x="213" y="754"/>
                    </a:lnTo>
                    <a:close/>
                  </a:path>
                </a:pathLst>
              </a:custGeom>
              <a:solidFill>
                <a:srgbClr val="000000"/>
              </a:solidFill>
              <a:ln w="9525">
                <a:noFill/>
                <a:round/>
                <a:headEnd/>
                <a:tailEnd/>
              </a:ln>
            </p:spPr>
            <p:txBody>
              <a:bodyPr/>
              <a:lstStyle/>
              <a:p>
                <a:endParaRPr lang="ja-JP" altLang="en-US" dirty="0"/>
              </a:p>
            </p:txBody>
          </p:sp>
          <p:sp>
            <p:nvSpPr>
              <p:cNvPr id="649239" name="Freeform 23"/>
              <p:cNvSpPr>
                <a:spLocks/>
              </p:cNvSpPr>
              <p:nvPr/>
            </p:nvSpPr>
            <p:spPr bwMode="gray">
              <a:xfrm>
                <a:off x="3525" y="2602"/>
                <a:ext cx="194" cy="151"/>
              </a:xfrm>
              <a:custGeom>
                <a:avLst/>
                <a:gdLst/>
                <a:ahLst/>
                <a:cxnLst>
                  <a:cxn ang="0">
                    <a:pos x="213" y="754"/>
                  </a:cxn>
                  <a:cxn ang="0">
                    <a:pos x="0" y="0"/>
                  </a:cxn>
                  <a:cxn ang="0">
                    <a:pos x="130" y="0"/>
                  </a:cxn>
                  <a:cxn ang="0">
                    <a:pos x="290" y="614"/>
                  </a:cxn>
                  <a:cxn ang="0">
                    <a:pos x="431" y="0"/>
                  </a:cxn>
                  <a:cxn ang="0">
                    <a:pos x="559" y="0"/>
                  </a:cxn>
                  <a:cxn ang="0">
                    <a:pos x="706" y="614"/>
                  </a:cxn>
                  <a:cxn ang="0">
                    <a:pos x="866" y="0"/>
                  </a:cxn>
                  <a:cxn ang="0">
                    <a:pos x="971" y="0"/>
                  </a:cxn>
                  <a:cxn ang="0">
                    <a:pos x="758" y="754"/>
                  </a:cxn>
                  <a:cxn ang="0">
                    <a:pos x="631" y="754"/>
                  </a:cxn>
                  <a:cxn ang="0">
                    <a:pos x="518" y="266"/>
                  </a:cxn>
                  <a:cxn ang="0">
                    <a:pos x="489" y="112"/>
                  </a:cxn>
                  <a:cxn ang="0">
                    <a:pos x="460" y="265"/>
                  </a:cxn>
                  <a:cxn ang="0">
                    <a:pos x="347" y="754"/>
                  </a:cxn>
                  <a:cxn ang="0">
                    <a:pos x="213" y="754"/>
                  </a:cxn>
                </a:cxnLst>
                <a:rect l="0" t="0" r="r" b="b"/>
                <a:pathLst>
                  <a:path w="971" h="754">
                    <a:moveTo>
                      <a:pt x="213" y="754"/>
                    </a:moveTo>
                    <a:cubicBezTo>
                      <a:pt x="0" y="0"/>
                      <a:pt x="0" y="0"/>
                      <a:pt x="0" y="0"/>
                    </a:cubicBezTo>
                    <a:cubicBezTo>
                      <a:pt x="130" y="0"/>
                      <a:pt x="130" y="0"/>
                      <a:pt x="130" y="0"/>
                    </a:cubicBezTo>
                    <a:cubicBezTo>
                      <a:pt x="290" y="614"/>
                      <a:pt x="290" y="614"/>
                      <a:pt x="290" y="614"/>
                    </a:cubicBezTo>
                    <a:cubicBezTo>
                      <a:pt x="431" y="0"/>
                      <a:pt x="431" y="0"/>
                      <a:pt x="431" y="0"/>
                    </a:cubicBezTo>
                    <a:cubicBezTo>
                      <a:pt x="559" y="0"/>
                      <a:pt x="559" y="0"/>
                      <a:pt x="559" y="0"/>
                    </a:cubicBezTo>
                    <a:cubicBezTo>
                      <a:pt x="706" y="614"/>
                      <a:pt x="706" y="614"/>
                      <a:pt x="706" y="614"/>
                    </a:cubicBezTo>
                    <a:cubicBezTo>
                      <a:pt x="866" y="0"/>
                      <a:pt x="866" y="0"/>
                      <a:pt x="866" y="0"/>
                    </a:cubicBezTo>
                    <a:cubicBezTo>
                      <a:pt x="971" y="0"/>
                      <a:pt x="971" y="0"/>
                      <a:pt x="971" y="0"/>
                    </a:cubicBezTo>
                    <a:cubicBezTo>
                      <a:pt x="758" y="754"/>
                      <a:pt x="758" y="754"/>
                      <a:pt x="758" y="754"/>
                    </a:cubicBezTo>
                    <a:cubicBezTo>
                      <a:pt x="631" y="754"/>
                      <a:pt x="631" y="754"/>
                      <a:pt x="631" y="754"/>
                    </a:cubicBezTo>
                    <a:cubicBezTo>
                      <a:pt x="518" y="266"/>
                      <a:pt x="518" y="266"/>
                      <a:pt x="518" y="266"/>
                    </a:cubicBezTo>
                    <a:cubicBezTo>
                      <a:pt x="510" y="231"/>
                      <a:pt x="500" y="180"/>
                      <a:pt x="489" y="112"/>
                    </a:cubicBezTo>
                    <a:cubicBezTo>
                      <a:pt x="481" y="166"/>
                      <a:pt x="471" y="217"/>
                      <a:pt x="460" y="265"/>
                    </a:cubicBezTo>
                    <a:cubicBezTo>
                      <a:pt x="347" y="754"/>
                      <a:pt x="347" y="754"/>
                      <a:pt x="347" y="754"/>
                    </a:cubicBezTo>
                    <a:lnTo>
                      <a:pt x="213" y="754"/>
                    </a:lnTo>
                    <a:close/>
                  </a:path>
                </a:pathLst>
              </a:custGeom>
              <a:solidFill>
                <a:srgbClr val="000000"/>
              </a:solidFill>
              <a:ln w="9525">
                <a:noFill/>
                <a:round/>
                <a:headEnd/>
                <a:tailEnd/>
              </a:ln>
            </p:spPr>
            <p:txBody>
              <a:bodyPr/>
              <a:lstStyle/>
              <a:p>
                <a:endParaRPr lang="ja-JP" altLang="en-US" dirty="0"/>
              </a:p>
            </p:txBody>
          </p:sp>
          <p:sp>
            <p:nvSpPr>
              <p:cNvPr id="649240" name="Freeform 24"/>
              <p:cNvSpPr>
                <a:spLocks noEditPoints="1"/>
              </p:cNvSpPr>
              <p:nvPr/>
            </p:nvSpPr>
            <p:spPr bwMode="gray">
              <a:xfrm>
                <a:off x="3745" y="2547"/>
                <a:ext cx="31" cy="206"/>
              </a:xfrm>
              <a:custGeom>
                <a:avLst/>
                <a:gdLst/>
                <a:ahLst/>
                <a:cxnLst>
                  <a:cxn ang="0">
                    <a:pos x="79" y="0"/>
                  </a:cxn>
                  <a:cxn ang="0">
                    <a:pos x="137" y="26"/>
                  </a:cxn>
                  <a:cxn ang="0">
                    <a:pos x="157" y="79"/>
                  </a:cxn>
                  <a:cxn ang="0">
                    <a:pos x="132" y="139"/>
                  </a:cxn>
                  <a:cxn ang="0">
                    <a:pos x="78" y="159"/>
                  </a:cxn>
                  <a:cxn ang="0">
                    <a:pos x="20" y="133"/>
                  </a:cxn>
                  <a:cxn ang="0">
                    <a:pos x="0" y="78"/>
                  </a:cxn>
                  <a:cxn ang="0">
                    <a:pos x="26" y="20"/>
                  </a:cxn>
                  <a:cxn ang="0">
                    <a:pos x="79" y="0"/>
                  </a:cxn>
                  <a:cxn ang="0">
                    <a:pos x="16" y="277"/>
                  </a:cxn>
                  <a:cxn ang="0">
                    <a:pos x="144" y="277"/>
                  </a:cxn>
                  <a:cxn ang="0">
                    <a:pos x="144" y="1031"/>
                  </a:cxn>
                  <a:cxn ang="0">
                    <a:pos x="16" y="1031"/>
                  </a:cxn>
                  <a:cxn ang="0">
                    <a:pos x="16" y="277"/>
                  </a:cxn>
                </a:cxnLst>
                <a:rect l="0" t="0" r="r" b="b"/>
                <a:pathLst>
                  <a:path w="157" h="1031">
                    <a:moveTo>
                      <a:pt x="79" y="0"/>
                    </a:moveTo>
                    <a:cubicBezTo>
                      <a:pt x="102" y="0"/>
                      <a:pt x="122" y="9"/>
                      <a:pt x="137" y="26"/>
                    </a:cubicBezTo>
                    <a:cubicBezTo>
                      <a:pt x="151" y="42"/>
                      <a:pt x="157" y="59"/>
                      <a:pt x="157" y="79"/>
                    </a:cubicBezTo>
                    <a:cubicBezTo>
                      <a:pt x="157" y="103"/>
                      <a:pt x="149" y="123"/>
                      <a:pt x="132" y="139"/>
                    </a:cubicBezTo>
                    <a:cubicBezTo>
                      <a:pt x="117" y="152"/>
                      <a:pt x="99" y="159"/>
                      <a:pt x="78" y="159"/>
                    </a:cubicBezTo>
                    <a:cubicBezTo>
                      <a:pt x="55" y="159"/>
                      <a:pt x="35" y="150"/>
                      <a:pt x="20" y="133"/>
                    </a:cubicBezTo>
                    <a:cubicBezTo>
                      <a:pt x="6" y="118"/>
                      <a:pt x="0" y="99"/>
                      <a:pt x="0" y="78"/>
                    </a:cubicBezTo>
                    <a:cubicBezTo>
                      <a:pt x="0" y="56"/>
                      <a:pt x="9" y="37"/>
                      <a:pt x="26" y="20"/>
                    </a:cubicBezTo>
                    <a:cubicBezTo>
                      <a:pt x="41" y="7"/>
                      <a:pt x="58" y="0"/>
                      <a:pt x="79" y="0"/>
                    </a:cubicBezTo>
                    <a:moveTo>
                      <a:pt x="16" y="277"/>
                    </a:moveTo>
                    <a:cubicBezTo>
                      <a:pt x="144" y="277"/>
                      <a:pt x="144" y="277"/>
                      <a:pt x="144" y="277"/>
                    </a:cubicBezTo>
                    <a:cubicBezTo>
                      <a:pt x="144" y="1031"/>
                      <a:pt x="144" y="1031"/>
                      <a:pt x="144" y="1031"/>
                    </a:cubicBezTo>
                    <a:cubicBezTo>
                      <a:pt x="16" y="1031"/>
                      <a:pt x="16" y="1031"/>
                      <a:pt x="16" y="1031"/>
                    </a:cubicBezTo>
                    <a:lnTo>
                      <a:pt x="16" y="277"/>
                    </a:lnTo>
                    <a:close/>
                  </a:path>
                </a:pathLst>
              </a:custGeom>
              <a:solidFill>
                <a:srgbClr val="000000"/>
              </a:solidFill>
              <a:ln w="9525">
                <a:noFill/>
                <a:round/>
                <a:headEnd/>
                <a:tailEnd/>
              </a:ln>
            </p:spPr>
            <p:txBody>
              <a:bodyPr/>
              <a:lstStyle/>
              <a:p>
                <a:endParaRPr lang="ja-JP" altLang="en-US" dirty="0"/>
              </a:p>
            </p:txBody>
          </p:sp>
          <p:sp>
            <p:nvSpPr>
              <p:cNvPr id="649241" name="Freeform 25"/>
              <p:cNvSpPr>
                <a:spLocks/>
              </p:cNvSpPr>
              <p:nvPr/>
            </p:nvSpPr>
            <p:spPr bwMode="gray">
              <a:xfrm>
                <a:off x="3820" y="2561"/>
                <a:ext cx="67" cy="192"/>
              </a:xfrm>
              <a:custGeom>
                <a:avLst/>
                <a:gdLst/>
                <a:ahLst/>
                <a:cxnLst>
                  <a:cxn ang="0">
                    <a:pos x="0" y="0"/>
                  </a:cxn>
                  <a:cxn ang="0">
                    <a:pos x="129" y="0"/>
                  </a:cxn>
                  <a:cxn ang="0">
                    <a:pos x="129" y="204"/>
                  </a:cxn>
                  <a:cxn ang="0">
                    <a:pos x="332" y="204"/>
                  </a:cxn>
                  <a:cxn ang="0">
                    <a:pos x="332" y="286"/>
                  </a:cxn>
                  <a:cxn ang="0">
                    <a:pos x="129" y="286"/>
                  </a:cxn>
                  <a:cxn ang="0">
                    <a:pos x="129" y="686"/>
                  </a:cxn>
                  <a:cxn ang="0">
                    <a:pos x="163" y="840"/>
                  </a:cxn>
                  <a:cxn ang="0">
                    <a:pos x="234" y="873"/>
                  </a:cxn>
                  <a:cxn ang="0">
                    <a:pos x="289" y="875"/>
                  </a:cxn>
                  <a:cxn ang="0">
                    <a:pos x="332" y="875"/>
                  </a:cxn>
                  <a:cxn ang="0">
                    <a:pos x="332" y="958"/>
                  </a:cxn>
                  <a:cxn ang="0">
                    <a:pos x="262" y="958"/>
                  </a:cxn>
                  <a:cxn ang="0">
                    <a:pos x="132" y="945"/>
                  </a:cxn>
                  <a:cxn ang="0">
                    <a:pos x="11" y="817"/>
                  </a:cxn>
                  <a:cxn ang="0">
                    <a:pos x="0" y="667"/>
                  </a:cxn>
                  <a:cxn ang="0">
                    <a:pos x="0" y="0"/>
                  </a:cxn>
                </a:cxnLst>
                <a:rect l="0" t="0" r="r" b="b"/>
                <a:pathLst>
                  <a:path w="332" h="958">
                    <a:moveTo>
                      <a:pt x="0" y="0"/>
                    </a:moveTo>
                    <a:cubicBezTo>
                      <a:pt x="129" y="0"/>
                      <a:pt x="129" y="0"/>
                      <a:pt x="129" y="0"/>
                    </a:cubicBezTo>
                    <a:cubicBezTo>
                      <a:pt x="129" y="204"/>
                      <a:pt x="129" y="204"/>
                      <a:pt x="129" y="204"/>
                    </a:cubicBezTo>
                    <a:cubicBezTo>
                      <a:pt x="332" y="204"/>
                      <a:pt x="332" y="204"/>
                      <a:pt x="332" y="204"/>
                    </a:cubicBezTo>
                    <a:cubicBezTo>
                      <a:pt x="332" y="286"/>
                      <a:pt x="332" y="286"/>
                      <a:pt x="332" y="286"/>
                    </a:cubicBezTo>
                    <a:cubicBezTo>
                      <a:pt x="129" y="286"/>
                      <a:pt x="129" y="286"/>
                      <a:pt x="129" y="286"/>
                    </a:cubicBezTo>
                    <a:cubicBezTo>
                      <a:pt x="129" y="686"/>
                      <a:pt x="129" y="686"/>
                      <a:pt x="129" y="686"/>
                    </a:cubicBezTo>
                    <a:cubicBezTo>
                      <a:pt x="129" y="762"/>
                      <a:pt x="140" y="813"/>
                      <a:pt x="163" y="840"/>
                    </a:cubicBezTo>
                    <a:cubicBezTo>
                      <a:pt x="178" y="858"/>
                      <a:pt x="202" y="869"/>
                      <a:pt x="234" y="873"/>
                    </a:cubicBezTo>
                    <a:cubicBezTo>
                      <a:pt x="245" y="875"/>
                      <a:pt x="263" y="875"/>
                      <a:pt x="289" y="875"/>
                    </a:cubicBezTo>
                    <a:cubicBezTo>
                      <a:pt x="332" y="875"/>
                      <a:pt x="332" y="875"/>
                      <a:pt x="332" y="875"/>
                    </a:cubicBezTo>
                    <a:cubicBezTo>
                      <a:pt x="332" y="958"/>
                      <a:pt x="332" y="958"/>
                      <a:pt x="332" y="958"/>
                    </a:cubicBezTo>
                    <a:cubicBezTo>
                      <a:pt x="262" y="958"/>
                      <a:pt x="262" y="958"/>
                      <a:pt x="262" y="958"/>
                    </a:cubicBezTo>
                    <a:cubicBezTo>
                      <a:pt x="207" y="958"/>
                      <a:pt x="163" y="953"/>
                      <a:pt x="132" y="945"/>
                    </a:cubicBezTo>
                    <a:cubicBezTo>
                      <a:pt x="66" y="927"/>
                      <a:pt x="26" y="884"/>
                      <a:pt x="11" y="817"/>
                    </a:cubicBezTo>
                    <a:cubicBezTo>
                      <a:pt x="4" y="781"/>
                      <a:pt x="0" y="731"/>
                      <a:pt x="0" y="667"/>
                    </a:cubicBezTo>
                    <a:lnTo>
                      <a:pt x="0" y="0"/>
                    </a:lnTo>
                    <a:close/>
                  </a:path>
                </a:pathLst>
              </a:custGeom>
              <a:solidFill>
                <a:srgbClr val="000000"/>
              </a:solidFill>
              <a:ln w="9525">
                <a:noFill/>
                <a:round/>
                <a:headEnd/>
                <a:tailEnd/>
              </a:ln>
            </p:spPr>
            <p:txBody>
              <a:bodyPr/>
              <a:lstStyle/>
              <a:p>
                <a:endParaRPr lang="ja-JP" altLang="en-US" dirty="0"/>
              </a:p>
            </p:txBody>
          </p:sp>
          <p:sp>
            <p:nvSpPr>
              <p:cNvPr id="649242" name="Freeform 26"/>
              <p:cNvSpPr>
                <a:spLocks/>
              </p:cNvSpPr>
              <p:nvPr/>
            </p:nvSpPr>
            <p:spPr bwMode="gray">
              <a:xfrm>
                <a:off x="3918" y="2526"/>
                <a:ext cx="114" cy="227"/>
              </a:xfrm>
              <a:custGeom>
                <a:avLst/>
                <a:gdLst/>
                <a:ahLst/>
                <a:cxnLst>
                  <a:cxn ang="0">
                    <a:pos x="0" y="1136"/>
                  </a:cxn>
                  <a:cxn ang="0">
                    <a:pos x="0" y="0"/>
                  </a:cxn>
                  <a:cxn ang="0">
                    <a:pos x="129" y="0"/>
                  </a:cxn>
                  <a:cxn ang="0">
                    <a:pos x="129" y="400"/>
                  </a:cxn>
                  <a:cxn ang="0">
                    <a:pos x="319" y="361"/>
                  </a:cxn>
                  <a:cxn ang="0">
                    <a:pos x="549" y="479"/>
                  </a:cxn>
                  <a:cxn ang="0">
                    <a:pos x="572" y="673"/>
                  </a:cxn>
                  <a:cxn ang="0">
                    <a:pos x="572" y="1136"/>
                  </a:cxn>
                  <a:cxn ang="0">
                    <a:pos x="443" y="1136"/>
                  </a:cxn>
                  <a:cxn ang="0">
                    <a:pos x="443" y="653"/>
                  </a:cxn>
                  <a:cxn ang="0">
                    <a:pos x="420" y="499"/>
                  </a:cxn>
                  <a:cxn ang="0">
                    <a:pos x="306" y="439"/>
                  </a:cxn>
                  <a:cxn ang="0">
                    <a:pos x="129" y="485"/>
                  </a:cxn>
                  <a:cxn ang="0">
                    <a:pos x="129" y="1136"/>
                  </a:cxn>
                  <a:cxn ang="0">
                    <a:pos x="0" y="1136"/>
                  </a:cxn>
                </a:cxnLst>
                <a:rect l="0" t="0" r="r" b="b"/>
                <a:pathLst>
                  <a:path w="572" h="1136">
                    <a:moveTo>
                      <a:pt x="0" y="1136"/>
                    </a:moveTo>
                    <a:cubicBezTo>
                      <a:pt x="0" y="0"/>
                      <a:pt x="0" y="0"/>
                      <a:pt x="0" y="0"/>
                    </a:cubicBezTo>
                    <a:cubicBezTo>
                      <a:pt x="129" y="0"/>
                      <a:pt x="129" y="0"/>
                      <a:pt x="129" y="0"/>
                    </a:cubicBezTo>
                    <a:cubicBezTo>
                      <a:pt x="129" y="400"/>
                      <a:pt x="129" y="400"/>
                      <a:pt x="129" y="400"/>
                    </a:cubicBezTo>
                    <a:cubicBezTo>
                      <a:pt x="196" y="374"/>
                      <a:pt x="259" y="361"/>
                      <a:pt x="319" y="361"/>
                    </a:cubicBezTo>
                    <a:cubicBezTo>
                      <a:pt x="438" y="361"/>
                      <a:pt x="515" y="400"/>
                      <a:pt x="549" y="479"/>
                    </a:cubicBezTo>
                    <a:cubicBezTo>
                      <a:pt x="564" y="515"/>
                      <a:pt x="572" y="579"/>
                      <a:pt x="572" y="673"/>
                    </a:cubicBezTo>
                    <a:cubicBezTo>
                      <a:pt x="572" y="1136"/>
                      <a:pt x="572" y="1136"/>
                      <a:pt x="572" y="1136"/>
                    </a:cubicBezTo>
                    <a:cubicBezTo>
                      <a:pt x="443" y="1136"/>
                      <a:pt x="443" y="1136"/>
                      <a:pt x="443" y="1136"/>
                    </a:cubicBezTo>
                    <a:cubicBezTo>
                      <a:pt x="443" y="653"/>
                      <a:pt x="443" y="653"/>
                      <a:pt x="443" y="653"/>
                    </a:cubicBezTo>
                    <a:cubicBezTo>
                      <a:pt x="443" y="581"/>
                      <a:pt x="436" y="529"/>
                      <a:pt x="420" y="499"/>
                    </a:cubicBezTo>
                    <a:cubicBezTo>
                      <a:pt x="400" y="459"/>
                      <a:pt x="362" y="439"/>
                      <a:pt x="306" y="439"/>
                    </a:cubicBezTo>
                    <a:cubicBezTo>
                      <a:pt x="256" y="439"/>
                      <a:pt x="197" y="454"/>
                      <a:pt x="129" y="485"/>
                    </a:cubicBezTo>
                    <a:cubicBezTo>
                      <a:pt x="129" y="1136"/>
                      <a:pt x="129" y="1136"/>
                      <a:pt x="129" y="1136"/>
                    </a:cubicBezTo>
                    <a:lnTo>
                      <a:pt x="0" y="1136"/>
                    </a:lnTo>
                    <a:close/>
                  </a:path>
                </a:pathLst>
              </a:custGeom>
              <a:solidFill>
                <a:srgbClr val="000000"/>
              </a:solidFill>
              <a:ln w="9525">
                <a:noFill/>
                <a:round/>
                <a:headEnd/>
                <a:tailEnd/>
              </a:ln>
            </p:spPr>
            <p:txBody>
              <a:bodyPr/>
              <a:lstStyle/>
              <a:p>
                <a:endParaRPr lang="ja-JP" altLang="en-US" dirty="0"/>
              </a:p>
            </p:txBody>
          </p:sp>
          <p:sp>
            <p:nvSpPr>
              <p:cNvPr id="649243" name="Freeform 27"/>
              <p:cNvSpPr>
                <a:spLocks/>
              </p:cNvSpPr>
              <p:nvPr/>
            </p:nvSpPr>
            <p:spPr bwMode="gray">
              <a:xfrm>
                <a:off x="4128" y="2602"/>
                <a:ext cx="126" cy="223"/>
              </a:xfrm>
              <a:custGeom>
                <a:avLst/>
                <a:gdLst/>
                <a:ahLst/>
                <a:cxnLst>
                  <a:cxn ang="0">
                    <a:pos x="56" y="153"/>
                  </a:cxn>
                  <a:cxn ang="0">
                    <a:pos x="0" y="0"/>
                  </a:cxn>
                  <a:cxn ang="0">
                    <a:pos x="27" y="0"/>
                  </a:cxn>
                  <a:cxn ang="0">
                    <a:pos x="67" y="120"/>
                  </a:cxn>
                  <a:cxn ang="0">
                    <a:pos x="104" y="0"/>
                  </a:cxn>
                  <a:cxn ang="0">
                    <a:pos x="126" y="0"/>
                  </a:cxn>
                  <a:cxn ang="0">
                    <a:pos x="51" y="223"/>
                  </a:cxn>
                  <a:cxn ang="0">
                    <a:pos x="29" y="223"/>
                  </a:cxn>
                  <a:cxn ang="0">
                    <a:pos x="56" y="153"/>
                  </a:cxn>
                </a:cxnLst>
                <a:rect l="0" t="0" r="r" b="b"/>
                <a:pathLst>
                  <a:path w="126" h="223">
                    <a:moveTo>
                      <a:pt x="56" y="153"/>
                    </a:moveTo>
                    <a:lnTo>
                      <a:pt x="0" y="0"/>
                    </a:lnTo>
                    <a:lnTo>
                      <a:pt x="27" y="0"/>
                    </a:lnTo>
                    <a:lnTo>
                      <a:pt x="67" y="120"/>
                    </a:lnTo>
                    <a:lnTo>
                      <a:pt x="104" y="0"/>
                    </a:lnTo>
                    <a:lnTo>
                      <a:pt x="126" y="0"/>
                    </a:lnTo>
                    <a:lnTo>
                      <a:pt x="51" y="223"/>
                    </a:lnTo>
                    <a:lnTo>
                      <a:pt x="29" y="223"/>
                    </a:lnTo>
                    <a:lnTo>
                      <a:pt x="56" y="153"/>
                    </a:lnTo>
                    <a:close/>
                  </a:path>
                </a:pathLst>
              </a:custGeom>
              <a:solidFill>
                <a:srgbClr val="000000"/>
              </a:solidFill>
              <a:ln w="9525">
                <a:noFill/>
                <a:round/>
                <a:headEnd/>
                <a:tailEnd/>
              </a:ln>
            </p:spPr>
            <p:txBody>
              <a:bodyPr/>
              <a:lstStyle/>
              <a:p>
                <a:endParaRPr lang="ja-JP" altLang="en-US" dirty="0"/>
              </a:p>
            </p:txBody>
          </p:sp>
          <p:sp>
            <p:nvSpPr>
              <p:cNvPr id="649244" name="Freeform 28"/>
              <p:cNvSpPr>
                <a:spLocks noEditPoints="1"/>
              </p:cNvSpPr>
              <p:nvPr/>
            </p:nvSpPr>
            <p:spPr bwMode="gray">
              <a:xfrm>
                <a:off x="4270" y="2598"/>
                <a:ext cx="127" cy="159"/>
              </a:xfrm>
              <a:custGeom>
                <a:avLst/>
                <a:gdLst/>
                <a:ahLst/>
                <a:cxnLst>
                  <a:cxn ang="0">
                    <a:pos x="318" y="0"/>
                  </a:cxn>
                  <a:cxn ang="0">
                    <a:pos x="559" y="107"/>
                  </a:cxn>
                  <a:cxn ang="0">
                    <a:pos x="634" y="398"/>
                  </a:cxn>
                  <a:cxn ang="0">
                    <a:pos x="559" y="688"/>
                  </a:cxn>
                  <a:cxn ang="0">
                    <a:pos x="318" y="795"/>
                  </a:cxn>
                  <a:cxn ang="0">
                    <a:pos x="0" y="393"/>
                  </a:cxn>
                  <a:cxn ang="0">
                    <a:pos x="76" y="107"/>
                  </a:cxn>
                  <a:cxn ang="0">
                    <a:pos x="318" y="0"/>
                  </a:cxn>
                  <a:cxn ang="0">
                    <a:pos x="318" y="78"/>
                  </a:cxn>
                  <a:cxn ang="0">
                    <a:pos x="167" y="176"/>
                  </a:cxn>
                  <a:cxn ang="0">
                    <a:pos x="132" y="394"/>
                  </a:cxn>
                  <a:cxn ang="0">
                    <a:pos x="167" y="619"/>
                  </a:cxn>
                  <a:cxn ang="0">
                    <a:pos x="318" y="718"/>
                  </a:cxn>
                  <a:cxn ang="0">
                    <a:pos x="468" y="619"/>
                  </a:cxn>
                  <a:cxn ang="0">
                    <a:pos x="503" y="398"/>
                  </a:cxn>
                  <a:cxn ang="0">
                    <a:pos x="468" y="176"/>
                  </a:cxn>
                  <a:cxn ang="0">
                    <a:pos x="318" y="78"/>
                  </a:cxn>
                </a:cxnLst>
                <a:rect l="0" t="0" r="r" b="b"/>
                <a:pathLst>
                  <a:path w="634" h="795">
                    <a:moveTo>
                      <a:pt x="318" y="0"/>
                    </a:moveTo>
                    <a:cubicBezTo>
                      <a:pt x="426" y="0"/>
                      <a:pt x="506" y="36"/>
                      <a:pt x="559" y="107"/>
                    </a:cubicBezTo>
                    <a:cubicBezTo>
                      <a:pt x="609" y="176"/>
                      <a:pt x="634" y="273"/>
                      <a:pt x="634" y="398"/>
                    </a:cubicBezTo>
                    <a:cubicBezTo>
                      <a:pt x="634" y="521"/>
                      <a:pt x="609" y="618"/>
                      <a:pt x="559" y="688"/>
                    </a:cubicBezTo>
                    <a:cubicBezTo>
                      <a:pt x="507" y="760"/>
                      <a:pt x="427" y="795"/>
                      <a:pt x="318" y="795"/>
                    </a:cubicBezTo>
                    <a:cubicBezTo>
                      <a:pt x="106" y="795"/>
                      <a:pt x="0" y="661"/>
                      <a:pt x="0" y="393"/>
                    </a:cubicBezTo>
                    <a:cubicBezTo>
                      <a:pt x="0" y="271"/>
                      <a:pt x="26" y="176"/>
                      <a:pt x="76" y="107"/>
                    </a:cubicBezTo>
                    <a:cubicBezTo>
                      <a:pt x="129" y="36"/>
                      <a:pt x="210" y="0"/>
                      <a:pt x="318" y="0"/>
                    </a:cubicBezTo>
                    <a:moveTo>
                      <a:pt x="318" y="78"/>
                    </a:moveTo>
                    <a:cubicBezTo>
                      <a:pt x="245" y="78"/>
                      <a:pt x="194" y="110"/>
                      <a:pt x="167" y="176"/>
                    </a:cubicBezTo>
                    <a:cubicBezTo>
                      <a:pt x="144" y="230"/>
                      <a:pt x="132" y="303"/>
                      <a:pt x="132" y="394"/>
                    </a:cubicBezTo>
                    <a:cubicBezTo>
                      <a:pt x="132" y="490"/>
                      <a:pt x="144" y="565"/>
                      <a:pt x="167"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w="9525">
                <a:noFill/>
                <a:round/>
                <a:headEnd/>
                <a:tailEnd/>
              </a:ln>
            </p:spPr>
            <p:txBody>
              <a:bodyPr/>
              <a:lstStyle/>
              <a:p>
                <a:endParaRPr lang="ja-JP" altLang="en-US" dirty="0"/>
              </a:p>
            </p:txBody>
          </p:sp>
          <p:sp>
            <p:nvSpPr>
              <p:cNvPr id="649245" name="Freeform 29"/>
              <p:cNvSpPr>
                <a:spLocks/>
              </p:cNvSpPr>
              <p:nvPr/>
            </p:nvSpPr>
            <p:spPr bwMode="gray">
              <a:xfrm>
                <a:off x="4433" y="2602"/>
                <a:ext cx="110" cy="155"/>
              </a:xfrm>
              <a:custGeom>
                <a:avLst/>
                <a:gdLst/>
                <a:ahLst/>
                <a:cxnLst>
                  <a:cxn ang="0">
                    <a:pos x="0" y="0"/>
                  </a:cxn>
                  <a:cxn ang="0">
                    <a:pos x="129" y="0"/>
                  </a:cxn>
                  <a:cxn ang="0">
                    <a:pos x="129" y="465"/>
                  </a:cxn>
                  <a:cxn ang="0">
                    <a:pos x="152" y="636"/>
                  </a:cxn>
                  <a:cxn ang="0">
                    <a:pos x="206" y="685"/>
                  </a:cxn>
                  <a:cxn ang="0">
                    <a:pos x="289" y="697"/>
                  </a:cxn>
                  <a:cxn ang="0">
                    <a:pos x="422" y="677"/>
                  </a:cxn>
                  <a:cxn ang="0">
                    <a:pos x="422" y="0"/>
                  </a:cxn>
                  <a:cxn ang="0">
                    <a:pos x="550" y="0"/>
                  </a:cxn>
                  <a:cxn ang="0">
                    <a:pos x="550" y="742"/>
                  </a:cxn>
                  <a:cxn ang="0">
                    <a:pos x="281" y="774"/>
                  </a:cxn>
                  <a:cxn ang="0">
                    <a:pos x="90" y="734"/>
                  </a:cxn>
                  <a:cxn ang="0">
                    <a:pos x="7" y="593"/>
                  </a:cxn>
                  <a:cxn ang="0">
                    <a:pos x="0" y="475"/>
                  </a:cxn>
                  <a:cxn ang="0">
                    <a:pos x="0" y="0"/>
                  </a:cxn>
                </a:cxnLst>
                <a:rect l="0" t="0" r="r" b="b"/>
                <a:pathLst>
                  <a:path w="550" h="774">
                    <a:moveTo>
                      <a:pt x="0" y="0"/>
                    </a:moveTo>
                    <a:cubicBezTo>
                      <a:pt x="129" y="0"/>
                      <a:pt x="129" y="0"/>
                      <a:pt x="129" y="0"/>
                    </a:cubicBezTo>
                    <a:cubicBezTo>
                      <a:pt x="129" y="465"/>
                      <a:pt x="129" y="465"/>
                      <a:pt x="129" y="465"/>
                    </a:cubicBezTo>
                    <a:cubicBezTo>
                      <a:pt x="129" y="550"/>
                      <a:pt x="137" y="608"/>
                      <a:pt x="152" y="636"/>
                    </a:cubicBezTo>
                    <a:cubicBezTo>
                      <a:pt x="165" y="660"/>
                      <a:pt x="183" y="676"/>
                      <a:pt x="206" y="685"/>
                    </a:cubicBezTo>
                    <a:cubicBezTo>
                      <a:pt x="225" y="693"/>
                      <a:pt x="253" y="697"/>
                      <a:pt x="289" y="697"/>
                    </a:cubicBezTo>
                    <a:cubicBezTo>
                      <a:pt x="331" y="697"/>
                      <a:pt x="375" y="690"/>
                      <a:pt x="422" y="677"/>
                    </a:cubicBezTo>
                    <a:cubicBezTo>
                      <a:pt x="422" y="0"/>
                      <a:pt x="422" y="0"/>
                      <a:pt x="422" y="0"/>
                    </a:cubicBezTo>
                    <a:cubicBezTo>
                      <a:pt x="550" y="0"/>
                      <a:pt x="550" y="0"/>
                      <a:pt x="550" y="0"/>
                    </a:cubicBezTo>
                    <a:cubicBezTo>
                      <a:pt x="550" y="742"/>
                      <a:pt x="550" y="742"/>
                      <a:pt x="550" y="742"/>
                    </a:cubicBezTo>
                    <a:cubicBezTo>
                      <a:pt x="455" y="763"/>
                      <a:pt x="365" y="774"/>
                      <a:pt x="281" y="774"/>
                    </a:cubicBezTo>
                    <a:cubicBezTo>
                      <a:pt x="196" y="774"/>
                      <a:pt x="132" y="761"/>
                      <a:pt x="90" y="734"/>
                    </a:cubicBezTo>
                    <a:cubicBezTo>
                      <a:pt x="43" y="704"/>
                      <a:pt x="15" y="657"/>
                      <a:pt x="7" y="593"/>
                    </a:cubicBezTo>
                    <a:cubicBezTo>
                      <a:pt x="2" y="563"/>
                      <a:pt x="0" y="523"/>
                      <a:pt x="0" y="475"/>
                    </a:cubicBezTo>
                    <a:lnTo>
                      <a:pt x="0" y="0"/>
                    </a:lnTo>
                    <a:close/>
                  </a:path>
                </a:pathLst>
              </a:custGeom>
              <a:solidFill>
                <a:srgbClr val="000000"/>
              </a:solidFill>
              <a:ln w="9525">
                <a:noFill/>
                <a:round/>
                <a:headEnd/>
                <a:tailEnd/>
              </a:ln>
            </p:spPr>
            <p:txBody>
              <a:bodyPr/>
              <a:lstStyle/>
              <a:p>
                <a:endParaRPr lang="ja-JP" altLang="en-US" dirty="0"/>
              </a:p>
            </p:txBody>
          </p:sp>
          <p:sp>
            <p:nvSpPr>
              <p:cNvPr id="649246" name="Freeform 30"/>
              <p:cNvSpPr>
                <a:spLocks/>
              </p:cNvSpPr>
              <p:nvPr/>
            </p:nvSpPr>
            <p:spPr bwMode="gray">
              <a:xfrm>
                <a:off x="2479" y="1143"/>
                <a:ext cx="496" cy="383"/>
              </a:xfrm>
              <a:custGeom>
                <a:avLst/>
                <a:gdLst/>
                <a:ahLst/>
                <a:cxnLst>
                  <a:cxn ang="0">
                    <a:pos x="1006" y="801"/>
                  </a:cxn>
                  <a:cxn ang="0">
                    <a:pos x="627" y="673"/>
                  </a:cxn>
                  <a:cxn ang="0">
                    <a:pos x="1" y="1294"/>
                  </a:cxn>
                  <a:cxn ang="0">
                    <a:pos x="627" y="1912"/>
                  </a:cxn>
                  <a:cxn ang="0">
                    <a:pos x="1103" y="1696"/>
                  </a:cxn>
                  <a:cxn ang="0">
                    <a:pos x="1103" y="1355"/>
                  </a:cxn>
                  <a:cxn ang="0">
                    <a:pos x="807" y="1643"/>
                  </a:cxn>
                  <a:cxn ang="0">
                    <a:pos x="627" y="1681"/>
                  </a:cxn>
                  <a:cxn ang="0">
                    <a:pos x="235" y="1294"/>
                  </a:cxn>
                  <a:cxn ang="0">
                    <a:pos x="627" y="905"/>
                  </a:cxn>
                  <a:cxn ang="0">
                    <a:pos x="902" y="1019"/>
                  </a:cxn>
                  <a:cxn ang="0">
                    <a:pos x="1145" y="1298"/>
                  </a:cxn>
                  <a:cxn ang="0">
                    <a:pos x="1708" y="1544"/>
                  </a:cxn>
                  <a:cxn ang="0">
                    <a:pos x="2477" y="777"/>
                  </a:cxn>
                  <a:cxn ang="0">
                    <a:pos x="1708" y="0"/>
                  </a:cxn>
                  <a:cxn ang="0">
                    <a:pos x="1103" y="309"/>
                  </a:cxn>
                  <a:cxn ang="0">
                    <a:pos x="1103" y="771"/>
                  </a:cxn>
                  <a:cxn ang="0">
                    <a:pos x="1708" y="244"/>
                  </a:cxn>
                  <a:cxn ang="0">
                    <a:pos x="2236" y="777"/>
                  </a:cxn>
                  <a:cxn ang="0">
                    <a:pos x="1708" y="1305"/>
                  </a:cxn>
                  <a:cxn ang="0">
                    <a:pos x="1365" y="1179"/>
                  </a:cxn>
                  <a:cxn ang="0">
                    <a:pos x="1006" y="801"/>
                  </a:cxn>
                </a:cxnLst>
                <a:rect l="0" t="0" r="r" b="b"/>
                <a:pathLst>
                  <a:path w="2477" h="1913">
                    <a:moveTo>
                      <a:pt x="1006" y="801"/>
                    </a:moveTo>
                    <a:cubicBezTo>
                      <a:pt x="916" y="722"/>
                      <a:pt x="771" y="674"/>
                      <a:pt x="627" y="673"/>
                    </a:cubicBezTo>
                    <a:cubicBezTo>
                      <a:pt x="283" y="672"/>
                      <a:pt x="2" y="944"/>
                      <a:pt x="1" y="1294"/>
                    </a:cubicBezTo>
                    <a:cubicBezTo>
                      <a:pt x="0" y="1638"/>
                      <a:pt x="283" y="1911"/>
                      <a:pt x="627" y="1912"/>
                    </a:cubicBezTo>
                    <a:cubicBezTo>
                      <a:pt x="820" y="1913"/>
                      <a:pt x="988" y="1834"/>
                      <a:pt x="1103" y="1696"/>
                    </a:cubicBezTo>
                    <a:cubicBezTo>
                      <a:pt x="1103" y="1355"/>
                      <a:pt x="1103" y="1355"/>
                      <a:pt x="1103" y="1355"/>
                    </a:cubicBezTo>
                    <a:cubicBezTo>
                      <a:pt x="1042" y="1461"/>
                      <a:pt x="918" y="1597"/>
                      <a:pt x="807" y="1643"/>
                    </a:cubicBezTo>
                    <a:cubicBezTo>
                      <a:pt x="751" y="1666"/>
                      <a:pt x="694" y="1681"/>
                      <a:pt x="627" y="1681"/>
                    </a:cubicBezTo>
                    <a:cubicBezTo>
                      <a:pt x="412" y="1681"/>
                      <a:pt x="235" y="1514"/>
                      <a:pt x="235" y="1294"/>
                    </a:cubicBezTo>
                    <a:cubicBezTo>
                      <a:pt x="235" y="1091"/>
                      <a:pt x="398" y="904"/>
                      <a:pt x="627" y="905"/>
                    </a:cubicBezTo>
                    <a:cubicBezTo>
                      <a:pt x="734" y="905"/>
                      <a:pt x="831" y="949"/>
                      <a:pt x="902" y="1019"/>
                    </a:cubicBezTo>
                    <a:cubicBezTo>
                      <a:pt x="976" y="1090"/>
                      <a:pt x="1090" y="1239"/>
                      <a:pt x="1145" y="1298"/>
                    </a:cubicBezTo>
                    <a:cubicBezTo>
                      <a:pt x="1285" y="1449"/>
                      <a:pt x="1486" y="1543"/>
                      <a:pt x="1708" y="1544"/>
                    </a:cubicBezTo>
                    <a:cubicBezTo>
                      <a:pt x="2132" y="1545"/>
                      <a:pt x="2477" y="1201"/>
                      <a:pt x="2477" y="777"/>
                    </a:cubicBezTo>
                    <a:cubicBezTo>
                      <a:pt x="2477" y="353"/>
                      <a:pt x="2132" y="0"/>
                      <a:pt x="1708" y="0"/>
                    </a:cubicBezTo>
                    <a:cubicBezTo>
                      <a:pt x="1461" y="0"/>
                      <a:pt x="1244" y="129"/>
                      <a:pt x="1103" y="309"/>
                    </a:cubicBezTo>
                    <a:cubicBezTo>
                      <a:pt x="1103" y="771"/>
                      <a:pt x="1103" y="771"/>
                      <a:pt x="1103" y="771"/>
                    </a:cubicBezTo>
                    <a:cubicBezTo>
                      <a:pt x="1210" y="478"/>
                      <a:pt x="1404" y="244"/>
                      <a:pt x="1708" y="244"/>
                    </a:cubicBezTo>
                    <a:cubicBezTo>
                      <a:pt x="2000" y="244"/>
                      <a:pt x="2237" y="485"/>
                      <a:pt x="2236" y="777"/>
                    </a:cubicBezTo>
                    <a:cubicBezTo>
                      <a:pt x="2235" y="1069"/>
                      <a:pt x="2000" y="1305"/>
                      <a:pt x="1708" y="1305"/>
                    </a:cubicBezTo>
                    <a:cubicBezTo>
                      <a:pt x="1578" y="1304"/>
                      <a:pt x="1457" y="1257"/>
                      <a:pt x="1365" y="1179"/>
                    </a:cubicBezTo>
                    <a:cubicBezTo>
                      <a:pt x="1251" y="1090"/>
                      <a:pt x="1124" y="901"/>
                      <a:pt x="1006" y="801"/>
                    </a:cubicBezTo>
                  </a:path>
                </a:pathLst>
              </a:custGeom>
              <a:solidFill>
                <a:srgbClr val="FF0000"/>
              </a:solidFill>
              <a:ln w="9525">
                <a:noFill/>
                <a:round/>
                <a:headEnd/>
                <a:tailEnd/>
              </a:ln>
            </p:spPr>
            <p:txBody>
              <a:bodyPr/>
              <a:lstStyle/>
              <a:p>
                <a:endParaRPr lang="ja-JP" altLang="en-US" dirty="0"/>
              </a:p>
            </p:txBody>
          </p:sp>
          <p:sp>
            <p:nvSpPr>
              <p:cNvPr id="649247" name="Freeform 31"/>
              <p:cNvSpPr>
                <a:spLocks/>
              </p:cNvSpPr>
              <p:nvPr/>
            </p:nvSpPr>
            <p:spPr bwMode="gray">
              <a:xfrm>
                <a:off x="1671" y="1560"/>
                <a:ext cx="340" cy="556"/>
              </a:xfrm>
              <a:custGeom>
                <a:avLst/>
                <a:gdLst/>
                <a:ahLst/>
                <a:cxnLst>
                  <a:cxn ang="0">
                    <a:pos x="0" y="0"/>
                  </a:cxn>
                  <a:cxn ang="0">
                    <a:pos x="1700" y="0"/>
                  </a:cxn>
                  <a:cxn ang="0">
                    <a:pos x="1700" y="473"/>
                  </a:cxn>
                  <a:cxn ang="0">
                    <a:pos x="1429" y="286"/>
                  </a:cxn>
                  <a:cxn ang="0">
                    <a:pos x="642" y="286"/>
                  </a:cxn>
                  <a:cxn ang="0">
                    <a:pos x="642" y="1104"/>
                  </a:cxn>
                  <a:cxn ang="0">
                    <a:pos x="1495" y="1104"/>
                  </a:cxn>
                  <a:cxn ang="0">
                    <a:pos x="1495" y="1537"/>
                  </a:cxn>
                  <a:cxn ang="0">
                    <a:pos x="1262" y="1398"/>
                  </a:cxn>
                  <a:cxn ang="0">
                    <a:pos x="642" y="1398"/>
                  </a:cxn>
                  <a:cxn ang="0">
                    <a:pos x="642" y="2515"/>
                  </a:cxn>
                  <a:cxn ang="0">
                    <a:pos x="820" y="2777"/>
                  </a:cxn>
                  <a:cxn ang="0">
                    <a:pos x="11" y="2777"/>
                  </a:cxn>
                  <a:cxn ang="0">
                    <a:pos x="181" y="2515"/>
                  </a:cxn>
                  <a:cxn ang="0">
                    <a:pos x="181" y="291"/>
                  </a:cxn>
                  <a:cxn ang="0">
                    <a:pos x="0" y="0"/>
                  </a:cxn>
                </a:cxnLst>
                <a:rect l="0" t="0" r="r" b="b"/>
                <a:pathLst>
                  <a:path w="1700" h="2777">
                    <a:moveTo>
                      <a:pt x="0" y="0"/>
                    </a:moveTo>
                    <a:cubicBezTo>
                      <a:pt x="1700" y="0"/>
                      <a:pt x="1700" y="0"/>
                      <a:pt x="1700" y="0"/>
                    </a:cubicBezTo>
                    <a:cubicBezTo>
                      <a:pt x="1700" y="473"/>
                      <a:pt x="1700" y="473"/>
                      <a:pt x="1700" y="473"/>
                    </a:cubicBezTo>
                    <a:cubicBezTo>
                      <a:pt x="1700" y="473"/>
                      <a:pt x="1613" y="287"/>
                      <a:pt x="1429" y="286"/>
                    </a:cubicBezTo>
                    <a:cubicBezTo>
                      <a:pt x="642" y="286"/>
                      <a:pt x="642" y="286"/>
                      <a:pt x="642" y="286"/>
                    </a:cubicBezTo>
                    <a:cubicBezTo>
                      <a:pt x="642" y="1104"/>
                      <a:pt x="642" y="1104"/>
                      <a:pt x="642" y="1104"/>
                    </a:cubicBezTo>
                    <a:cubicBezTo>
                      <a:pt x="1495" y="1104"/>
                      <a:pt x="1495" y="1104"/>
                      <a:pt x="1495" y="1104"/>
                    </a:cubicBezTo>
                    <a:cubicBezTo>
                      <a:pt x="1495" y="1537"/>
                      <a:pt x="1495" y="1537"/>
                      <a:pt x="1495" y="1537"/>
                    </a:cubicBezTo>
                    <a:cubicBezTo>
                      <a:pt x="1495" y="1537"/>
                      <a:pt x="1468" y="1399"/>
                      <a:pt x="1262" y="1398"/>
                    </a:cubicBezTo>
                    <a:cubicBezTo>
                      <a:pt x="642" y="1398"/>
                      <a:pt x="642" y="1398"/>
                      <a:pt x="642" y="1398"/>
                    </a:cubicBezTo>
                    <a:cubicBezTo>
                      <a:pt x="642" y="2515"/>
                      <a:pt x="642" y="2515"/>
                      <a:pt x="642" y="2515"/>
                    </a:cubicBezTo>
                    <a:cubicBezTo>
                      <a:pt x="642" y="2679"/>
                      <a:pt x="820" y="2777"/>
                      <a:pt x="820" y="2777"/>
                    </a:cubicBezTo>
                    <a:cubicBezTo>
                      <a:pt x="11" y="2777"/>
                      <a:pt x="11" y="2777"/>
                      <a:pt x="11" y="2777"/>
                    </a:cubicBezTo>
                    <a:cubicBezTo>
                      <a:pt x="11" y="2777"/>
                      <a:pt x="181" y="2691"/>
                      <a:pt x="181" y="2515"/>
                    </a:cubicBezTo>
                    <a:cubicBezTo>
                      <a:pt x="181" y="291"/>
                      <a:pt x="181" y="291"/>
                      <a:pt x="181" y="291"/>
                    </a:cubicBezTo>
                    <a:cubicBezTo>
                      <a:pt x="181" y="104"/>
                      <a:pt x="0" y="0"/>
                      <a:pt x="0" y="0"/>
                    </a:cubicBezTo>
                    <a:close/>
                  </a:path>
                </a:pathLst>
              </a:custGeom>
              <a:solidFill>
                <a:srgbClr val="FF0000"/>
              </a:solidFill>
              <a:ln w="9525">
                <a:noFill/>
                <a:round/>
                <a:headEnd/>
                <a:tailEnd/>
              </a:ln>
            </p:spPr>
            <p:txBody>
              <a:bodyPr/>
              <a:lstStyle/>
              <a:p>
                <a:endParaRPr lang="ja-JP" altLang="en-US" dirty="0"/>
              </a:p>
            </p:txBody>
          </p:sp>
          <p:sp>
            <p:nvSpPr>
              <p:cNvPr id="649248" name="Freeform 32"/>
              <p:cNvSpPr>
                <a:spLocks/>
              </p:cNvSpPr>
              <p:nvPr/>
            </p:nvSpPr>
            <p:spPr bwMode="gray">
              <a:xfrm>
                <a:off x="2475" y="1560"/>
                <a:ext cx="224" cy="775"/>
              </a:xfrm>
              <a:custGeom>
                <a:avLst/>
                <a:gdLst/>
                <a:ahLst/>
                <a:cxnLst>
                  <a:cxn ang="0">
                    <a:pos x="257" y="0"/>
                  </a:cxn>
                  <a:cxn ang="0">
                    <a:pos x="1123" y="0"/>
                  </a:cxn>
                  <a:cxn ang="0">
                    <a:pos x="929" y="242"/>
                  </a:cxn>
                  <a:cxn ang="0">
                    <a:pos x="929" y="2847"/>
                  </a:cxn>
                  <a:cxn ang="0">
                    <a:pos x="0" y="3869"/>
                  </a:cxn>
                  <a:cxn ang="0">
                    <a:pos x="443" y="2847"/>
                  </a:cxn>
                  <a:cxn ang="0">
                    <a:pos x="443" y="242"/>
                  </a:cxn>
                  <a:cxn ang="0">
                    <a:pos x="257" y="0"/>
                  </a:cxn>
                </a:cxnLst>
                <a:rect l="0" t="0" r="r" b="b"/>
                <a:pathLst>
                  <a:path w="1123" h="3872">
                    <a:moveTo>
                      <a:pt x="257" y="0"/>
                    </a:moveTo>
                    <a:cubicBezTo>
                      <a:pt x="1123" y="0"/>
                      <a:pt x="1123" y="0"/>
                      <a:pt x="1123" y="0"/>
                    </a:cubicBezTo>
                    <a:cubicBezTo>
                      <a:pt x="1123" y="0"/>
                      <a:pt x="929" y="92"/>
                      <a:pt x="929" y="242"/>
                    </a:cubicBezTo>
                    <a:cubicBezTo>
                      <a:pt x="929" y="2847"/>
                      <a:pt x="929" y="2847"/>
                      <a:pt x="929" y="2847"/>
                    </a:cubicBezTo>
                    <a:cubicBezTo>
                      <a:pt x="929" y="3727"/>
                      <a:pt x="46" y="3872"/>
                      <a:pt x="0" y="3869"/>
                    </a:cubicBezTo>
                    <a:cubicBezTo>
                      <a:pt x="75" y="3821"/>
                      <a:pt x="442" y="3508"/>
                      <a:pt x="443" y="2847"/>
                    </a:cubicBezTo>
                    <a:cubicBezTo>
                      <a:pt x="443" y="242"/>
                      <a:pt x="443" y="242"/>
                      <a:pt x="443" y="242"/>
                    </a:cubicBezTo>
                    <a:cubicBezTo>
                      <a:pt x="444" y="100"/>
                      <a:pt x="257" y="0"/>
                      <a:pt x="257" y="0"/>
                    </a:cubicBezTo>
                    <a:close/>
                  </a:path>
                </a:pathLst>
              </a:custGeom>
              <a:solidFill>
                <a:srgbClr val="FF0000"/>
              </a:solidFill>
              <a:ln w="9525">
                <a:noFill/>
                <a:round/>
                <a:headEnd/>
                <a:tailEnd/>
              </a:ln>
            </p:spPr>
            <p:txBody>
              <a:bodyPr/>
              <a:lstStyle/>
              <a:p>
                <a:endParaRPr lang="ja-JP" altLang="en-US" dirty="0"/>
              </a:p>
            </p:txBody>
          </p:sp>
          <p:sp>
            <p:nvSpPr>
              <p:cNvPr id="649249" name="Freeform 33"/>
              <p:cNvSpPr>
                <a:spLocks/>
              </p:cNvSpPr>
              <p:nvPr/>
            </p:nvSpPr>
            <p:spPr bwMode="gray">
              <a:xfrm>
                <a:off x="2723" y="1560"/>
                <a:ext cx="174" cy="556"/>
              </a:xfrm>
              <a:custGeom>
                <a:avLst/>
                <a:gdLst/>
                <a:ahLst/>
                <a:cxnLst>
                  <a:cxn ang="0">
                    <a:pos x="0" y="0"/>
                  </a:cxn>
                  <a:cxn ang="0">
                    <a:pos x="868" y="0"/>
                  </a:cxn>
                  <a:cxn ang="0">
                    <a:pos x="675" y="245"/>
                  </a:cxn>
                  <a:cxn ang="0">
                    <a:pos x="675" y="2514"/>
                  </a:cxn>
                  <a:cxn ang="0">
                    <a:pos x="868" y="2778"/>
                  </a:cxn>
                  <a:cxn ang="0">
                    <a:pos x="0" y="2778"/>
                  </a:cxn>
                  <a:cxn ang="0">
                    <a:pos x="193" y="2514"/>
                  </a:cxn>
                  <a:cxn ang="0">
                    <a:pos x="193" y="245"/>
                  </a:cxn>
                  <a:cxn ang="0">
                    <a:pos x="0" y="0"/>
                  </a:cxn>
                </a:cxnLst>
                <a:rect l="0" t="0" r="r" b="b"/>
                <a:pathLst>
                  <a:path w="868" h="2778">
                    <a:moveTo>
                      <a:pt x="0" y="0"/>
                    </a:moveTo>
                    <a:cubicBezTo>
                      <a:pt x="868" y="0"/>
                      <a:pt x="868" y="0"/>
                      <a:pt x="868" y="0"/>
                    </a:cubicBezTo>
                    <a:cubicBezTo>
                      <a:pt x="868" y="0"/>
                      <a:pt x="675" y="92"/>
                      <a:pt x="675" y="245"/>
                    </a:cubicBezTo>
                    <a:cubicBezTo>
                      <a:pt x="675" y="2514"/>
                      <a:pt x="675" y="2514"/>
                      <a:pt x="675" y="2514"/>
                    </a:cubicBezTo>
                    <a:cubicBezTo>
                      <a:pt x="675" y="2677"/>
                      <a:pt x="868" y="2778"/>
                      <a:pt x="868" y="2778"/>
                    </a:cubicBezTo>
                    <a:cubicBezTo>
                      <a:pt x="0" y="2778"/>
                      <a:pt x="0" y="2778"/>
                      <a:pt x="0" y="2778"/>
                    </a:cubicBezTo>
                    <a:cubicBezTo>
                      <a:pt x="0" y="2778"/>
                      <a:pt x="193" y="2677"/>
                      <a:pt x="193" y="2514"/>
                    </a:cubicBezTo>
                    <a:cubicBezTo>
                      <a:pt x="193" y="245"/>
                      <a:pt x="193" y="245"/>
                      <a:pt x="193" y="245"/>
                    </a:cubicBezTo>
                    <a:cubicBezTo>
                      <a:pt x="193" y="92"/>
                      <a:pt x="0" y="0"/>
                      <a:pt x="0" y="0"/>
                    </a:cubicBezTo>
                    <a:close/>
                  </a:path>
                </a:pathLst>
              </a:custGeom>
              <a:solidFill>
                <a:srgbClr val="FF0000"/>
              </a:solidFill>
              <a:ln w="9525">
                <a:noFill/>
                <a:round/>
                <a:headEnd/>
                <a:tailEnd/>
              </a:ln>
            </p:spPr>
            <p:txBody>
              <a:bodyPr/>
              <a:lstStyle/>
              <a:p>
                <a:endParaRPr lang="ja-JP" altLang="en-US" dirty="0"/>
              </a:p>
            </p:txBody>
          </p:sp>
          <p:sp>
            <p:nvSpPr>
              <p:cNvPr id="649250" name="Freeform 34"/>
              <p:cNvSpPr>
                <a:spLocks/>
              </p:cNvSpPr>
              <p:nvPr/>
            </p:nvSpPr>
            <p:spPr bwMode="gray">
              <a:xfrm>
                <a:off x="2898" y="1560"/>
                <a:ext cx="416" cy="556"/>
              </a:xfrm>
              <a:custGeom>
                <a:avLst/>
                <a:gdLst/>
                <a:ahLst/>
                <a:cxnLst>
                  <a:cxn ang="0">
                    <a:pos x="170" y="0"/>
                  </a:cxn>
                  <a:cxn ang="0">
                    <a:pos x="2079" y="0"/>
                  </a:cxn>
                  <a:cxn ang="0">
                    <a:pos x="1917" y="505"/>
                  </a:cxn>
                  <a:cxn ang="0">
                    <a:pos x="1684" y="293"/>
                  </a:cxn>
                  <a:cxn ang="0">
                    <a:pos x="1288" y="293"/>
                  </a:cxn>
                  <a:cxn ang="0">
                    <a:pos x="1288" y="2515"/>
                  </a:cxn>
                  <a:cxn ang="0">
                    <a:pos x="1474" y="2777"/>
                  </a:cxn>
                  <a:cxn ang="0">
                    <a:pos x="624" y="2777"/>
                  </a:cxn>
                  <a:cxn ang="0">
                    <a:pos x="808" y="2515"/>
                  </a:cxn>
                  <a:cxn ang="0">
                    <a:pos x="808" y="293"/>
                  </a:cxn>
                  <a:cxn ang="0">
                    <a:pos x="330" y="293"/>
                  </a:cxn>
                  <a:cxn ang="0">
                    <a:pos x="0" y="547"/>
                  </a:cxn>
                  <a:cxn ang="0">
                    <a:pos x="170" y="0"/>
                  </a:cxn>
                </a:cxnLst>
                <a:rect l="0" t="0" r="r" b="b"/>
                <a:pathLst>
                  <a:path w="2079" h="2777">
                    <a:moveTo>
                      <a:pt x="170" y="0"/>
                    </a:moveTo>
                    <a:cubicBezTo>
                      <a:pt x="2079" y="0"/>
                      <a:pt x="2079" y="0"/>
                      <a:pt x="2079" y="0"/>
                    </a:cubicBezTo>
                    <a:cubicBezTo>
                      <a:pt x="1917" y="505"/>
                      <a:pt x="1917" y="505"/>
                      <a:pt x="1917" y="505"/>
                    </a:cubicBezTo>
                    <a:cubicBezTo>
                      <a:pt x="1917" y="505"/>
                      <a:pt x="1869" y="293"/>
                      <a:pt x="1684" y="293"/>
                    </a:cubicBezTo>
                    <a:cubicBezTo>
                      <a:pt x="1288" y="293"/>
                      <a:pt x="1288" y="293"/>
                      <a:pt x="1288" y="293"/>
                    </a:cubicBezTo>
                    <a:cubicBezTo>
                      <a:pt x="1288" y="2515"/>
                      <a:pt x="1288" y="2515"/>
                      <a:pt x="1288" y="2515"/>
                    </a:cubicBezTo>
                    <a:cubicBezTo>
                      <a:pt x="1288" y="2656"/>
                      <a:pt x="1474" y="2777"/>
                      <a:pt x="1474" y="2777"/>
                    </a:cubicBezTo>
                    <a:cubicBezTo>
                      <a:pt x="624" y="2777"/>
                      <a:pt x="624" y="2777"/>
                      <a:pt x="624" y="2777"/>
                    </a:cubicBezTo>
                    <a:cubicBezTo>
                      <a:pt x="624" y="2777"/>
                      <a:pt x="809" y="2668"/>
                      <a:pt x="808" y="2515"/>
                    </a:cubicBezTo>
                    <a:cubicBezTo>
                      <a:pt x="808" y="293"/>
                      <a:pt x="808" y="293"/>
                      <a:pt x="808" y="293"/>
                    </a:cubicBezTo>
                    <a:cubicBezTo>
                      <a:pt x="330" y="293"/>
                      <a:pt x="330" y="293"/>
                      <a:pt x="330" y="293"/>
                    </a:cubicBezTo>
                    <a:cubicBezTo>
                      <a:pt x="195" y="293"/>
                      <a:pt x="0" y="547"/>
                      <a:pt x="0" y="547"/>
                    </a:cubicBezTo>
                    <a:lnTo>
                      <a:pt x="170" y="0"/>
                    </a:lnTo>
                    <a:close/>
                  </a:path>
                </a:pathLst>
              </a:custGeom>
              <a:solidFill>
                <a:srgbClr val="FF0000"/>
              </a:solidFill>
              <a:ln w="9525">
                <a:noFill/>
                <a:round/>
                <a:headEnd/>
                <a:tailEnd/>
              </a:ln>
            </p:spPr>
            <p:txBody>
              <a:bodyPr/>
              <a:lstStyle/>
              <a:p>
                <a:endParaRPr lang="ja-JP" altLang="en-US" dirty="0"/>
              </a:p>
            </p:txBody>
          </p:sp>
          <p:sp>
            <p:nvSpPr>
              <p:cNvPr id="649251" name="Freeform 35"/>
              <p:cNvSpPr>
                <a:spLocks/>
              </p:cNvSpPr>
              <p:nvPr/>
            </p:nvSpPr>
            <p:spPr bwMode="gray">
              <a:xfrm>
                <a:off x="3654" y="1560"/>
                <a:ext cx="465" cy="564"/>
              </a:xfrm>
              <a:custGeom>
                <a:avLst/>
                <a:gdLst/>
                <a:ahLst/>
                <a:cxnLst>
                  <a:cxn ang="0">
                    <a:pos x="1488" y="0"/>
                  </a:cxn>
                  <a:cxn ang="0">
                    <a:pos x="2324" y="0"/>
                  </a:cxn>
                  <a:cxn ang="0">
                    <a:pos x="2145" y="244"/>
                  </a:cxn>
                  <a:cxn ang="0">
                    <a:pos x="2145" y="1926"/>
                  </a:cxn>
                  <a:cxn ang="0">
                    <a:pos x="1185" y="2820"/>
                  </a:cxn>
                  <a:cxn ang="0">
                    <a:pos x="185" y="1926"/>
                  </a:cxn>
                  <a:cxn ang="0">
                    <a:pos x="185" y="244"/>
                  </a:cxn>
                  <a:cxn ang="0">
                    <a:pos x="0" y="0"/>
                  </a:cxn>
                  <a:cxn ang="0">
                    <a:pos x="861" y="0"/>
                  </a:cxn>
                  <a:cxn ang="0">
                    <a:pos x="669" y="244"/>
                  </a:cxn>
                  <a:cxn ang="0">
                    <a:pos x="669" y="1926"/>
                  </a:cxn>
                  <a:cxn ang="0">
                    <a:pos x="1185" y="2519"/>
                  </a:cxn>
                  <a:cxn ang="0">
                    <a:pos x="1677" y="1926"/>
                  </a:cxn>
                  <a:cxn ang="0">
                    <a:pos x="1677" y="244"/>
                  </a:cxn>
                  <a:cxn ang="0">
                    <a:pos x="1488" y="0"/>
                  </a:cxn>
                </a:cxnLst>
                <a:rect l="0" t="0" r="r" b="b"/>
                <a:pathLst>
                  <a:path w="2324" h="2820">
                    <a:moveTo>
                      <a:pt x="1488" y="0"/>
                    </a:moveTo>
                    <a:cubicBezTo>
                      <a:pt x="2324" y="0"/>
                      <a:pt x="2324" y="0"/>
                      <a:pt x="2324" y="0"/>
                    </a:cubicBezTo>
                    <a:cubicBezTo>
                      <a:pt x="2324" y="0"/>
                      <a:pt x="2145" y="94"/>
                      <a:pt x="2145" y="244"/>
                    </a:cubicBezTo>
                    <a:cubicBezTo>
                      <a:pt x="2145" y="1926"/>
                      <a:pt x="2145" y="1926"/>
                      <a:pt x="2145" y="1926"/>
                    </a:cubicBezTo>
                    <a:cubicBezTo>
                      <a:pt x="2144" y="2610"/>
                      <a:pt x="1578" y="2820"/>
                      <a:pt x="1185" y="2820"/>
                    </a:cubicBezTo>
                    <a:cubicBezTo>
                      <a:pt x="795" y="2820"/>
                      <a:pt x="184" y="2607"/>
                      <a:pt x="185" y="1926"/>
                    </a:cubicBezTo>
                    <a:cubicBezTo>
                      <a:pt x="185" y="244"/>
                      <a:pt x="185" y="244"/>
                      <a:pt x="185" y="244"/>
                    </a:cubicBezTo>
                    <a:cubicBezTo>
                      <a:pt x="185" y="94"/>
                      <a:pt x="0" y="0"/>
                      <a:pt x="0" y="0"/>
                    </a:cubicBezTo>
                    <a:cubicBezTo>
                      <a:pt x="861" y="0"/>
                      <a:pt x="861" y="0"/>
                      <a:pt x="861" y="0"/>
                    </a:cubicBezTo>
                    <a:cubicBezTo>
                      <a:pt x="861" y="0"/>
                      <a:pt x="669" y="92"/>
                      <a:pt x="669" y="244"/>
                    </a:cubicBezTo>
                    <a:cubicBezTo>
                      <a:pt x="669" y="1926"/>
                      <a:pt x="669" y="1926"/>
                      <a:pt x="669" y="1926"/>
                    </a:cubicBezTo>
                    <a:cubicBezTo>
                      <a:pt x="669" y="2285"/>
                      <a:pt x="907" y="2519"/>
                      <a:pt x="1185" y="2519"/>
                    </a:cubicBezTo>
                    <a:cubicBezTo>
                      <a:pt x="1464" y="2519"/>
                      <a:pt x="1676" y="2275"/>
                      <a:pt x="1677" y="1926"/>
                    </a:cubicBezTo>
                    <a:cubicBezTo>
                      <a:pt x="1677" y="244"/>
                      <a:pt x="1677" y="244"/>
                      <a:pt x="1677" y="244"/>
                    </a:cubicBezTo>
                    <a:cubicBezTo>
                      <a:pt x="1677" y="94"/>
                      <a:pt x="1488" y="0"/>
                      <a:pt x="1488" y="0"/>
                    </a:cubicBezTo>
                    <a:close/>
                  </a:path>
                </a:pathLst>
              </a:custGeom>
              <a:solidFill>
                <a:srgbClr val="FF0000"/>
              </a:solidFill>
              <a:ln w="9525">
                <a:noFill/>
                <a:round/>
                <a:headEnd/>
                <a:tailEnd/>
              </a:ln>
            </p:spPr>
            <p:txBody>
              <a:bodyPr/>
              <a:lstStyle/>
              <a:p>
                <a:endParaRPr lang="ja-JP" altLang="en-US" dirty="0"/>
              </a:p>
            </p:txBody>
          </p:sp>
          <p:sp>
            <p:nvSpPr>
              <p:cNvPr id="649252" name="Freeform 36"/>
              <p:cNvSpPr>
                <a:spLocks/>
              </p:cNvSpPr>
              <p:nvPr/>
            </p:nvSpPr>
            <p:spPr bwMode="gray">
              <a:xfrm>
                <a:off x="2027" y="1560"/>
                <a:ext cx="469" cy="566"/>
              </a:xfrm>
              <a:custGeom>
                <a:avLst/>
                <a:gdLst/>
                <a:ahLst/>
                <a:cxnLst>
                  <a:cxn ang="0">
                    <a:pos x="1495" y="0"/>
                  </a:cxn>
                  <a:cxn ang="0">
                    <a:pos x="2347" y="0"/>
                  </a:cxn>
                  <a:cxn ang="0">
                    <a:pos x="2166" y="247"/>
                  </a:cxn>
                  <a:cxn ang="0">
                    <a:pos x="2166" y="1925"/>
                  </a:cxn>
                  <a:cxn ang="0">
                    <a:pos x="1176" y="2827"/>
                  </a:cxn>
                  <a:cxn ang="0">
                    <a:pos x="175" y="1925"/>
                  </a:cxn>
                  <a:cxn ang="0">
                    <a:pos x="174" y="247"/>
                  </a:cxn>
                  <a:cxn ang="0">
                    <a:pos x="0" y="0"/>
                  </a:cxn>
                  <a:cxn ang="0">
                    <a:pos x="860" y="0"/>
                  </a:cxn>
                  <a:cxn ang="0">
                    <a:pos x="661" y="247"/>
                  </a:cxn>
                  <a:cxn ang="0">
                    <a:pos x="660" y="1925"/>
                  </a:cxn>
                  <a:cxn ang="0">
                    <a:pos x="1176" y="2527"/>
                  </a:cxn>
                  <a:cxn ang="0">
                    <a:pos x="1678" y="1925"/>
                  </a:cxn>
                  <a:cxn ang="0">
                    <a:pos x="1679" y="247"/>
                  </a:cxn>
                  <a:cxn ang="0">
                    <a:pos x="1495" y="0"/>
                  </a:cxn>
                </a:cxnLst>
                <a:rect l="0" t="0" r="r" b="b"/>
                <a:pathLst>
                  <a:path w="2347" h="2827">
                    <a:moveTo>
                      <a:pt x="1495" y="0"/>
                    </a:moveTo>
                    <a:cubicBezTo>
                      <a:pt x="2347" y="0"/>
                      <a:pt x="2347" y="0"/>
                      <a:pt x="2347" y="0"/>
                    </a:cubicBezTo>
                    <a:cubicBezTo>
                      <a:pt x="2347" y="0"/>
                      <a:pt x="2166" y="98"/>
                      <a:pt x="2166" y="247"/>
                    </a:cubicBezTo>
                    <a:cubicBezTo>
                      <a:pt x="2166" y="248"/>
                      <a:pt x="2166" y="1925"/>
                      <a:pt x="2166" y="1925"/>
                    </a:cubicBezTo>
                    <a:cubicBezTo>
                      <a:pt x="2166" y="2611"/>
                      <a:pt x="1573" y="2827"/>
                      <a:pt x="1176" y="2827"/>
                    </a:cubicBezTo>
                    <a:cubicBezTo>
                      <a:pt x="786" y="2827"/>
                      <a:pt x="175" y="2608"/>
                      <a:pt x="175" y="1925"/>
                    </a:cubicBezTo>
                    <a:cubicBezTo>
                      <a:pt x="174" y="247"/>
                      <a:pt x="174" y="247"/>
                      <a:pt x="174" y="247"/>
                    </a:cubicBezTo>
                    <a:cubicBezTo>
                      <a:pt x="174" y="97"/>
                      <a:pt x="0" y="0"/>
                      <a:pt x="0" y="0"/>
                    </a:cubicBezTo>
                    <a:cubicBezTo>
                      <a:pt x="860" y="0"/>
                      <a:pt x="860" y="0"/>
                      <a:pt x="860" y="0"/>
                    </a:cubicBezTo>
                    <a:cubicBezTo>
                      <a:pt x="860" y="0"/>
                      <a:pt x="661" y="98"/>
                      <a:pt x="661" y="247"/>
                    </a:cubicBezTo>
                    <a:cubicBezTo>
                      <a:pt x="660" y="1925"/>
                      <a:pt x="660" y="1925"/>
                      <a:pt x="660" y="1925"/>
                    </a:cubicBezTo>
                    <a:cubicBezTo>
                      <a:pt x="660" y="2280"/>
                      <a:pt x="897" y="2525"/>
                      <a:pt x="1176" y="2527"/>
                    </a:cubicBezTo>
                    <a:cubicBezTo>
                      <a:pt x="1454" y="2528"/>
                      <a:pt x="1678" y="2277"/>
                      <a:pt x="1678" y="1925"/>
                    </a:cubicBezTo>
                    <a:cubicBezTo>
                      <a:pt x="1679" y="247"/>
                      <a:pt x="1679" y="247"/>
                      <a:pt x="1679" y="247"/>
                    </a:cubicBezTo>
                    <a:cubicBezTo>
                      <a:pt x="1679" y="97"/>
                      <a:pt x="1495" y="0"/>
                      <a:pt x="1495" y="0"/>
                    </a:cubicBezTo>
                    <a:close/>
                  </a:path>
                </a:pathLst>
              </a:custGeom>
              <a:solidFill>
                <a:srgbClr val="FF0000"/>
              </a:solidFill>
              <a:ln w="9525">
                <a:noFill/>
                <a:round/>
                <a:headEnd/>
                <a:tailEnd/>
              </a:ln>
            </p:spPr>
            <p:txBody>
              <a:bodyPr/>
              <a:lstStyle/>
              <a:p>
                <a:endParaRPr lang="ja-JP" altLang="en-US" dirty="0"/>
              </a:p>
            </p:txBody>
          </p:sp>
          <p:sp>
            <p:nvSpPr>
              <p:cNvPr id="649253" name="Freeform 37"/>
              <p:cNvSpPr>
                <a:spLocks/>
              </p:cNvSpPr>
              <p:nvPr/>
            </p:nvSpPr>
            <p:spPr bwMode="gray">
              <a:xfrm>
                <a:off x="3295" y="1549"/>
                <a:ext cx="358" cy="577"/>
              </a:xfrm>
              <a:custGeom>
                <a:avLst/>
                <a:gdLst/>
                <a:ahLst/>
                <a:cxnLst>
                  <a:cxn ang="0">
                    <a:pos x="1537" y="501"/>
                  </a:cxn>
                  <a:cxn ang="0">
                    <a:pos x="1067" y="289"/>
                  </a:cxn>
                  <a:cxn ang="0">
                    <a:pos x="528" y="709"/>
                  </a:cxn>
                  <a:cxn ang="0">
                    <a:pos x="1042" y="1230"/>
                  </a:cxn>
                  <a:cxn ang="0">
                    <a:pos x="1786" y="2067"/>
                  </a:cxn>
                  <a:cxn ang="0">
                    <a:pos x="681" y="2885"/>
                  </a:cxn>
                  <a:cxn ang="0">
                    <a:pos x="162" y="2813"/>
                  </a:cxn>
                  <a:cxn ang="0">
                    <a:pos x="0" y="2280"/>
                  </a:cxn>
                  <a:cxn ang="0">
                    <a:pos x="689" y="2582"/>
                  </a:cxn>
                  <a:cxn ang="0">
                    <a:pos x="1311" y="2126"/>
                  </a:cxn>
                  <a:cxn ang="0">
                    <a:pos x="48" y="765"/>
                  </a:cxn>
                  <a:cxn ang="0">
                    <a:pos x="1019" y="0"/>
                  </a:cxn>
                  <a:cxn ang="0">
                    <a:pos x="1537" y="72"/>
                  </a:cxn>
                  <a:cxn ang="0">
                    <a:pos x="1537" y="501"/>
                  </a:cxn>
                </a:cxnLst>
                <a:rect l="0" t="0" r="r" b="b"/>
                <a:pathLst>
                  <a:path w="1788" h="2885">
                    <a:moveTo>
                      <a:pt x="1537" y="501"/>
                    </a:moveTo>
                    <a:cubicBezTo>
                      <a:pt x="1537" y="501"/>
                      <a:pt x="1416" y="290"/>
                      <a:pt x="1067" y="289"/>
                    </a:cubicBezTo>
                    <a:cubicBezTo>
                      <a:pt x="718" y="288"/>
                      <a:pt x="529" y="471"/>
                      <a:pt x="528" y="709"/>
                    </a:cubicBezTo>
                    <a:cubicBezTo>
                      <a:pt x="527" y="978"/>
                      <a:pt x="729" y="1079"/>
                      <a:pt x="1042" y="1230"/>
                    </a:cubicBezTo>
                    <a:cubicBezTo>
                      <a:pt x="1340" y="1373"/>
                      <a:pt x="1788" y="1570"/>
                      <a:pt x="1786" y="2067"/>
                    </a:cubicBezTo>
                    <a:cubicBezTo>
                      <a:pt x="1785" y="2513"/>
                      <a:pt x="1390" y="2885"/>
                      <a:pt x="681" y="2885"/>
                    </a:cubicBezTo>
                    <a:cubicBezTo>
                      <a:pt x="463" y="2884"/>
                      <a:pt x="162" y="2813"/>
                      <a:pt x="162" y="2813"/>
                    </a:cubicBezTo>
                    <a:cubicBezTo>
                      <a:pt x="0" y="2280"/>
                      <a:pt x="0" y="2280"/>
                      <a:pt x="0" y="2280"/>
                    </a:cubicBezTo>
                    <a:cubicBezTo>
                      <a:pt x="150" y="2426"/>
                      <a:pt x="416" y="2582"/>
                      <a:pt x="689" y="2582"/>
                    </a:cubicBezTo>
                    <a:cubicBezTo>
                      <a:pt x="973" y="2582"/>
                      <a:pt x="1311" y="2407"/>
                      <a:pt x="1311" y="2126"/>
                    </a:cubicBezTo>
                    <a:cubicBezTo>
                      <a:pt x="1311" y="1583"/>
                      <a:pt x="48" y="1674"/>
                      <a:pt x="48" y="765"/>
                    </a:cubicBezTo>
                    <a:cubicBezTo>
                      <a:pt x="48" y="453"/>
                      <a:pt x="266" y="0"/>
                      <a:pt x="1019" y="0"/>
                    </a:cubicBezTo>
                    <a:cubicBezTo>
                      <a:pt x="1264" y="0"/>
                      <a:pt x="1537" y="72"/>
                      <a:pt x="1537" y="72"/>
                    </a:cubicBezTo>
                    <a:lnTo>
                      <a:pt x="1537" y="501"/>
                    </a:lnTo>
                    <a:close/>
                  </a:path>
                </a:pathLst>
              </a:custGeom>
              <a:solidFill>
                <a:srgbClr val="FF0000"/>
              </a:solidFill>
              <a:ln w="9525">
                <a:noFill/>
                <a:round/>
                <a:headEnd/>
                <a:tailEnd/>
              </a:ln>
            </p:spPr>
            <p:txBody>
              <a:bodyPr/>
              <a:lstStyle/>
              <a:p>
                <a:endParaRPr lang="ja-JP" altLang="en-US" dirty="0"/>
              </a:p>
            </p:txBody>
          </p:sp>
        </p:grpSp>
      </p:grpSp>
    </p:spTree>
    <p:extLst>
      <p:ext uri="{BB962C8B-B14F-4D97-AF65-F5344CB8AC3E}">
        <p14:creationId xmlns:p14="http://schemas.microsoft.com/office/powerpoint/2010/main" val="1225308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9863" y="-1588"/>
            <a:ext cx="8074545" cy="693738"/>
          </a:xfrm>
        </p:spPr>
        <p:txBody>
          <a:bodyPr/>
          <a:lstStyle/>
          <a:p>
            <a:r>
              <a:rPr lang="en-US" altLang="ja-JP" dirty="0">
                <a:ea typeface="Tahoma" panose="020B0604030504040204" pitchFamily="34" charset="0"/>
              </a:rPr>
              <a:t>Daily active </a:t>
            </a:r>
            <a:r>
              <a:rPr lang="en-US" altLang="ja-JP" dirty="0" smtClean="0">
                <a:ea typeface="Tahoma" panose="020B0604030504040204" pitchFamily="34" charset="0"/>
              </a:rPr>
              <a:t>users</a:t>
            </a:r>
            <a:endParaRPr kumimoji="1" lang="ja-JP" altLang="en-US" dirty="0"/>
          </a:p>
        </p:txBody>
      </p:sp>
      <p:sp>
        <p:nvSpPr>
          <p:cNvPr id="3" name="コンテンツ プレースホルダー 2"/>
          <p:cNvSpPr>
            <a:spLocks noGrp="1"/>
          </p:cNvSpPr>
          <p:nvPr>
            <p:ph idx="1"/>
          </p:nvPr>
        </p:nvSpPr>
        <p:spPr>
          <a:xfrm>
            <a:off x="168275" y="869950"/>
            <a:ext cx="8975725" cy="1622946"/>
          </a:xfrm>
        </p:spPr>
        <p:txBody>
          <a:bodyPr/>
          <a:lstStyle/>
          <a:p>
            <a:r>
              <a:rPr lang="en-US" altLang="ja-JP" dirty="0" smtClean="0"/>
              <a:t>Patterns of daily active users</a:t>
            </a:r>
          </a:p>
          <a:p>
            <a:pPr lvl="1"/>
            <a:r>
              <a:rPr lang="en-US" altLang="ja-JP" dirty="0" smtClean="0"/>
              <a:t>Two patterns are observed: weekday and weekend</a:t>
            </a:r>
          </a:p>
          <a:p>
            <a:pPr lvl="1"/>
            <a:r>
              <a:rPr lang="en-US" altLang="ja-JP" dirty="0" smtClean="0"/>
              <a:t>We determine the </a:t>
            </a:r>
            <a:r>
              <a:rPr lang="en-US" altLang="ja-JP" dirty="0"/>
              <a:t>measurement period (08:00-20:00) based </a:t>
            </a:r>
            <a:r>
              <a:rPr lang="en-US" altLang="ja-JP" dirty="0" smtClean="0"/>
              <a:t>on daily active users </a:t>
            </a:r>
          </a:p>
          <a:p>
            <a:pPr marL="0" indent="0">
              <a:buNone/>
            </a:pPr>
            <a:endParaRPr lang="en-US" altLang="ja-JP" dirty="0" smtClean="0"/>
          </a:p>
          <a:p>
            <a:pPr lvl="1"/>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24</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578" y="2676982"/>
            <a:ext cx="5394052" cy="3920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テキスト ボックス 8"/>
          <p:cNvSpPr txBox="1"/>
          <p:nvPr/>
        </p:nvSpPr>
        <p:spPr>
          <a:xfrm>
            <a:off x="3095836" y="2276872"/>
            <a:ext cx="2952328" cy="400110"/>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&lt;Daily active users&gt;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 name="直線矢印コネクタ 9"/>
          <p:cNvCxnSpPr>
            <a:stCxn id="11" idx="1"/>
          </p:cNvCxnSpPr>
          <p:nvPr/>
        </p:nvCxnSpPr>
        <p:spPr bwMode="auto">
          <a:xfrm flipH="1" flipV="1">
            <a:off x="5364088" y="3429001"/>
            <a:ext cx="1800200" cy="344070"/>
          </a:xfrm>
          <a:prstGeom prst="straightConnector1">
            <a:avLst/>
          </a:prstGeom>
          <a:gradFill rotWithShape="0">
            <a:gsLst>
              <a:gs pos="0">
                <a:srgbClr val="FFFFFF"/>
              </a:gs>
              <a:gs pos="100000">
                <a:srgbClr val="CACAC7"/>
              </a:gs>
            </a:gsLst>
            <a:lin ang="5400000" scaled="1"/>
          </a:gradFill>
          <a:ln w="38100" cap="flat" cmpd="sng" algn="ctr">
            <a:solidFill>
              <a:srgbClr val="CC00FF"/>
            </a:solidFill>
            <a:prstDash val="solid"/>
            <a:round/>
            <a:headEnd type="none" w="med" len="med"/>
            <a:tailEnd type="triangle" w="med" len="med"/>
          </a:ln>
          <a:effectLst/>
        </p:spPr>
      </p:cxnSp>
      <p:sp>
        <p:nvSpPr>
          <p:cNvPr id="11" name="テキスト ボックス 10"/>
          <p:cNvSpPr txBox="1"/>
          <p:nvPr/>
        </p:nvSpPr>
        <p:spPr>
          <a:xfrm>
            <a:off x="7164288" y="3573016"/>
            <a:ext cx="1656184" cy="400110"/>
          </a:xfrm>
          <a:prstGeom prst="rect">
            <a:avLst/>
          </a:prstGeom>
          <a:noFill/>
        </p:spPr>
        <p:txBody>
          <a:bodyPr wrap="square" rtlCol="0">
            <a:spAutoFit/>
          </a:bodyPr>
          <a:lstStyle/>
          <a:p>
            <a:pPr algn="l"/>
            <a:r>
              <a:rPr kumimoji="1" lang="en-US" altLang="ja-JP" sz="2000"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Weekday</a:t>
            </a:r>
            <a:endParaRPr kumimoji="1" lang="ja-JP" altLang="en-US" sz="2000"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4" name="直線矢印コネクタ 13"/>
          <p:cNvCxnSpPr/>
          <p:nvPr/>
        </p:nvCxnSpPr>
        <p:spPr bwMode="auto">
          <a:xfrm flipH="1">
            <a:off x="5200102" y="5155948"/>
            <a:ext cx="1964186" cy="125645"/>
          </a:xfrm>
          <a:prstGeom prst="straightConnector1">
            <a:avLst/>
          </a:prstGeom>
          <a:gradFill rotWithShape="0">
            <a:gsLst>
              <a:gs pos="0">
                <a:srgbClr val="FFFFFF"/>
              </a:gs>
              <a:gs pos="100000">
                <a:srgbClr val="CACAC7"/>
              </a:gs>
            </a:gsLst>
            <a:lin ang="5400000" scaled="1"/>
          </a:gradFill>
          <a:ln w="38100" cap="flat" cmpd="sng" algn="ctr">
            <a:solidFill>
              <a:srgbClr val="6666FF"/>
            </a:solidFill>
            <a:prstDash val="solid"/>
            <a:round/>
            <a:headEnd type="none" w="med" len="med"/>
            <a:tailEnd type="triangle" w="med" len="med"/>
          </a:ln>
          <a:effectLst/>
        </p:spPr>
      </p:cxnSp>
      <p:sp>
        <p:nvSpPr>
          <p:cNvPr id="15" name="テキスト ボックス 14"/>
          <p:cNvSpPr txBox="1"/>
          <p:nvPr/>
        </p:nvSpPr>
        <p:spPr>
          <a:xfrm>
            <a:off x="7164288" y="4971282"/>
            <a:ext cx="1656184" cy="400110"/>
          </a:xfrm>
          <a:prstGeom prst="rect">
            <a:avLst/>
          </a:prstGeom>
          <a:noFill/>
        </p:spPr>
        <p:txBody>
          <a:bodyPr wrap="square" rtlCol="0">
            <a:spAutoFit/>
          </a:bodyPr>
          <a:lstStyle/>
          <a:p>
            <a:pPr algn="l"/>
            <a:r>
              <a:rPr kumimoji="1" lang="en-US" altLang="ja-JP" sz="2000" b="1" dirty="0" smtClean="0">
                <a:solidFill>
                  <a:srgbClr val="6666FF"/>
                </a:solidFill>
                <a:latin typeface="メイリオ" panose="020B0604030504040204" pitchFamily="50" charset="-128"/>
                <a:ea typeface="メイリオ" panose="020B0604030504040204" pitchFamily="50" charset="-128"/>
                <a:cs typeface="メイリオ" panose="020B0604030504040204" pitchFamily="50" charset="-128"/>
              </a:rPr>
              <a:t>Weekend</a:t>
            </a:r>
            <a:endParaRPr kumimoji="1" lang="ja-JP" altLang="en-US" sz="2000" b="1" dirty="0">
              <a:solidFill>
                <a:srgbClr val="6666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正方形/長方形 11"/>
          <p:cNvSpPr/>
          <p:nvPr/>
        </p:nvSpPr>
        <p:spPr bwMode="auto">
          <a:xfrm>
            <a:off x="3563888" y="2727842"/>
            <a:ext cx="2088232" cy="3293445"/>
          </a:xfrm>
          <a:prstGeom prst="rect">
            <a:avLst/>
          </a:prstGeom>
          <a:noFill/>
          <a:ln w="28575" cap="flat" cmpd="sng" algn="ctr">
            <a:solidFill>
              <a:srgbClr val="FF0000"/>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ctr"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000000"/>
              </a:solidFill>
              <a:effectLst/>
              <a:latin typeface="ＭＳ Ｐゴシック" charset="-128"/>
              <a:ea typeface="ＭＳ Ｐゴシック" charset="-128"/>
            </a:endParaRPr>
          </a:p>
        </p:txBody>
      </p:sp>
      <p:sp>
        <p:nvSpPr>
          <p:cNvPr id="17" name="テキスト ボックス 16"/>
          <p:cNvSpPr txBox="1"/>
          <p:nvPr/>
        </p:nvSpPr>
        <p:spPr>
          <a:xfrm>
            <a:off x="61142" y="2509639"/>
            <a:ext cx="2134593" cy="707886"/>
          </a:xfrm>
          <a:prstGeom prst="rect">
            <a:avLst/>
          </a:prstGeom>
          <a:noFill/>
        </p:spPr>
        <p:txBody>
          <a:bodyPr wrap="square" rtlCol="0">
            <a:spAutoFit/>
          </a:bodyPr>
          <a:lstStyle/>
          <a:p>
            <a:r>
              <a:rPr kumimoji="1" lang="en-US" altLang="ja-JP" sz="20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Measurement period</a:t>
            </a:r>
            <a:endParaRPr kumimoji="1" lang="ja-JP" altLang="en-US" sz="20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8" name="直線矢印コネクタ 17"/>
          <p:cNvCxnSpPr/>
          <p:nvPr/>
        </p:nvCxnSpPr>
        <p:spPr bwMode="auto">
          <a:xfrm>
            <a:off x="1691680" y="2996952"/>
            <a:ext cx="1933351" cy="760730"/>
          </a:xfrm>
          <a:prstGeom prst="straightConnector1">
            <a:avLst/>
          </a:prstGeom>
          <a:gradFill rotWithShape="0">
            <a:gsLst>
              <a:gs pos="0">
                <a:srgbClr val="FFFFFF"/>
              </a:gs>
              <a:gs pos="100000">
                <a:srgbClr val="CACAC7"/>
              </a:gs>
            </a:gsLst>
            <a:lin ang="5400000" scaled="1"/>
          </a:gradFill>
          <a:ln w="38100" cap="flat" cmpd="sng" algn="ctr">
            <a:solidFill>
              <a:srgbClr val="FF0000"/>
            </a:solidFill>
            <a:prstDash val="solid"/>
            <a:round/>
            <a:headEnd type="none" w="med" len="med"/>
            <a:tailEnd type="triangle" w="med" len="med"/>
          </a:ln>
          <a:effectLst/>
        </p:spPr>
      </p:cxnSp>
    </p:spTree>
    <p:extLst>
      <p:ext uri="{BB962C8B-B14F-4D97-AF65-F5344CB8AC3E}">
        <p14:creationId xmlns:p14="http://schemas.microsoft.com/office/powerpoint/2010/main" val="9909307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Major applications on idle VMs</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25</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sp>
        <p:nvSpPr>
          <p:cNvPr id="6" name="コンテンツ プレースホルダー 5"/>
          <p:cNvSpPr>
            <a:spLocks noGrp="1"/>
          </p:cNvSpPr>
          <p:nvPr>
            <p:ph idx="1"/>
          </p:nvPr>
        </p:nvSpPr>
        <p:spPr/>
        <p:txBody>
          <a:bodyPr/>
          <a:lstStyle/>
          <a:p>
            <a:r>
              <a:rPr kumimoji="1" lang="en-US" altLang="ja-JP" dirty="0" smtClean="0"/>
              <a:t>Windows service, anti-virus, and system-profiling are major applications to generate large read traffic</a:t>
            </a:r>
          </a:p>
          <a:p>
            <a:r>
              <a:rPr lang="en-US" altLang="ja-JP" dirty="0" smtClean="0"/>
              <a:t>The read traffic at idle VM is 93%</a:t>
            </a:r>
            <a:r>
              <a:rPr kumimoji="1" lang="en-US" altLang="ja-JP" dirty="0" smtClean="0"/>
              <a:t> </a:t>
            </a:r>
            <a:endParaRPr kumimoji="1" lang="ja-JP" alt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012635"/>
            <a:ext cx="6696744" cy="4512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381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Daily read throughput</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Obvious </a:t>
            </a:r>
            <a:r>
              <a:rPr lang="en-US" altLang="ja-JP" dirty="0"/>
              <a:t>periodicity </a:t>
            </a:r>
            <a:r>
              <a:rPr lang="en-US" altLang="ja-JP" dirty="0" smtClean="0"/>
              <a:t>pattern with </a:t>
            </a:r>
            <a:r>
              <a:rPr lang="en-US" altLang="ja-JP" dirty="0"/>
              <a:t>three time </a:t>
            </a:r>
            <a:r>
              <a:rPr lang="en-US" altLang="ja-JP" dirty="0" smtClean="0"/>
              <a:t>bins</a:t>
            </a:r>
          </a:p>
          <a:p>
            <a:pPr lvl="1"/>
            <a:r>
              <a:rPr kumimoji="1" lang="en-US" altLang="ja-JP" dirty="0" smtClean="0"/>
              <a:t>Morning : 09:00-10:00</a:t>
            </a:r>
          </a:p>
          <a:p>
            <a:pPr lvl="1"/>
            <a:r>
              <a:rPr lang="en-US" altLang="ja-JP" dirty="0" smtClean="0"/>
              <a:t>Lunch time : 12:00-13:00</a:t>
            </a:r>
          </a:p>
          <a:p>
            <a:pPr lvl="1"/>
            <a:r>
              <a:rPr lang="en-US" altLang="ja-JP" dirty="0" smtClean="0"/>
              <a:t>Afternoon : 16:00-17:00</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26</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573016"/>
            <a:ext cx="7197546" cy="28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3" y="4149080"/>
            <a:ext cx="504056"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312" y="4736190"/>
            <a:ext cx="504057"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テキスト ボックス 9"/>
          <p:cNvSpPr txBox="1"/>
          <p:nvPr/>
        </p:nvSpPr>
        <p:spPr>
          <a:xfrm>
            <a:off x="7834089" y="4031260"/>
            <a:ext cx="1202407" cy="338554"/>
          </a:xfrm>
          <a:prstGeom prst="rect">
            <a:avLst/>
          </a:prstGeom>
          <a:noFill/>
        </p:spPr>
        <p:txBody>
          <a:bodyPr wrap="square" rtlCol="0">
            <a:spAutoFit/>
          </a:bodyPr>
          <a:lstStyle/>
          <a:p>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1st week</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テキスト ボックス 10"/>
          <p:cNvSpPr txBox="1"/>
          <p:nvPr/>
        </p:nvSpPr>
        <p:spPr>
          <a:xfrm>
            <a:off x="7812360" y="4365104"/>
            <a:ext cx="1224135" cy="338554"/>
          </a:xfrm>
          <a:prstGeom prst="rect">
            <a:avLst/>
          </a:prstGeom>
          <a:noFill/>
        </p:spPr>
        <p:txBody>
          <a:bodyPr wrap="square" rtlCol="0">
            <a:spAutoFit/>
          </a:bodyPr>
          <a:lstStyle/>
          <a:p>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2nd week</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7812360" y="4674622"/>
            <a:ext cx="1224135" cy="338554"/>
          </a:xfrm>
          <a:prstGeom prst="rect">
            <a:avLst/>
          </a:prstGeom>
          <a:noFill/>
        </p:spPr>
        <p:txBody>
          <a:bodyPr wrap="square" rtlCol="0">
            <a:spAutoFit/>
          </a:bodyPr>
          <a:lstStyle/>
          <a:p>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3rd week</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7740352" y="4962654"/>
            <a:ext cx="1368152" cy="338554"/>
          </a:xfrm>
          <a:prstGeom prst="rect">
            <a:avLst/>
          </a:prstGeom>
          <a:noFill/>
        </p:spPr>
        <p:txBody>
          <a:bodyPr wrap="square" rtlCol="0">
            <a:spAutoFit/>
          </a:bodyPr>
          <a:lstStyle/>
          <a:p>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4th week</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6" name="直線矢印コネクタ 15"/>
          <p:cNvCxnSpPr>
            <a:stCxn id="17" idx="2"/>
          </p:cNvCxnSpPr>
          <p:nvPr/>
        </p:nvCxnSpPr>
        <p:spPr bwMode="auto">
          <a:xfrm>
            <a:off x="1400000" y="3344798"/>
            <a:ext cx="2378161" cy="728438"/>
          </a:xfrm>
          <a:prstGeom prst="straightConnector1">
            <a:avLst/>
          </a:prstGeom>
          <a:gradFill rotWithShape="0">
            <a:gsLst>
              <a:gs pos="0">
                <a:srgbClr val="FFFFFF"/>
              </a:gs>
              <a:gs pos="100000">
                <a:srgbClr val="CACAC7"/>
              </a:gs>
            </a:gsLst>
            <a:lin ang="5400000" scaled="1"/>
          </a:gradFill>
          <a:ln w="38100" cap="flat" cmpd="sng" algn="ctr">
            <a:solidFill>
              <a:srgbClr val="CC00FF"/>
            </a:solidFill>
            <a:prstDash val="solid"/>
            <a:round/>
            <a:headEnd type="none" w="med" len="med"/>
            <a:tailEnd type="triangle" w="med" len="med"/>
          </a:ln>
          <a:effectLst/>
        </p:spPr>
      </p:cxnSp>
      <p:sp>
        <p:nvSpPr>
          <p:cNvPr id="17" name="テキスト ボックス 16"/>
          <p:cNvSpPr txBox="1"/>
          <p:nvPr/>
        </p:nvSpPr>
        <p:spPr>
          <a:xfrm>
            <a:off x="19214" y="2636912"/>
            <a:ext cx="2761571" cy="707886"/>
          </a:xfrm>
          <a:prstGeom prst="rect">
            <a:avLst/>
          </a:prstGeom>
          <a:noFill/>
        </p:spPr>
        <p:txBody>
          <a:bodyPr wrap="square" rtlCol="0">
            <a:spAutoFit/>
          </a:bodyPr>
          <a:lstStyle/>
          <a:p>
            <a:pPr algn="l"/>
            <a:r>
              <a:rPr kumimoji="1" lang="en-US" altLang="ja-JP" sz="2000"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Morning </a:t>
            </a:r>
          </a:p>
          <a:p>
            <a:pPr algn="l"/>
            <a:r>
              <a:rPr kumimoji="1" lang="en-US" altLang="ja-JP" sz="2000"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sz="2000"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 name="直線矢印コネクタ 19"/>
          <p:cNvCxnSpPr/>
          <p:nvPr/>
        </p:nvCxnSpPr>
        <p:spPr bwMode="auto">
          <a:xfrm>
            <a:off x="4067944" y="3344798"/>
            <a:ext cx="0" cy="887677"/>
          </a:xfrm>
          <a:prstGeom prst="straightConnector1">
            <a:avLst/>
          </a:prstGeom>
          <a:gradFill rotWithShape="0">
            <a:gsLst>
              <a:gs pos="0">
                <a:srgbClr val="FFFFFF"/>
              </a:gs>
              <a:gs pos="100000">
                <a:srgbClr val="CACAC7"/>
              </a:gs>
            </a:gsLst>
            <a:lin ang="5400000" scaled="1"/>
          </a:gradFill>
          <a:ln w="38100" cap="flat" cmpd="sng" algn="ctr">
            <a:solidFill>
              <a:srgbClr val="CC00FF"/>
            </a:solidFill>
            <a:prstDash val="solid"/>
            <a:round/>
            <a:headEnd type="none" w="med" len="med"/>
            <a:tailEnd type="triangle" w="med" len="med"/>
          </a:ln>
          <a:effectLst/>
        </p:spPr>
      </p:cxnSp>
      <p:sp>
        <p:nvSpPr>
          <p:cNvPr id="28" name="テキスト ボックス 27"/>
          <p:cNvSpPr txBox="1"/>
          <p:nvPr/>
        </p:nvSpPr>
        <p:spPr>
          <a:xfrm>
            <a:off x="2830245" y="2649106"/>
            <a:ext cx="3253923" cy="707886"/>
          </a:xfrm>
          <a:prstGeom prst="rect">
            <a:avLst/>
          </a:prstGeom>
          <a:noFill/>
        </p:spPr>
        <p:txBody>
          <a:bodyPr wrap="square" rtlCol="0">
            <a:spAutoFit/>
          </a:bodyPr>
          <a:lstStyle/>
          <a:p>
            <a:pPr algn="l"/>
            <a:r>
              <a:rPr kumimoji="1" lang="en-US" altLang="ja-JP" sz="2000"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Lunch time </a:t>
            </a:r>
          </a:p>
          <a:p>
            <a:pPr algn="l"/>
            <a:r>
              <a:rPr kumimoji="1" lang="en-US" altLang="ja-JP" sz="2000"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(scheduled virus scan)</a:t>
            </a:r>
            <a:endParaRPr kumimoji="1" lang="ja-JP" altLang="en-US" sz="2000"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31" name="直線矢印コネクタ 30"/>
          <p:cNvCxnSpPr/>
          <p:nvPr/>
        </p:nvCxnSpPr>
        <p:spPr bwMode="auto">
          <a:xfrm flipH="1">
            <a:off x="4461810" y="3068960"/>
            <a:ext cx="2270430" cy="2019254"/>
          </a:xfrm>
          <a:prstGeom prst="straightConnector1">
            <a:avLst/>
          </a:prstGeom>
          <a:gradFill rotWithShape="0">
            <a:gsLst>
              <a:gs pos="0">
                <a:srgbClr val="FFFFFF"/>
              </a:gs>
              <a:gs pos="100000">
                <a:srgbClr val="CACAC7"/>
              </a:gs>
            </a:gsLst>
            <a:lin ang="5400000" scaled="1"/>
          </a:gradFill>
          <a:ln w="38100" cap="flat" cmpd="sng" algn="ctr">
            <a:solidFill>
              <a:srgbClr val="CC00FF"/>
            </a:solidFill>
            <a:prstDash val="solid"/>
            <a:round/>
            <a:headEnd type="none" w="med" len="med"/>
            <a:tailEnd type="triangle" w="med" len="med"/>
          </a:ln>
          <a:effectLst/>
        </p:spPr>
      </p:cxnSp>
      <p:sp>
        <p:nvSpPr>
          <p:cNvPr id="33" name="テキスト ボックス 32"/>
          <p:cNvSpPr txBox="1"/>
          <p:nvPr/>
        </p:nvSpPr>
        <p:spPr>
          <a:xfrm>
            <a:off x="6358637" y="2668850"/>
            <a:ext cx="1669747" cy="400110"/>
          </a:xfrm>
          <a:prstGeom prst="rect">
            <a:avLst/>
          </a:prstGeom>
          <a:noFill/>
        </p:spPr>
        <p:txBody>
          <a:bodyPr wrap="square" rtlCol="0">
            <a:spAutoFit/>
          </a:bodyPr>
          <a:lstStyle/>
          <a:p>
            <a:pPr algn="l"/>
            <a:r>
              <a:rPr kumimoji="1" lang="en-US" altLang="ja-JP" sz="2000"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Afternoon</a:t>
            </a:r>
          </a:p>
        </p:txBody>
      </p:sp>
    </p:spTree>
    <p:extLst>
      <p:ext uri="{BB962C8B-B14F-4D97-AF65-F5344CB8AC3E}">
        <p14:creationId xmlns:p14="http://schemas.microsoft.com/office/powerpoint/2010/main" val="3961633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Spatial distribution at LUN</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During the update storm, a </a:t>
            </a:r>
            <a:r>
              <a:rPr lang="en-US" altLang="ja-JP" dirty="0"/>
              <a:t>large number of transactions access similar address blocks in bursts over a short period of time</a:t>
            </a:r>
            <a:endParaRPr kumimoji="1" lang="ja-JP" altLang="en-US"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27</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961216"/>
            <a:ext cx="3677300" cy="3636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915" y="2951014"/>
            <a:ext cx="3618503" cy="3646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テキスト ボックス 8"/>
          <p:cNvSpPr txBox="1"/>
          <p:nvPr/>
        </p:nvSpPr>
        <p:spPr>
          <a:xfrm>
            <a:off x="1475656" y="2561106"/>
            <a:ext cx="2520280" cy="400110"/>
          </a:xfrm>
          <a:prstGeom prst="rect">
            <a:avLst/>
          </a:prstGeom>
          <a:noFill/>
        </p:spPr>
        <p:txBody>
          <a:bodyPr wrap="square" rtlCol="0">
            <a:spAutoFit/>
          </a:bodyPr>
          <a:lstStyle/>
          <a:p>
            <a:r>
              <a:rPr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&lt;Read&gt;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9"/>
          <p:cNvSpPr txBox="1"/>
          <p:nvPr/>
        </p:nvSpPr>
        <p:spPr>
          <a:xfrm>
            <a:off x="5292080" y="2561106"/>
            <a:ext cx="2520280" cy="400110"/>
          </a:xfrm>
          <a:prstGeom prst="rect">
            <a:avLst/>
          </a:prstGeom>
          <a:noFill/>
        </p:spPr>
        <p:txBody>
          <a:bodyPr wrap="square" rtlCol="0">
            <a:spAutoFit/>
          </a:bodyPr>
          <a:lstStyle/>
          <a:p>
            <a:r>
              <a:rPr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&lt;Write&gt;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 name="直線矢印コネクタ 10"/>
          <p:cNvCxnSpPr/>
          <p:nvPr/>
        </p:nvCxnSpPr>
        <p:spPr bwMode="auto">
          <a:xfrm>
            <a:off x="5586497" y="2417090"/>
            <a:ext cx="0" cy="651870"/>
          </a:xfrm>
          <a:prstGeom prst="straightConnector1">
            <a:avLst/>
          </a:prstGeom>
          <a:gradFill rotWithShape="0">
            <a:gsLst>
              <a:gs pos="0">
                <a:srgbClr val="FFFFFF"/>
              </a:gs>
              <a:gs pos="100000">
                <a:srgbClr val="CACAC7"/>
              </a:gs>
            </a:gsLst>
            <a:lin ang="5400000" scaled="1"/>
          </a:gradFill>
          <a:ln w="57150" cap="flat" cmpd="sng" algn="ctr">
            <a:solidFill>
              <a:srgbClr val="CC00FF"/>
            </a:solidFill>
            <a:prstDash val="solid"/>
            <a:round/>
            <a:headEnd type="none" w="med" len="med"/>
            <a:tailEnd type="triangle" w="med" len="med"/>
          </a:ln>
          <a:effectLst/>
        </p:spPr>
      </p:cxnSp>
      <p:sp>
        <p:nvSpPr>
          <p:cNvPr id="12" name="テキスト ボックス 11"/>
          <p:cNvSpPr txBox="1"/>
          <p:nvPr/>
        </p:nvSpPr>
        <p:spPr>
          <a:xfrm>
            <a:off x="4978781" y="2012038"/>
            <a:ext cx="2761571" cy="400110"/>
          </a:xfrm>
          <a:prstGeom prst="rect">
            <a:avLst/>
          </a:prstGeom>
          <a:noFill/>
        </p:spPr>
        <p:txBody>
          <a:bodyPr wrap="square" rtlCol="0">
            <a:spAutoFit/>
          </a:bodyPr>
          <a:lstStyle/>
          <a:p>
            <a:pPr algn="l"/>
            <a:r>
              <a:rPr kumimoji="1" lang="en-US" altLang="ja-JP" sz="2000"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sz="2000"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 name="直線矢印コネクタ 14"/>
          <p:cNvCxnSpPr/>
          <p:nvPr/>
        </p:nvCxnSpPr>
        <p:spPr bwMode="auto">
          <a:xfrm>
            <a:off x="1867348" y="2489098"/>
            <a:ext cx="0" cy="651870"/>
          </a:xfrm>
          <a:prstGeom prst="straightConnector1">
            <a:avLst/>
          </a:prstGeom>
          <a:gradFill rotWithShape="0">
            <a:gsLst>
              <a:gs pos="0">
                <a:srgbClr val="FFFFFF"/>
              </a:gs>
              <a:gs pos="100000">
                <a:srgbClr val="CACAC7"/>
              </a:gs>
            </a:gsLst>
            <a:lin ang="5400000" scaled="1"/>
          </a:gradFill>
          <a:ln w="57150" cap="flat" cmpd="sng" algn="ctr">
            <a:solidFill>
              <a:srgbClr val="CC00FF"/>
            </a:solidFill>
            <a:prstDash val="solid"/>
            <a:round/>
            <a:headEnd type="none" w="med" len="med"/>
            <a:tailEnd type="triangle" w="med" len="med"/>
          </a:ln>
          <a:effectLst/>
        </p:spPr>
      </p:cxnSp>
      <p:sp>
        <p:nvSpPr>
          <p:cNvPr id="16" name="テキスト ボックス 15"/>
          <p:cNvSpPr txBox="1"/>
          <p:nvPr/>
        </p:nvSpPr>
        <p:spPr>
          <a:xfrm>
            <a:off x="1259632" y="2084046"/>
            <a:ext cx="2761571" cy="400110"/>
          </a:xfrm>
          <a:prstGeom prst="rect">
            <a:avLst/>
          </a:prstGeom>
          <a:noFill/>
        </p:spPr>
        <p:txBody>
          <a:bodyPr wrap="square" rtlCol="0">
            <a:spAutoFit/>
          </a:bodyPr>
          <a:lstStyle/>
          <a:p>
            <a:pPr algn="l"/>
            <a:r>
              <a:rPr kumimoji="1" lang="en-US" altLang="ja-JP" sz="2000" b="1" dirty="0" smtClean="0">
                <a:solidFill>
                  <a:srgbClr val="CC00FF"/>
                </a:solidFill>
                <a:latin typeface="メイリオ" panose="020B0604030504040204" pitchFamily="50" charset="-128"/>
                <a:ea typeface="メイリオ" panose="020B0604030504040204" pitchFamily="50" charset="-128"/>
                <a:cs typeface="メイリオ" panose="020B0604030504040204" pitchFamily="50" charset="-128"/>
              </a:rPr>
              <a:t>Update storm</a:t>
            </a:r>
            <a:endParaRPr kumimoji="1" lang="ja-JP" altLang="en-US" sz="2000" b="1" dirty="0">
              <a:solidFill>
                <a:srgbClr val="CC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778559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Target VDI</a:t>
            </a:r>
            <a:endParaRPr kumimoji="1" lang="ja-JP" altLang="en-US" dirty="0"/>
          </a:p>
        </p:txBody>
      </p:sp>
      <p:sp>
        <p:nvSpPr>
          <p:cNvPr id="3" name="コンテンツ プレースホルダー 2"/>
          <p:cNvSpPr>
            <a:spLocks noGrp="1"/>
          </p:cNvSpPr>
          <p:nvPr>
            <p:ph sz="half" idx="1"/>
          </p:nvPr>
        </p:nvSpPr>
        <p:spPr/>
        <p:txBody>
          <a:bodyPr/>
          <a:lstStyle/>
          <a:p>
            <a:r>
              <a:rPr lang="en-US" altLang="ja-JP" sz="2400" dirty="0" smtClean="0"/>
              <a:t>Using designated </a:t>
            </a:r>
            <a:r>
              <a:rPr kumimoji="1" lang="en-US" altLang="ja-JP" sz="2400" dirty="0" smtClean="0"/>
              <a:t>VM</a:t>
            </a:r>
          </a:p>
          <a:p>
            <a:pPr lvl="1"/>
            <a:r>
              <a:rPr kumimoji="1" lang="en-US" altLang="ja-JP" sz="2000" dirty="0" smtClean="0"/>
              <a:t>A designated VM is provided to each user</a:t>
            </a:r>
          </a:p>
          <a:p>
            <a:pPr lvl="1"/>
            <a:r>
              <a:rPr kumimoji="1" lang="en-US" altLang="ja-JP" sz="2000" dirty="0" smtClean="0"/>
              <a:t>Users log on their VM only, install desired applications and save </a:t>
            </a:r>
            <a:r>
              <a:rPr lang="en-US" altLang="ja-JP" sz="2000" dirty="0"/>
              <a:t>their data </a:t>
            </a:r>
            <a:r>
              <a:rPr lang="en-US" altLang="ja-JP" sz="2000" dirty="0" smtClean="0"/>
              <a:t>anytime</a:t>
            </a:r>
          </a:p>
          <a:p>
            <a:pPr marL="338137" lvl="1" indent="0">
              <a:buNone/>
            </a:pPr>
            <a:endParaRPr kumimoji="1" lang="ja-JP" altLang="en-US" sz="2000" dirty="0"/>
          </a:p>
        </p:txBody>
      </p:sp>
      <p:sp>
        <p:nvSpPr>
          <p:cNvPr id="6" name="コンテンツ プレースホルダー 5"/>
          <p:cNvSpPr>
            <a:spLocks noGrp="1"/>
          </p:cNvSpPr>
          <p:nvPr>
            <p:ph sz="half" idx="2"/>
          </p:nvPr>
        </p:nvSpPr>
        <p:spPr/>
        <p:txBody>
          <a:bodyPr/>
          <a:lstStyle/>
          <a:p>
            <a:r>
              <a:rPr lang="en-US" altLang="ja-JP" sz="2400" dirty="0" smtClean="0"/>
              <a:t>Pool-based VDI</a:t>
            </a:r>
          </a:p>
          <a:p>
            <a:pPr lvl="1"/>
            <a:r>
              <a:rPr kumimoji="1" lang="en-US" altLang="ja-JP" sz="2000" dirty="0" smtClean="0"/>
              <a:t>A new VM is always provided to each user</a:t>
            </a:r>
          </a:p>
          <a:p>
            <a:pPr lvl="1"/>
            <a:r>
              <a:rPr kumimoji="1" lang="en-US" altLang="ja-JP" sz="2000" dirty="0" smtClean="0"/>
              <a:t>Users cannot install desired applications</a:t>
            </a:r>
            <a:r>
              <a:rPr lang="en-US" altLang="ja-JP" sz="2000" dirty="0"/>
              <a:t> </a:t>
            </a:r>
            <a:r>
              <a:rPr lang="en-US" altLang="ja-JP" sz="2000" dirty="0" smtClean="0"/>
              <a:t>because they have no permission to control their VMs</a:t>
            </a:r>
            <a:endParaRPr kumimoji="1" lang="en-US" altLang="ja-JP" sz="2000" dirty="0" smtClean="0"/>
          </a:p>
          <a:p>
            <a:pPr lvl="1"/>
            <a:r>
              <a:rPr lang="en-US" altLang="ja-JP" sz="2000" dirty="0" smtClean="0"/>
              <a:t>If a connection is broken to a VM, all of status are deleted</a:t>
            </a:r>
            <a:r>
              <a:rPr kumimoji="1" lang="en-US" altLang="ja-JP" sz="2000" dirty="0" smtClean="0"/>
              <a:t> </a:t>
            </a:r>
            <a:endParaRPr kumimoji="1" lang="ja-JP" altLang="en-US" sz="2000" dirty="0"/>
          </a:p>
        </p:txBody>
      </p:sp>
      <p:sp>
        <p:nvSpPr>
          <p:cNvPr id="4" name="スライド番号プレースホルダー 3"/>
          <p:cNvSpPr>
            <a:spLocks noGrp="1"/>
          </p:cNvSpPr>
          <p:nvPr>
            <p:ph type="sldNum" sz="quarter" idx="10"/>
          </p:nvPr>
        </p:nvSpPr>
        <p:spPr/>
        <p:txBody>
          <a:bodyPr/>
          <a:lstStyle/>
          <a:p>
            <a:fld id="{9796C6D5-2D2A-4D49-8A6C-AB89FF4EDE5C}" type="slidenum">
              <a:rPr lang="de-DE" altLang="ja-JP" smtClean="0"/>
              <a:pPr/>
              <a:t>28</a:t>
            </a:fld>
            <a:endParaRPr lang="de-DE" altLang="ja-JP"/>
          </a:p>
        </p:txBody>
      </p:sp>
      <p:sp>
        <p:nvSpPr>
          <p:cNvPr id="5" name="フッター プレースホルダー 4"/>
          <p:cNvSpPr>
            <a:spLocks noGrp="1"/>
          </p:cNvSpPr>
          <p:nvPr>
            <p:ph type="ftr" sz="quarter" idx="11"/>
          </p:nvPr>
        </p:nvSpPr>
        <p:spPr/>
        <p:txBody>
          <a:bodyPr/>
          <a:lstStyle/>
          <a:p>
            <a:r>
              <a:rPr lang="en-US" altLang="ja-JP" dirty="0" smtClean="0"/>
              <a:t>Copyright 2018 FUJITSU LABORATORIES LIMITED</a:t>
            </a:r>
            <a:endParaRPr lang="de-DE" altLang="ja-JP"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233294"/>
            <a:ext cx="2304256" cy="713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5007108"/>
            <a:ext cx="2304256" cy="713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5811367"/>
            <a:ext cx="2304256" cy="713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テキスト ボックス 6"/>
          <p:cNvSpPr txBox="1"/>
          <p:nvPr/>
        </p:nvSpPr>
        <p:spPr>
          <a:xfrm>
            <a:off x="1043608" y="3651127"/>
            <a:ext cx="1008112" cy="400110"/>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Users</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13"/>
          <p:cNvSpPr txBox="1"/>
          <p:nvPr/>
        </p:nvSpPr>
        <p:spPr>
          <a:xfrm>
            <a:off x="2267744" y="3621177"/>
            <a:ext cx="1872208" cy="707886"/>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Designated VMs</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4446" y="4329062"/>
            <a:ext cx="3598462" cy="2124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テキスト ボックス 15"/>
          <p:cNvSpPr txBox="1"/>
          <p:nvPr/>
        </p:nvSpPr>
        <p:spPr>
          <a:xfrm>
            <a:off x="4932040" y="3960180"/>
            <a:ext cx="1008112" cy="400110"/>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Users</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16"/>
          <p:cNvSpPr txBox="1"/>
          <p:nvPr/>
        </p:nvSpPr>
        <p:spPr>
          <a:xfrm>
            <a:off x="6804248" y="3964994"/>
            <a:ext cx="1872208" cy="400110"/>
          </a:xfrm>
          <a:prstGeom prst="rect">
            <a:avLst/>
          </a:prstGeom>
          <a:noFill/>
        </p:spPr>
        <p:txBody>
          <a:bodyPr wrap="square" rtlCol="0">
            <a:spAutoFit/>
          </a:bodyPr>
          <a:lstStyle/>
          <a:p>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VM pool</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0" name="グループ化 9"/>
          <p:cNvGrpSpPr/>
          <p:nvPr/>
        </p:nvGrpSpPr>
        <p:grpSpPr>
          <a:xfrm>
            <a:off x="107504" y="764704"/>
            <a:ext cx="4392488" cy="5832648"/>
            <a:chOff x="107504" y="764704"/>
            <a:chExt cx="4392488" cy="5832648"/>
          </a:xfrm>
        </p:grpSpPr>
        <p:sp>
          <p:nvSpPr>
            <p:cNvPr id="8" name="正方形/長方形 7"/>
            <p:cNvSpPr/>
            <p:nvPr/>
          </p:nvSpPr>
          <p:spPr bwMode="auto">
            <a:xfrm>
              <a:off x="107504" y="764704"/>
              <a:ext cx="4392488" cy="5832648"/>
            </a:xfrm>
            <a:prstGeom prst="rect">
              <a:avLst/>
            </a:prstGeom>
            <a:no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ctr"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000000"/>
                </a:solidFill>
                <a:effectLst/>
                <a:latin typeface="ＭＳ Ｐゴシック" charset="-128"/>
                <a:ea typeface="ＭＳ Ｐゴシック" charset="-128"/>
              </a:endParaRPr>
            </a:p>
          </p:txBody>
        </p:sp>
        <p:sp>
          <p:nvSpPr>
            <p:cNvPr id="19" name="テキスト ボックス 18"/>
            <p:cNvSpPr txBox="1"/>
            <p:nvPr/>
          </p:nvSpPr>
          <p:spPr>
            <a:xfrm>
              <a:off x="1043608" y="3068960"/>
              <a:ext cx="2880320" cy="461665"/>
            </a:xfrm>
            <a:prstGeom prst="rect">
              <a:avLst/>
            </a:prstGeom>
            <a:noFill/>
          </p:spPr>
          <p:txBody>
            <a:bodyPr wrap="square" rtlCol="0">
              <a:spAutoFit/>
            </a:bodyPr>
            <a:lstStyle/>
            <a:p>
              <a:r>
                <a:rPr kumimoji="1" lang="en-US" altLang="ja-JP" sz="24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Our target VDI</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35439980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ATEFORMAT" val="-1"/>
</p:tagLst>
</file>

<file path=ppt/tags/tag2.xml><?xml version="1.0" encoding="utf-8"?>
<p:tagLst xmlns:a="http://schemas.openxmlformats.org/drawingml/2006/main" xmlns:r="http://schemas.openxmlformats.org/officeDocument/2006/relationships" xmlns:p="http://schemas.openxmlformats.org/presentationml/2006/main">
  <p:tag name="DATEFORMAT" val="-1"/>
</p:tagLst>
</file>

<file path=ppt/theme/theme1.xml><?xml version="1.0" encoding="utf-8"?>
<a:theme xmlns:a="http://schemas.openxmlformats.org/drawingml/2006/main" name="F_Tool_2_JA_R">
  <a:themeElements>
    <a:clrScheme name="F_Tool_2_JA_R 1">
      <a:dk1>
        <a:srgbClr val="000000"/>
      </a:dk1>
      <a:lt1>
        <a:srgbClr val="FFFFFF"/>
      </a:lt1>
      <a:dk2>
        <a:srgbClr val="000000"/>
      </a:dk2>
      <a:lt2>
        <a:srgbClr val="B1B1AC"/>
      </a:lt2>
      <a:accent1>
        <a:srgbClr val="F8C6C5"/>
      </a:accent1>
      <a:accent2>
        <a:srgbClr val="B22B30"/>
      </a:accent2>
      <a:accent3>
        <a:srgbClr val="FFFFFF"/>
      </a:accent3>
      <a:accent4>
        <a:srgbClr val="000000"/>
      </a:accent4>
      <a:accent5>
        <a:srgbClr val="FBDFDF"/>
      </a:accent5>
      <a:accent6>
        <a:srgbClr val="A1262A"/>
      </a:accent6>
      <a:hlink>
        <a:srgbClr val="105D9C"/>
      </a:hlink>
      <a:folHlink>
        <a:srgbClr val="4B4595"/>
      </a:folHlink>
    </a:clrScheme>
    <a:fontScheme name="F_Tool_2_JA_R">
      <a:majorFont>
        <a:latin typeface="Arial"/>
        <a:ea typeface="ＭＳ Ｐゴシック"/>
        <a:cs typeface=""/>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FFFFFF"/>
            </a:gs>
            <a:gs pos="100000">
              <a:srgbClr val="CACAC7"/>
            </a:gs>
          </a:gsLst>
          <a:lin ang="5400000" scaled="1"/>
        </a:gradFill>
        <a:ln w="9525" cap="flat" cmpd="sng" algn="ctr">
          <a:solidFill>
            <a:srgbClr val="57564F"/>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charset="-128"/>
            <a:ea typeface="ＭＳ Ｐゴシック" charset="-128"/>
          </a:defRPr>
        </a:defPPr>
      </a:lstStyle>
    </a:spDef>
    <a:lnDef>
      <a:spPr bwMode="auto">
        <a:xfrm>
          <a:off x="0" y="0"/>
          <a:ext cx="1" cy="1"/>
        </a:xfrm>
        <a:custGeom>
          <a:avLst/>
          <a:gdLst/>
          <a:ahLst/>
          <a:cxnLst/>
          <a:rect l="0" t="0" r="0" b="0"/>
          <a:pathLst/>
        </a:custGeom>
        <a:gradFill rotWithShape="0">
          <a:gsLst>
            <a:gs pos="0">
              <a:srgbClr val="FFFFFF"/>
            </a:gs>
            <a:gs pos="100000">
              <a:srgbClr val="CACAC7"/>
            </a:gs>
          </a:gsLst>
          <a:lin ang="5400000" scaled="1"/>
        </a:gradFill>
        <a:ln w="9525" cap="flat" cmpd="sng" algn="ctr">
          <a:solidFill>
            <a:srgbClr val="57564F"/>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charset="-128"/>
            <a:ea typeface="ＭＳ Ｐゴシック" charset="-128"/>
          </a:defRPr>
        </a:defPPr>
      </a:lstStyle>
    </a:lnDef>
  </a:objectDefaults>
  <a:extraClrSchemeLst>
    <a:extraClrScheme>
      <a:clrScheme name="F_Tool_2_JA_R 1">
        <a:dk1>
          <a:srgbClr val="000000"/>
        </a:dk1>
        <a:lt1>
          <a:srgbClr val="FFFFFF"/>
        </a:lt1>
        <a:dk2>
          <a:srgbClr val="000000"/>
        </a:dk2>
        <a:lt2>
          <a:srgbClr val="B1B1AC"/>
        </a:lt2>
        <a:accent1>
          <a:srgbClr val="F8C6C5"/>
        </a:accent1>
        <a:accent2>
          <a:srgbClr val="B22B30"/>
        </a:accent2>
        <a:accent3>
          <a:srgbClr val="FFFFFF"/>
        </a:accent3>
        <a:accent4>
          <a:srgbClr val="000000"/>
        </a:accent4>
        <a:accent5>
          <a:srgbClr val="FBDFDF"/>
        </a:accent5>
        <a:accent6>
          <a:srgbClr val="A1262A"/>
        </a:accent6>
        <a:hlink>
          <a:srgbClr val="105D9C"/>
        </a:hlink>
        <a:folHlink>
          <a:srgbClr val="4B459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1635</Words>
  <Application>Microsoft Office PowerPoint</Application>
  <PresentationFormat>On-screen Show (4:3)</PresentationFormat>
  <Paragraphs>295</Paragraphs>
  <Slides>29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メイリオ</vt:lpstr>
      <vt:lpstr>Meiryo UI</vt:lpstr>
      <vt:lpstr>Microsoft YaHei UI</vt:lpstr>
      <vt:lpstr>ＭＳ Ｐゴシック</vt:lpstr>
      <vt:lpstr>Arial</vt:lpstr>
      <vt:lpstr>Tahoma</vt:lpstr>
      <vt:lpstr>Wingdings</vt:lpstr>
      <vt:lpstr>F_Tool_2_JA_R</vt:lpstr>
      <vt:lpstr>Measurement and Analysis of VDI System in the Wild</vt:lpstr>
      <vt:lpstr>Introduction</vt:lpstr>
      <vt:lpstr>Previous works on VDI systems</vt:lpstr>
      <vt:lpstr>Research goal</vt:lpstr>
      <vt:lpstr>Approach</vt:lpstr>
      <vt:lpstr>Key findings</vt:lpstr>
      <vt:lpstr>Target VDI</vt:lpstr>
      <vt:lpstr>How to measure target VDI?</vt:lpstr>
      <vt:lpstr>Measurement methodology</vt:lpstr>
      <vt:lpstr>Datasets for analysis</vt:lpstr>
      <vt:lpstr>Applications installed on the VMs</vt:lpstr>
      <vt:lpstr>VM-level traffic</vt:lpstr>
      <vt:lpstr>Questions from the results</vt:lpstr>
      <vt:lpstr>What happened in the morning?</vt:lpstr>
      <vt:lpstr>Characteristics of update storm – (1)</vt:lpstr>
      <vt:lpstr>Characteristics of update storm – (2)</vt:lpstr>
      <vt:lpstr>Characteristics of update storm – (3)</vt:lpstr>
      <vt:lpstr>Major cause of dominant read traffic – (1)</vt:lpstr>
      <vt:lpstr>Major cause of dominant read traffic – (2)</vt:lpstr>
      <vt:lpstr>Traffic distribution across VMs – (1)</vt:lpstr>
      <vt:lpstr>Traffic distribution across VMs – (2)</vt:lpstr>
      <vt:lpstr>Conclusion</vt:lpstr>
      <vt:lpstr>Future work</vt:lpstr>
      <vt:lpstr>PowerPoint Presentation</vt:lpstr>
      <vt:lpstr>Daily active users</vt:lpstr>
      <vt:lpstr>Major applications on idle VMs</vt:lpstr>
      <vt:lpstr>Daily read throughput</vt:lpstr>
      <vt:lpstr>Spatial distribution at LUN</vt:lpstr>
      <vt:lpstr>Target VDI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2011-12-12T06:02:58Z</dcterms:created>
  <dcterms:modified xsi:type="dcterms:W3CDTF">2018-11-13T01:19:54Z</dcterms:modified>
</cp:coreProperties>
</file>